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5"/>
  </p:sldMasterIdLst>
  <p:notesMasterIdLst>
    <p:notesMasterId r:id="rId20"/>
  </p:notesMasterIdLst>
  <p:handoutMasterIdLst>
    <p:handoutMasterId r:id="rId21"/>
  </p:handoutMasterIdLst>
  <p:sldIdLst>
    <p:sldId id="256" r:id="rId6"/>
    <p:sldId id="257" r:id="rId7"/>
    <p:sldId id="260" r:id="rId8"/>
    <p:sldId id="397" r:id="rId9"/>
    <p:sldId id="262" r:id="rId10"/>
    <p:sldId id="261" r:id="rId11"/>
    <p:sldId id="263" r:id="rId12"/>
    <p:sldId id="264" r:id="rId13"/>
    <p:sldId id="398" r:id="rId14"/>
    <p:sldId id="267" r:id="rId15"/>
    <p:sldId id="396" r:id="rId16"/>
    <p:sldId id="269" r:id="rId17"/>
    <p:sldId id="272" r:id="rId18"/>
    <p:sldId id="274" r:id="rId19"/>
  </p:sldIdLst>
  <p:sldSz cx="12188825" cy="6858000"/>
  <p:notesSz cx="70104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8AC674-82D9-462F-87B0-485956FD0344}">
          <p14:sldIdLst>
            <p14:sldId id="256"/>
            <p14:sldId id="257"/>
            <p14:sldId id="260"/>
            <p14:sldId id="397"/>
            <p14:sldId id="262"/>
            <p14:sldId id="261"/>
            <p14:sldId id="263"/>
            <p14:sldId id="264"/>
            <p14:sldId id="398"/>
            <p14:sldId id="267"/>
            <p14:sldId id="396"/>
            <p14:sldId id="269"/>
            <p14:sldId id="272"/>
            <p14:sldId id="274"/>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920">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o, Samuel - 0553 - MITLL" initials="JS0M" lastIdx="1" clrIdx="0">
    <p:extLst>
      <p:ext uri="{19B8F6BF-5375-455C-9EA6-DF929625EA0E}">
        <p15:presenceInfo xmlns:p15="http://schemas.microsoft.com/office/powerpoint/2012/main" userId="Jero, Samuel - 0553 - MIT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D2DCF2"/>
    <a:srgbClr val="B2B2B2"/>
    <a:srgbClr val="A6A6A6"/>
    <a:srgbClr val="4D4D4D"/>
    <a:srgbClr val="00539B"/>
    <a:srgbClr val="5D87A1"/>
    <a:srgbClr val="B30838"/>
    <a:srgbClr val="6111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0AE0DA-773B-3A9A-A107-2F800E21CC86}" v="7" dt="2024-02-22T17:49:45.271"/>
  </p1510:revLst>
</p1510:revInfo>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9278" autoAdjust="0"/>
  </p:normalViewPr>
  <p:slideViewPr>
    <p:cSldViewPr snapToGrid="0">
      <p:cViewPr varScale="1">
        <p:scale>
          <a:sx n="127" d="100"/>
          <a:sy n="127" d="100"/>
        </p:scale>
        <p:origin x="115" y="86"/>
      </p:cViewPr>
      <p:guideLst>
        <p:guide orient="horz" pos="2160"/>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97" d="100"/>
          <a:sy n="97" d="100"/>
        </p:scale>
        <p:origin x="-3540" y="-114"/>
      </p:cViewPr>
      <p:guideLst>
        <p:guide orient="horz" pos="2920"/>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2151C11E-1A00-48AF-8C08-97C362C67874}" type="datetimeFigureOut">
              <a:rPr lang="en-US" smtClean="0"/>
              <a:pPr/>
              <a:t>2/28/2024</a:t>
            </a:fld>
            <a:endParaRPr lang="en-US"/>
          </a:p>
        </p:txBody>
      </p:sp>
      <p:sp>
        <p:nvSpPr>
          <p:cNvPr id="4" name="Footer Placeholder 3"/>
          <p:cNvSpPr>
            <a:spLocks noGrp="1"/>
          </p:cNvSpPr>
          <p:nvPr>
            <p:ph type="ftr" sz="quarter" idx="2"/>
          </p:nvPr>
        </p:nvSpPr>
        <p:spPr>
          <a:xfrm>
            <a:off x="0" y="8805863"/>
            <a:ext cx="30384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05863"/>
            <a:ext cx="3038475" cy="463550"/>
          </a:xfrm>
          <a:prstGeom prst="rect">
            <a:avLst/>
          </a:prstGeom>
        </p:spPr>
        <p:txBody>
          <a:bodyPr vert="horz" lIns="91440" tIns="45720" rIns="91440" bIns="45720" rtlCol="0" anchor="b"/>
          <a:lstStyle>
            <a:lvl1pPr algn="r">
              <a:defRPr sz="1200"/>
            </a:lvl1pPr>
          </a:lstStyle>
          <a:p>
            <a:fld id="{2AFFDF9B-F3F5-4382-A25B-4EAA3B410B8E}" type="slidenum">
              <a:rPr lang="en-US" smtClean="0"/>
              <a:pPr/>
              <a:t>‹#›</a:t>
            </a:fld>
            <a:endParaRPr lang="en-US"/>
          </a:p>
        </p:txBody>
      </p:sp>
    </p:spTree>
    <p:extLst>
      <p:ext uri="{BB962C8B-B14F-4D97-AF65-F5344CB8AC3E}">
        <p14:creationId xmlns:p14="http://schemas.microsoft.com/office/powerpoint/2010/main" val="4098895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550"/>
          </a:xfrm>
          <a:prstGeom prst="rect">
            <a:avLst/>
          </a:prstGeom>
        </p:spPr>
        <p:txBody>
          <a:bodyPr vert="horz" lIns="93018" tIns="46510" rIns="93018" bIns="4651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970938" y="0"/>
            <a:ext cx="3037840" cy="463550"/>
          </a:xfrm>
          <a:prstGeom prst="rect">
            <a:avLst/>
          </a:prstGeom>
        </p:spPr>
        <p:txBody>
          <a:bodyPr vert="horz" lIns="93018" tIns="46510" rIns="93018" bIns="46510" rtlCol="0"/>
          <a:lstStyle>
            <a:lvl1pPr algn="r">
              <a:defRPr sz="1200">
                <a:latin typeface="Arial" pitchFamily="34" charset="0"/>
              </a:defRPr>
            </a:lvl1pPr>
          </a:lstStyle>
          <a:p>
            <a:fld id="{8C7BB64C-82E2-466C-9C50-B2DA6307AB11}" type="datetimeFigureOut">
              <a:rPr lang="en-US" smtClean="0"/>
              <a:pPr/>
              <a:t>2/28/2024</a:t>
            </a:fld>
            <a:endParaRPr lang="en-US" dirty="0"/>
          </a:p>
        </p:txBody>
      </p:sp>
      <p:sp>
        <p:nvSpPr>
          <p:cNvPr id="4" name="Slide Image Placeholder 3"/>
          <p:cNvSpPr>
            <a:spLocks noGrp="1" noRot="1" noChangeAspect="1"/>
          </p:cNvSpPr>
          <p:nvPr>
            <p:ph type="sldImg" idx="2"/>
          </p:nvPr>
        </p:nvSpPr>
        <p:spPr>
          <a:xfrm>
            <a:off x="415925" y="696913"/>
            <a:ext cx="6178550" cy="3476625"/>
          </a:xfrm>
          <a:prstGeom prst="rect">
            <a:avLst/>
          </a:prstGeom>
          <a:noFill/>
          <a:ln w="12700">
            <a:solidFill>
              <a:prstClr val="black"/>
            </a:solidFill>
          </a:ln>
        </p:spPr>
        <p:txBody>
          <a:bodyPr vert="horz" lIns="93018" tIns="46510" rIns="93018" bIns="46510" rtlCol="0" anchor="ctr"/>
          <a:lstStyle/>
          <a:p>
            <a:endParaRPr lang="en-US" dirty="0"/>
          </a:p>
        </p:txBody>
      </p:sp>
      <p:sp>
        <p:nvSpPr>
          <p:cNvPr id="5" name="Notes Placeholder 4"/>
          <p:cNvSpPr>
            <a:spLocks noGrp="1"/>
          </p:cNvSpPr>
          <p:nvPr>
            <p:ph type="body" sz="quarter" idx="3"/>
          </p:nvPr>
        </p:nvSpPr>
        <p:spPr>
          <a:xfrm>
            <a:off x="701040" y="4403725"/>
            <a:ext cx="5608320" cy="4171950"/>
          </a:xfrm>
          <a:prstGeom prst="rect">
            <a:avLst/>
          </a:prstGeom>
        </p:spPr>
        <p:txBody>
          <a:bodyPr vert="horz" lIns="93018" tIns="46510" rIns="93018" bIns="4651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05842"/>
            <a:ext cx="3037840" cy="463550"/>
          </a:xfrm>
          <a:prstGeom prst="rect">
            <a:avLst/>
          </a:prstGeom>
        </p:spPr>
        <p:txBody>
          <a:bodyPr vert="horz" lIns="93018" tIns="46510" rIns="93018" bIns="4651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970938" y="8805842"/>
            <a:ext cx="3037840" cy="463550"/>
          </a:xfrm>
          <a:prstGeom prst="rect">
            <a:avLst/>
          </a:prstGeom>
        </p:spPr>
        <p:txBody>
          <a:bodyPr vert="horz" lIns="93018" tIns="46510" rIns="93018" bIns="46510" rtlCol="0" anchor="b"/>
          <a:lstStyle>
            <a:lvl1pPr algn="r">
              <a:defRPr sz="1200">
                <a:latin typeface="Arial" pitchFamily="34" charset="0"/>
              </a:defRPr>
            </a:lvl1pPr>
          </a:lstStyle>
          <a:p>
            <a:fld id="{A778FBA5-F957-4CE9-A734-9CFA9C4F5603}" type="slidenum">
              <a:rPr lang="en-US" smtClean="0"/>
              <a:pPr/>
              <a:t>‹#›</a:t>
            </a:fld>
            <a:endParaRPr lang="en-US" dirty="0"/>
          </a:p>
        </p:txBody>
      </p:sp>
    </p:spTree>
    <p:extLst>
      <p:ext uri="{BB962C8B-B14F-4D97-AF65-F5344CB8AC3E}">
        <p14:creationId xmlns:p14="http://schemas.microsoft.com/office/powerpoint/2010/main" val="1823802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my name is Samuel Jero and I’m a member of technical staff at MIT Lincoln Laboratory. Today, I’m going to be presenting our work “Securing the Satellite Software Stack”. I should note that this is joint work with my colleagues Juliana Furgala, Max Heller, Ben Nahill, Samuel Mergendahl, and Rick Skowyra. This work seeks to motivate further research into methods of securing the software running on satellites by highlighting a number of unique challenges to security for these systems.</a:t>
            </a:r>
          </a:p>
        </p:txBody>
      </p:sp>
      <p:sp>
        <p:nvSpPr>
          <p:cNvPr id="4" name="Slide Number Placeholder 3"/>
          <p:cNvSpPr>
            <a:spLocks noGrp="1"/>
          </p:cNvSpPr>
          <p:nvPr>
            <p:ph type="sldNum" sz="quarter" idx="5"/>
          </p:nvPr>
        </p:nvSpPr>
        <p:spPr/>
        <p:txBody>
          <a:bodyPr/>
          <a:lstStyle/>
          <a:p>
            <a:fld id="{A778FBA5-F957-4CE9-A734-9CFA9C4F5603}" type="slidenum">
              <a:rPr lang="en-US" smtClean="0"/>
              <a:pPr/>
              <a:t>1</a:t>
            </a:fld>
            <a:endParaRPr lang="en-US" dirty="0"/>
          </a:p>
        </p:txBody>
      </p:sp>
    </p:spTree>
    <p:extLst>
      <p:ext uri="{BB962C8B-B14F-4D97-AF65-F5344CB8AC3E}">
        <p14:creationId xmlns:p14="http://schemas.microsoft.com/office/powerpoint/2010/main" val="1891429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major research direction we see as important for satellite systems is Isolated, Modular systems. This is really important because isolation is critical for dealing with malicious attackers  who try to move between components, resist recovery, or co-opt the system. This is because isolation limits the attacker to a single part of the system and ensures that there are other parts of the system to reassert control. This is of course most effective with least privilege and separation of privilege to ensure that there is actually more than one component in the system. Note that many of these ideas aren’t new; in fact, many of these principles are nearly 50 years old. However, we still struggle to build systems in this manner effectively, especially for embedded systems. And this is both a pragmatic challenge as well as a research challenge, because building a system in this manner opens up a lot of tricky design and research issues.</a:t>
            </a:r>
          </a:p>
        </p:txBody>
      </p:sp>
      <p:sp>
        <p:nvSpPr>
          <p:cNvPr id="4" name="Slide Number Placeholder 3"/>
          <p:cNvSpPr>
            <a:spLocks noGrp="1"/>
          </p:cNvSpPr>
          <p:nvPr>
            <p:ph type="sldNum" sz="quarter" idx="5"/>
          </p:nvPr>
        </p:nvSpPr>
        <p:spPr/>
        <p:txBody>
          <a:bodyPr/>
          <a:lstStyle/>
          <a:p>
            <a:fld id="{A778FBA5-F957-4CE9-A734-9CFA9C4F5603}" type="slidenum">
              <a:rPr lang="en-US" smtClean="0"/>
              <a:pPr/>
              <a:t>10</a:t>
            </a:fld>
            <a:endParaRPr lang="en-US" dirty="0"/>
          </a:p>
        </p:txBody>
      </p:sp>
    </p:spTree>
    <p:extLst>
      <p:ext uri="{BB962C8B-B14F-4D97-AF65-F5344CB8AC3E}">
        <p14:creationId xmlns:p14="http://schemas.microsoft.com/office/powerpoint/2010/main" val="1936821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We have a couple research projects pushing forward this research direction. Sadly we couldn’t get papers together in time for this workshop, so look for future papers about these efforts. The first is a microkernel-based operating system aimed at satellites. This work starts with the formally verified seL4 microkernel and then builds the rest of an operating system around it using multiple user space processes. This means the operating system is composed of many isolated, modular processes, 17 of them in our case, specifically to minimize the impact of compromise.  We currently have enough functionality to run NASA’s core Flight System satellite flight software. And despite performance the traditional Achilles heal of microkernels, we have similar performance to real-time Linux on microbenchmarks. Like I mentioned before, look for a future paper about this system.</a:t>
            </a:r>
          </a:p>
          <a:p>
            <a:endParaRPr lang="en-US" dirty="0"/>
          </a:p>
          <a:p>
            <a:r>
              <a:rPr lang="en-US" dirty="0"/>
              <a:t>Another major research project we have in this space, looks at making the flight software itself isolated and modular. Here we’re building satellite flight software loosely inspired by NASA’s </a:t>
            </a:r>
            <a:r>
              <a:rPr lang="en-US" dirty="0" err="1"/>
              <a:t>cFS</a:t>
            </a:r>
            <a:r>
              <a:rPr lang="en-US" dirty="0"/>
              <a:t> design. However, each “application” in the flight software is its own process, providing significantly improved isolation. This approach has been performant enough for us to demonstrate GNC control on a processor-in-the-loop testbed for an actual satellite mission.</a:t>
            </a:r>
          </a:p>
          <a:p>
            <a:endParaRPr lang="en-US" dirty="0"/>
          </a:p>
          <a:p>
            <a:r>
              <a:rPr lang="en-US" dirty="0"/>
              <a:t>I mention these projects not specifically to highlight the cool work we’re doing, but to emphasize that there is room for improvement in this area. We believe significant future research is needed here to fully explore the space.</a:t>
            </a:r>
          </a:p>
        </p:txBody>
      </p:sp>
      <p:sp>
        <p:nvSpPr>
          <p:cNvPr id="4" name="Slide Number Placeholder 3"/>
          <p:cNvSpPr>
            <a:spLocks noGrp="1"/>
          </p:cNvSpPr>
          <p:nvPr>
            <p:ph type="sldNum" sz="quarter" idx="5"/>
          </p:nvPr>
        </p:nvSpPr>
        <p:spPr/>
        <p:txBody>
          <a:bodyPr/>
          <a:lstStyle/>
          <a:p>
            <a:fld id="{A778FBA5-F957-4CE9-A734-9CFA9C4F5603}" type="slidenum">
              <a:rPr lang="en-US" smtClean="0"/>
              <a:pPr/>
              <a:t>11</a:t>
            </a:fld>
            <a:endParaRPr lang="en-US" dirty="0"/>
          </a:p>
        </p:txBody>
      </p:sp>
    </p:spTree>
    <p:extLst>
      <p:ext uri="{BB962C8B-B14F-4D97-AF65-F5344CB8AC3E}">
        <p14:creationId xmlns:p14="http://schemas.microsoft.com/office/powerpoint/2010/main" val="1140723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third research direction we see as critical for satellite security is fault recovery. We touched on this earlier, but the essential challenge here is how should satellite software handle an attack once detected? Common solutions might be to crash the system, which is completely unacceptable given satellite’s lack of accessibility and need for availability or to log and do nothing, unfortunately this isn’t really acceptable either because manual operator intervention takes a long time, especially due to limited bitrates and intermittent connectivity. Another option might be to only crash a component of the system. This might be okay so long as responses from that component can be delayed for a little bit safely and there is some other component that can restart it. Finally, we might just try to restart the whole system. Unfortunately, even in this case, the vulnerability still exists and is still exploitable so an attacker can simply retry the same attack once the system reboots, resulting in a denial of availability.</a:t>
            </a:r>
          </a:p>
          <a:p>
            <a:endParaRPr lang="en-US" dirty="0"/>
          </a:p>
          <a:p>
            <a:r>
              <a:rPr lang="en-US" dirty="0"/>
              <a:t>Supply chain attacks make this particularly challenging because not only the vulnerability, but even the exploit may be part of the system image. So rebooting/restarting doesn’t help. An attacker may not even have to take active work to re-exploit the vulnerability… the exploit may automatically occur when the system image starts.</a:t>
            </a:r>
          </a:p>
          <a:p>
            <a:endParaRPr lang="en-US" dirty="0"/>
          </a:p>
          <a:p>
            <a:r>
              <a:rPr lang="en-US" dirty="0"/>
              <a:t>Overall, none of these options are sufficient. Further research in this area is critically needed.</a:t>
            </a:r>
          </a:p>
        </p:txBody>
      </p:sp>
      <p:sp>
        <p:nvSpPr>
          <p:cNvPr id="4" name="Slide Number Placeholder 3"/>
          <p:cNvSpPr>
            <a:spLocks noGrp="1"/>
          </p:cNvSpPr>
          <p:nvPr>
            <p:ph type="sldNum" sz="quarter" idx="5"/>
          </p:nvPr>
        </p:nvSpPr>
        <p:spPr/>
        <p:txBody>
          <a:bodyPr/>
          <a:lstStyle/>
          <a:p>
            <a:fld id="{A778FBA5-F957-4CE9-A734-9CFA9C4F5603}" type="slidenum">
              <a:rPr lang="en-US" smtClean="0"/>
              <a:pPr/>
              <a:t>12</a:t>
            </a:fld>
            <a:endParaRPr lang="en-US" dirty="0"/>
          </a:p>
        </p:txBody>
      </p:sp>
    </p:spTree>
    <p:extLst>
      <p:ext uri="{BB962C8B-B14F-4D97-AF65-F5344CB8AC3E}">
        <p14:creationId xmlns:p14="http://schemas.microsoft.com/office/powerpoint/2010/main" val="3573396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we’ve seen that satellite systems are increasingly under attack by malicious adversaries and that satellite software faces a number of challenges not seen in traditional embedded systems. These include lack of access, an emphasis on safety and availability, radiation faults, and legacy software challenges.</a:t>
            </a:r>
          </a:p>
          <a:p>
            <a:endParaRPr lang="en-US" dirty="0"/>
          </a:p>
          <a:p>
            <a:r>
              <a:rPr lang="en-US" dirty="0"/>
              <a:t>These challenges require unique solutions that require dedicated research by the security community. We encourage exploration of these issues by other researchers.</a:t>
            </a:r>
          </a:p>
          <a:p>
            <a:endParaRPr lang="en-US" dirty="0"/>
          </a:p>
          <a:p>
            <a:r>
              <a:rPr lang="en-US" dirty="0"/>
              <a:t>Finally, based on our analysis, important research directions for the future include: isolated, modular systems, assurance technologies, fault recovery, characterizing radiation faults, and interoperating with legacy software.</a:t>
            </a:r>
          </a:p>
        </p:txBody>
      </p:sp>
      <p:sp>
        <p:nvSpPr>
          <p:cNvPr id="4" name="Slide Number Placeholder 3"/>
          <p:cNvSpPr>
            <a:spLocks noGrp="1"/>
          </p:cNvSpPr>
          <p:nvPr>
            <p:ph type="sldNum" sz="quarter" idx="5"/>
          </p:nvPr>
        </p:nvSpPr>
        <p:spPr/>
        <p:txBody>
          <a:bodyPr/>
          <a:lstStyle/>
          <a:p>
            <a:fld id="{A778FBA5-F957-4CE9-A734-9CFA9C4F5603}" type="slidenum">
              <a:rPr lang="en-US" smtClean="0"/>
              <a:pPr/>
              <a:t>13</a:t>
            </a:fld>
            <a:endParaRPr lang="en-US" dirty="0"/>
          </a:p>
        </p:txBody>
      </p:sp>
    </p:spTree>
    <p:extLst>
      <p:ext uri="{BB962C8B-B14F-4D97-AF65-F5344CB8AC3E}">
        <p14:creationId xmlns:p14="http://schemas.microsoft.com/office/powerpoint/2010/main" val="846584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my presentation. I’d be happy to take any questions now.</a:t>
            </a:r>
          </a:p>
        </p:txBody>
      </p:sp>
      <p:sp>
        <p:nvSpPr>
          <p:cNvPr id="4" name="Slide Number Placeholder 3"/>
          <p:cNvSpPr>
            <a:spLocks noGrp="1"/>
          </p:cNvSpPr>
          <p:nvPr>
            <p:ph type="sldNum" sz="quarter" idx="5"/>
          </p:nvPr>
        </p:nvSpPr>
        <p:spPr/>
        <p:txBody>
          <a:bodyPr/>
          <a:lstStyle/>
          <a:p>
            <a:fld id="{1783C958-1F1B-2347-8B37-D6BC4B56CB47}" type="slidenum">
              <a:rPr lang="en-US" altLang="en-US" smtClean="0"/>
              <a:pPr/>
              <a:t>14</a:t>
            </a:fld>
            <a:endParaRPr lang="en-US" altLang="en-US"/>
          </a:p>
        </p:txBody>
      </p:sp>
    </p:spTree>
    <p:extLst>
      <p:ext uri="{BB962C8B-B14F-4D97-AF65-F5344CB8AC3E}">
        <p14:creationId xmlns:p14="http://schemas.microsoft.com/office/powerpoint/2010/main" val="249987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at a workshop on Satellite Security, so I probably don’t have to convince all of you that satellite systems are extremely important to the modern world. GPS alone has transformed the modern world, enabling position and navigation for so many systems and providing precise timing for many others. Satellite imaging has been similarly transformative, especially for weather forecasting. Satellites have made communication anywhere on the globe possible, from traditional Satellite Radios for use in areas where terrestrial infrastructure is non-existent or destroyed, to constellations providing Satellite Internet with responsive latency to rural areas.</a:t>
            </a:r>
          </a:p>
          <a:p>
            <a:endParaRPr lang="en-US" dirty="0"/>
          </a:p>
          <a:p>
            <a:r>
              <a:rPr lang="en-US" dirty="0"/>
              <a:t>Yet, probably because of the critical nature Satellites play in society, we are increasingly seeing these satellite systems come under attack. From Russia’s hack of the </a:t>
            </a:r>
            <a:r>
              <a:rPr lang="en-US" dirty="0" err="1"/>
              <a:t>Viasat</a:t>
            </a:r>
            <a:r>
              <a:rPr lang="en-US" dirty="0"/>
              <a:t> satellite network, immediately prior to their invasion of </a:t>
            </a:r>
            <a:r>
              <a:rPr lang="en-US" dirty="0" err="1"/>
              <a:t>ukrane</a:t>
            </a:r>
            <a:r>
              <a:rPr lang="en-US" dirty="0"/>
              <a:t>, to massive GPS interference in active war zones, spoofing GPS signals over the Middle East, Jamming </a:t>
            </a:r>
            <a:r>
              <a:rPr lang="en-US" dirty="0" err="1"/>
              <a:t>Starlink</a:t>
            </a:r>
            <a:r>
              <a:rPr lang="en-US" dirty="0"/>
              <a:t> and other communication satellite systems, and hacking satellite receivers used by energy firms, we are seeing these systems increasingly targeted by attackers, often motivated, well-resourced, nation states. To counter these attacks, work on the security of these systems is clearly required.</a:t>
            </a:r>
          </a:p>
        </p:txBody>
      </p:sp>
      <p:sp>
        <p:nvSpPr>
          <p:cNvPr id="4" name="Slide Number Placeholder 3"/>
          <p:cNvSpPr>
            <a:spLocks noGrp="1"/>
          </p:cNvSpPr>
          <p:nvPr>
            <p:ph type="sldNum" sz="quarter" idx="5"/>
          </p:nvPr>
        </p:nvSpPr>
        <p:spPr/>
        <p:txBody>
          <a:bodyPr/>
          <a:lstStyle/>
          <a:p>
            <a:fld id="{A778FBA5-F957-4CE9-A734-9CFA9C4F5603}" type="slidenum">
              <a:rPr lang="en-US" smtClean="0"/>
              <a:pPr/>
              <a:t>2</a:t>
            </a:fld>
            <a:endParaRPr lang="en-US" dirty="0"/>
          </a:p>
        </p:txBody>
      </p:sp>
    </p:spTree>
    <p:extLst>
      <p:ext uri="{BB962C8B-B14F-4D97-AF65-F5344CB8AC3E}">
        <p14:creationId xmlns:p14="http://schemas.microsoft.com/office/powerpoint/2010/main" val="234907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l"/>
            <a:r>
              <a:rPr lang="en-US" dirty="0"/>
              <a:t>Let’s start by considering where work on security for satellites has traditionally focused. Historically, much of the emphasis on security has been on encrypting and authentication command and control links with the ground. Rigorous security here has been common for some classes of satellites, especially military ones. However, other commercial systems have only recently realized that obfuscation is insufficient, especially for customer traffic.</a:t>
            </a:r>
          </a:p>
          <a:p>
            <a:pPr algn="l"/>
            <a:endParaRPr lang="en-US" dirty="0"/>
          </a:p>
          <a:p>
            <a:pPr algn="l"/>
            <a:r>
              <a:rPr lang="en-US" dirty="0"/>
              <a:t>Another major theme of prior security work on satellites has been signal spoofing/jamming and analog sensor concerns. This is especially the case for PNT systems like GPS and for communication satellites, where the primary goal is communication. The literature on anti-jam techniques is rich. However, there’s also been work looking at attempts to spoof analog signals from a satellites sensors and exploring the impact that could have, including last year at </a:t>
            </a:r>
            <a:r>
              <a:rPr lang="en-US" dirty="0" err="1"/>
              <a:t>SpaceSec</a:t>
            </a:r>
            <a:r>
              <a:rPr lang="en-US" dirty="0"/>
              <a:t>.</a:t>
            </a:r>
          </a:p>
          <a:p>
            <a:pPr algn="l"/>
            <a:endParaRPr lang="en-US" dirty="0"/>
          </a:p>
          <a:p>
            <a:pPr algn="l"/>
            <a:r>
              <a:rPr lang="en-US" dirty="0"/>
              <a:t>Another area of focus for satellite security has been modeling threats to satellite systems. Aerospace’s Space Attack Research &amp; Tactic Analysis or SPARTA framework is just one such framework that’s been developed.</a:t>
            </a:r>
          </a:p>
          <a:p>
            <a:pPr algn="l"/>
            <a:endParaRPr lang="en-US" dirty="0"/>
          </a:p>
          <a:p>
            <a:pPr algn="l"/>
            <a:r>
              <a:rPr lang="en-US" dirty="0"/>
              <a:t>Finally, a particularly interesting recent development is work highlighting the need for classic software security protections in satellite software. This work emphasizes things like separation of concerns, least privilege, memory safety, careful consideration of all layers of the software stack, and really everything the security community has learned over the last several decades. This thrust of work is interesting, but leaves us asking a profoundly important question…</a:t>
            </a:r>
          </a:p>
        </p:txBody>
      </p:sp>
      <p:sp>
        <p:nvSpPr>
          <p:cNvPr id="4" name="Slide Number Placeholder 3"/>
          <p:cNvSpPr>
            <a:spLocks noGrp="1"/>
          </p:cNvSpPr>
          <p:nvPr>
            <p:ph type="sldNum" sz="quarter" idx="5"/>
          </p:nvPr>
        </p:nvSpPr>
        <p:spPr/>
        <p:txBody>
          <a:bodyPr/>
          <a:lstStyle/>
          <a:p>
            <a:fld id="{A778FBA5-F957-4CE9-A734-9CFA9C4F5603}" type="slidenum">
              <a:rPr lang="en-US" smtClean="0"/>
              <a:pPr/>
              <a:t>3</a:t>
            </a:fld>
            <a:endParaRPr lang="en-US" dirty="0"/>
          </a:p>
        </p:txBody>
      </p:sp>
    </p:spTree>
    <p:extLst>
      <p:ext uri="{BB962C8B-B14F-4D97-AF65-F5344CB8AC3E}">
        <p14:creationId xmlns:p14="http://schemas.microsoft.com/office/powerpoint/2010/main" val="394338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0" i="0" dirty="0">
                <a:solidFill>
                  <a:srgbClr val="242424"/>
                </a:solidFill>
                <a:effectLst/>
                <a:latin typeface="-apple-system"/>
              </a:rPr>
              <a:t>Does Satellite Software deserve special attention by the security community? Or put another way, is a satellite really different from any other embedded device? After all, from at least one perspective a satellite is essentially just an embedded system. Here you see the components of a typical satellite, with mission software and platform support running on some real-time operating system on an onboard computer, controlling specialized hardware. Essentially, this is just a fancy embedded device, and the security community has already extensively studied embedded devices.</a:t>
            </a:r>
          </a:p>
          <a:p>
            <a:endParaRPr lang="en-US" b="0" i="0" dirty="0">
              <a:solidFill>
                <a:srgbClr val="242424"/>
              </a:solidFill>
              <a:effectLst/>
              <a:latin typeface="-apple-system"/>
            </a:endParaRPr>
          </a:p>
          <a:p>
            <a:r>
              <a:rPr lang="en-US" b="0" i="0" dirty="0">
                <a:solidFill>
                  <a:srgbClr val="242424"/>
                </a:solidFill>
                <a:effectLst/>
                <a:latin typeface="-apple-system"/>
              </a:rPr>
              <a:t>However, We argue that satellite software faces a number of key challenges not seen in terrestrial systems. These challenges include, first, the sheer remoteness of these systems and, hence, there effective lack of accessibility once launched. Second, the emphasis of these systems on safety and availability instead of the more common security concerns of confidentiality, integrity, and availability. Third, the harsh radiation environment that satellites operate in making radiation-induced faults not a ghost-in-the-machine event but a guaranteed occurrence that must be effectively dealt with and mitigated. Finally, the complexity of these systems and number of integration units means that, except for possibly the smallest </a:t>
            </a:r>
            <a:r>
              <a:rPr lang="en-US" b="0" i="0" dirty="0" err="1">
                <a:solidFill>
                  <a:srgbClr val="242424"/>
                </a:solidFill>
                <a:effectLst/>
                <a:latin typeface="-apple-system"/>
              </a:rPr>
              <a:t>cubsats</a:t>
            </a:r>
            <a:r>
              <a:rPr lang="en-US" b="0" i="0" dirty="0">
                <a:solidFill>
                  <a:srgbClr val="242424"/>
                </a:solidFill>
                <a:effectLst/>
                <a:latin typeface="-apple-system"/>
              </a:rPr>
              <a:t>, we will have legacy software on these systems to deal with and interoperate with.</a:t>
            </a:r>
          </a:p>
          <a:p>
            <a:endParaRPr lang="en-US" b="0" i="0" dirty="0">
              <a:solidFill>
                <a:srgbClr val="242424"/>
              </a:solidFill>
              <a:effectLst/>
              <a:latin typeface="-apple-system"/>
            </a:endParaRPr>
          </a:p>
          <a:p>
            <a:r>
              <a:rPr lang="en-US" b="0" i="0" dirty="0">
                <a:solidFill>
                  <a:srgbClr val="242424"/>
                </a:solidFill>
                <a:effectLst/>
                <a:latin typeface="-apple-system"/>
              </a:rPr>
              <a:t>We argue that these challenges pose unique issues for securing satellite systems and deserve focused research by the security community and hope to encourage interest and research in these topics. Due to time constraints, we will not be discussing legacy software further in this presentation.</a:t>
            </a:r>
          </a:p>
        </p:txBody>
      </p:sp>
      <p:sp>
        <p:nvSpPr>
          <p:cNvPr id="4" name="Slide Number Placeholder 3"/>
          <p:cNvSpPr>
            <a:spLocks noGrp="1"/>
          </p:cNvSpPr>
          <p:nvPr>
            <p:ph type="sldNum" sz="quarter" idx="5"/>
          </p:nvPr>
        </p:nvSpPr>
        <p:spPr/>
        <p:txBody>
          <a:bodyPr/>
          <a:lstStyle/>
          <a:p>
            <a:fld id="{C46D6F86-85FC-E249-943D-A715708C3D29}" type="slidenum">
              <a:rPr lang="en-US" smtClean="0"/>
              <a:t>4</a:t>
            </a:fld>
            <a:endParaRPr lang="en-US"/>
          </a:p>
        </p:txBody>
      </p:sp>
    </p:spTree>
    <p:extLst>
      <p:ext uri="{BB962C8B-B14F-4D97-AF65-F5344CB8AC3E}">
        <p14:creationId xmlns:p14="http://schemas.microsoft.com/office/powerpoint/2010/main" val="2692362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far we have covered the motivation for our work. We’re now going to briefly discuss some important considerations for cyber threats to satellites before discussing the first three of our challenges in more detail. Then, I’ll present a vision for a future secure satellite software stack and key research directions to get there. Finally, we’ll conclude with a summary.</a:t>
            </a:r>
          </a:p>
        </p:txBody>
      </p:sp>
      <p:sp>
        <p:nvSpPr>
          <p:cNvPr id="4" name="Slide Number Placeholder 3"/>
          <p:cNvSpPr>
            <a:spLocks noGrp="1"/>
          </p:cNvSpPr>
          <p:nvPr>
            <p:ph type="sldNum" sz="quarter" idx="5"/>
          </p:nvPr>
        </p:nvSpPr>
        <p:spPr/>
        <p:txBody>
          <a:bodyPr/>
          <a:lstStyle/>
          <a:p>
            <a:fld id="{A778FBA5-F957-4CE9-A734-9CFA9C4F5603}" type="slidenum">
              <a:rPr lang="en-US" smtClean="0"/>
              <a:pPr/>
              <a:t>5</a:t>
            </a:fld>
            <a:endParaRPr lang="en-US" dirty="0"/>
          </a:p>
        </p:txBody>
      </p:sp>
    </p:spTree>
    <p:extLst>
      <p:ext uri="{BB962C8B-B14F-4D97-AF65-F5344CB8AC3E}">
        <p14:creationId xmlns:p14="http://schemas.microsoft.com/office/powerpoint/2010/main" val="2175731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The first major challenge that makes satellite software unique is the sheer lack of accessibility of these systems. Unlike a terrestrial system where, in the worst case, an operator can walk up to it and reboot or reimage it. In space this is effectively impossible. Once the satellite is launched it is effectively inaccessible. Accessibility after that point would require a dedicated mission with either astronauts or fancy robotics on board. To the best of my knowledge, NASA’s missions to repair the Hubble telescope are the only example of this to date. So unless your mission has similar visibility and impact, once its launched that’s it.</a:t>
            </a:r>
          </a:p>
          <a:p>
            <a:endParaRPr lang="en-US" dirty="0"/>
          </a:p>
          <a:p>
            <a:r>
              <a:rPr lang="en-US" dirty="0"/>
              <a:t>The major implication of this is that the satellite’s software must remain operational enough to enable the operator to access, diagnose and fix problems remotely. To deal with this challenge today, satellites often use safe modes and </a:t>
            </a:r>
            <a:r>
              <a:rPr lang="en-US" dirty="0" err="1"/>
              <a:t>fall-back</a:t>
            </a:r>
            <a:r>
              <a:rPr lang="en-US" dirty="0"/>
              <a:t> system images. A safe mode is a mode of operation built into the normal satellite software. When some error or unexpected condition occurs, the software enters this safe mode, where the goal is simplicity, safety, and accessibility: the satellite will typically point its solar panels at the sun to stay power positive, point its antenna at earth to enable communication with operators, and turn off non-critical components and payloads. Similarly, </a:t>
            </a:r>
            <a:r>
              <a:rPr lang="en-US" dirty="0" err="1"/>
              <a:t>fall-back</a:t>
            </a:r>
            <a:r>
              <a:rPr lang="en-US" dirty="0"/>
              <a:t> system images are additional boot images, sometimes called golden images, that the satellite can boot if primary images fail or an image update fails. Again, the goal of these images is to ensure that the satellite comes back up again.</a:t>
            </a:r>
          </a:p>
          <a:p>
            <a:endParaRPr lang="en-US" dirty="0"/>
          </a:p>
          <a:p>
            <a:r>
              <a:rPr lang="en-US" dirty="0"/>
              <a:t>Unfortunately, these approaches are focused on dealing with faults caused by environmental factors, especially radiation, or hardware faults and are simply insufficient to protect against malicious attackers. In particular, safe modes are usually built as special modes within the normal satellite control software, as illustrated in the figure on the lower right. Hence, if the attacker exploits this software and gains execution, they can ignore or bypass the included safe modes. Similarly, </a:t>
            </a:r>
            <a:r>
              <a:rPr lang="en-US" dirty="0" err="1"/>
              <a:t>fall-back</a:t>
            </a:r>
            <a:r>
              <a:rPr lang="en-US" dirty="0"/>
              <a:t> system images exist to ensure that a satellite that is rebooted comes back up. If an attacker can prevent the system from rebooting, they can render the </a:t>
            </a:r>
            <a:r>
              <a:rPr lang="en-US" dirty="0" err="1"/>
              <a:t>fall-back</a:t>
            </a:r>
            <a:r>
              <a:rPr lang="en-US" dirty="0"/>
              <a:t> system images useless.</a:t>
            </a:r>
          </a:p>
          <a:p>
            <a:endParaRPr lang="en-US" dirty="0"/>
          </a:p>
          <a:p>
            <a:r>
              <a:rPr lang="en-US" dirty="0"/>
              <a:t>Ultimately, dealing with </a:t>
            </a:r>
            <a:r>
              <a:rPr lang="en-US" dirty="0" err="1"/>
              <a:t>malicous</a:t>
            </a:r>
            <a:r>
              <a:rPr lang="en-US" dirty="0"/>
              <a:t> attackers requires some isolated, independent component of the system. This component must not be compromised and must have the ability to reassert control over the rest of the satellite.</a:t>
            </a:r>
          </a:p>
        </p:txBody>
      </p:sp>
      <p:sp>
        <p:nvSpPr>
          <p:cNvPr id="4" name="Slide Number Placeholder 3"/>
          <p:cNvSpPr>
            <a:spLocks noGrp="1"/>
          </p:cNvSpPr>
          <p:nvPr>
            <p:ph type="sldNum" sz="quarter" idx="5"/>
          </p:nvPr>
        </p:nvSpPr>
        <p:spPr/>
        <p:txBody>
          <a:bodyPr/>
          <a:lstStyle/>
          <a:p>
            <a:fld id="{A778FBA5-F957-4CE9-A734-9CFA9C4F5603}" type="slidenum">
              <a:rPr lang="en-US" smtClean="0"/>
              <a:pPr/>
              <a:t>6</a:t>
            </a:fld>
            <a:endParaRPr lang="en-US" dirty="0"/>
          </a:p>
        </p:txBody>
      </p:sp>
    </p:spTree>
    <p:extLst>
      <p:ext uri="{BB962C8B-B14F-4D97-AF65-F5344CB8AC3E}">
        <p14:creationId xmlns:p14="http://schemas.microsoft.com/office/powerpoint/2010/main" val="1704273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The second major challenge to satellite software is an overriding emphasis on safety and availability.  Of most importance for satelliting systems is preserving the safety of the satellite so as to not inflict permanent damage on it, by say pointing a camera at the sun, and also not damaging other satellites and potentially sparking a Kessler syndrome scenario. After that comes availability, as that is needed both to preserve safety and to enable the ground to continue to control the satellite. Once those two requirements are ensured, then satellite operators are concerned with the integrity of the systems and their data, ensuring that satellites are operating uncorrupted software and sending uncorrupted data. Finally, confidentiality, at least within the satellite, takes a distant last place.</a:t>
            </a:r>
          </a:p>
          <a:p>
            <a:endParaRPr lang="en-US" dirty="0"/>
          </a:p>
          <a:p>
            <a:r>
              <a:rPr lang="en-US" dirty="0"/>
              <a:t>Observe that this is in sharp contrast to the emphasis of traditional security guarantees, where confidentiality is of primary importance: whatever happens don’t leak data, followed by integrity, and last of all availability. Not only is the order here exactly reversed, but safety doesn’t even figure in our traditional list!</a:t>
            </a:r>
          </a:p>
          <a:p>
            <a:endParaRPr lang="en-US" dirty="0"/>
          </a:p>
          <a:p>
            <a:r>
              <a:rPr lang="en-US" dirty="0"/>
              <a:t>One practical example of this mismatch occurs in security tools like stack canaries and CFI. These, and many other tools, operate by detecting exploits and then crashing the process. Implicitly this is an assumption that confidentiality and integrity are more important than availability. Or at very least, that having the process be restarted is both sufficient and timely enough to be acceptable. The other approach often used in operations of log and do nothing, doesn’t disrupt availability but still allows the exploit to occur. We’ll return to this challenge later when we talk about research directions, because we really need other options here.</a:t>
            </a:r>
          </a:p>
        </p:txBody>
      </p:sp>
      <p:sp>
        <p:nvSpPr>
          <p:cNvPr id="4" name="Slide Number Placeholder 3"/>
          <p:cNvSpPr>
            <a:spLocks noGrp="1"/>
          </p:cNvSpPr>
          <p:nvPr>
            <p:ph type="sldNum" sz="quarter" idx="5"/>
          </p:nvPr>
        </p:nvSpPr>
        <p:spPr/>
        <p:txBody>
          <a:bodyPr/>
          <a:lstStyle/>
          <a:p>
            <a:fld id="{A778FBA5-F957-4CE9-A734-9CFA9C4F5603}" type="slidenum">
              <a:rPr lang="en-US" smtClean="0"/>
              <a:pPr/>
              <a:t>7</a:t>
            </a:fld>
            <a:endParaRPr lang="en-US" dirty="0"/>
          </a:p>
        </p:txBody>
      </p:sp>
    </p:spTree>
    <p:extLst>
      <p:ext uri="{BB962C8B-B14F-4D97-AF65-F5344CB8AC3E}">
        <p14:creationId xmlns:p14="http://schemas.microsoft.com/office/powerpoint/2010/main" val="3155597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challenge we’ll talk about today is radiation faults. Satellites operate in a harsh environment filled with cosmic radiation that terrestrial systems don’t have to deal with. When these high-energy particles hit computer chips, they disrupt stored data and computation. The impact of this corruption on software can be complex and extensive, especially after propagating during continued execution.  Today we have no reliable detection mechanism for these events.</a:t>
            </a:r>
          </a:p>
          <a:p>
            <a:endParaRPr lang="en-US" dirty="0"/>
          </a:p>
          <a:p>
            <a:r>
              <a:rPr lang="en-US" dirty="0"/>
              <a:t>Current solutions for this challenge largely focus on detecting errors where we can in hardware, using error correcting memory and scrubbers, recovering from completely incorrect operation, using memory protection and watchdog timers, and characterizing the frequency and impact of these faults. Although these are helpful solutions, they still allow incorrect execution to continue for potentially significant lengths of time.</a:t>
            </a:r>
          </a:p>
          <a:p>
            <a:endParaRPr lang="en-US" dirty="0"/>
          </a:p>
          <a:p>
            <a:r>
              <a:rPr lang="en-US" dirty="0"/>
              <a:t>For software trying to provide security guarantees this is a major challenge. For instance, how do you guarantee isolation when a radiation fault could cause a data page from one process to be mapped into another process? Is this likely to happen? How likely? What other failures of isolation exist when critical software may suffer arbitrary faults? Answering these questions is crucial to understanding the operation of security software on satellites and the guarantees that will actually be provided. Having now covered some of the core challenges to satellite software, lets turn to look at the future.</a:t>
            </a:r>
          </a:p>
        </p:txBody>
      </p:sp>
      <p:sp>
        <p:nvSpPr>
          <p:cNvPr id="4" name="Slide Number Placeholder 3"/>
          <p:cNvSpPr>
            <a:spLocks noGrp="1"/>
          </p:cNvSpPr>
          <p:nvPr>
            <p:ph type="sldNum" sz="quarter" idx="5"/>
          </p:nvPr>
        </p:nvSpPr>
        <p:spPr/>
        <p:txBody>
          <a:bodyPr/>
          <a:lstStyle/>
          <a:p>
            <a:fld id="{A778FBA5-F957-4CE9-A734-9CFA9C4F5603}" type="slidenum">
              <a:rPr lang="en-US" smtClean="0"/>
              <a:pPr/>
              <a:t>8</a:t>
            </a:fld>
            <a:endParaRPr lang="en-US" dirty="0"/>
          </a:p>
        </p:txBody>
      </p:sp>
    </p:spTree>
    <p:extLst>
      <p:ext uri="{BB962C8B-B14F-4D97-AF65-F5344CB8AC3E}">
        <p14:creationId xmlns:p14="http://schemas.microsoft.com/office/powerpoint/2010/main" val="546814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solidFill>
                  <a:srgbClr val="242424"/>
                </a:solidFill>
                <a:effectLst/>
                <a:latin typeface="-apple-system"/>
              </a:rPr>
              <a:t>So far we’ve looked at a lot of major challenges to security in satellite systems. However, this is not a doom and gloom talk. We are deeply hopeful for a future where satellite software is secure and correctly handles the challenges we’ve just discussed. However, in order to reach such a future research is required on a broad array of topics. We see five areas in particular as need significant research. These are isolated, modular systems to enable containing attackers and faults within small segments of the system, assurance technologies to develop high assurance in the correctness of satellite software, fault recovery to consider how to recovery from attacks and faults, characterization of radiation faults, and interoperability with legacy code to enable gradual deployment.</a:t>
            </a:r>
          </a:p>
          <a:p>
            <a:endParaRPr lang="en-US" b="0" i="0" dirty="0">
              <a:solidFill>
                <a:srgbClr val="242424"/>
              </a:solidFill>
              <a:effectLst/>
              <a:latin typeface="-apple-system"/>
            </a:endParaRPr>
          </a:p>
          <a:p>
            <a:r>
              <a:rPr lang="en-US" b="0" i="0" dirty="0">
                <a:solidFill>
                  <a:srgbClr val="242424"/>
                </a:solidFill>
                <a:effectLst/>
                <a:latin typeface="-apple-system"/>
              </a:rPr>
              <a:t>Over the next few slides we’ll cover all of these in more detail, except for interoperability with legacy code, which we omit due to time constraints.</a:t>
            </a:r>
          </a:p>
        </p:txBody>
      </p:sp>
      <p:sp>
        <p:nvSpPr>
          <p:cNvPr id="4" name="Slide Number Placeholder 3"/>
          <p:cNvSpPr>
            <a:spLocks noGrp="1"/>
          </p:cNvSpPr>
          <p:nvPr>
            <p:ph type="sldNum" sz="quarter" idx="5"/>
          </p:nvPr>
        </p:nvSpPr>
        <p:spPr/>
        <p:txBody>
          <a:bodyPr/>
          <a:lstStyle/>
          <a:p>
            <a:fld id="{C46D6F86-85FC-E249-943D-A715708C3D29}" type="slidenum">
              <a:rPr lang="en-US" smtClean="0"/>
              <a:t>9</a:t>
            </a:fld>
            <a:endParaRPr lang="en-US"/>
          </a:p>
        </p:txBody>
      </p:sp>
    </p:spTree>
    <p:extLst>
      <p:ext uri="{BB962C8B-B14F-4D97-AF65-F5344CB8AC3E}">
        <p14:creationId xmlns:p14="http://schemas.microsoft.com/office/powerpoint/2010/main" val="2869764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7"/>
          <p:cNvSpPr>
            <a:spLocks noGrp="1" noChangeArrowheads="1"/>
          </p:cNvSpPr>
          <p:nvPr>
            <p:ph type="subTitle" idx="1"/>
          </p:nvPr>
        </p:nvSpPr>
        <p:spPr>
          <a:xfrm>
            <a:off x="1108076" y="3011559"/>
            <a:ext cx="9972674" cy="1792224"/>
          </a:xfrm>
          <a:prstGeom prst="rect">
            <a:avLst/>
          </a:prstGeom>
        </p:spPr>
        <p:txBody>
          <a:bodyPr lIns="91440" tIns="45720" rIns="91440" bIns="45720" anchor="ctr"/>
          <a:lstStyle>
            <a:lvl1pPr marL="0" indent="0" algn="ctr">
              <a:lnSpc>
                <a:spcPct val="100000"/>
              </a:lnSpc>
              <a:spcBef>
                <a:spcPts val="0"/>
              </a:spcBef>
              <a:spcAft>
                <a:spcPts val="2400"/>
              </a:spcAft>
              <a:buFont typeface="Arial" charset="0"/>
              <a:buNone/>
              <a:defRPr sz="2200">
                <a:solidFill>
                  <a:sysClr val="windowText" lastClr="000000"/>
                </a:solidFill>
              </a:defRPr>
            </a:lvl1pPr>
          </a:lstStyle>
          <a:p>
            <a:r>
              <a:rPr lang="en-US"/>
              <a:t>Click to edit Master subtitle style</a:t>
            </a:r>
            <a:endParaRPr lang="en-US" dirty="0"/>
          </a:p>
        </p:txBody>
      </p:sp>
      <p:sp>
        <p:nvSpPr>
          <p:cNvPr id="6" name="Title Placeholder 1"/>
          <p:cNvSpPr>
            <a:spLocks noGrp="1"/>
          </p:cNvSpPr>
          <p:nvPr>
            <p:ph type="ctrTitle"/>
          </p:nvPr>
        </p:nvSpPr>
        <p:spPr>
          <a:xfrm>
            <a:off x="1108076" y="1385454"/>
            <a:ext cx="9972674" cy="1294671"/>
          </a:xfrm>
        </p:spPr>
        <p:txBody>
          <a:bodyPr anchor="b" anchorCtr="0"/>
          <a:lstStyle>
            <a:lvl1pPr algn="ctr">
              <a:lnSpc>
                <a:spcPct val="100000"/>
              </a:lnSpc>
              <a:spcBef>
                <a:spcPts val="0"/>
              </a:spcBef>
              <a:spcAft>
                <a:spcPts val="600"/>
              </a:spcAft>
              <a:defRPr sz="3600" smtClean="0"/>
            </a:lvl1pPr>
          </a:lstStyle>
          <a:p>
            <a:r>
              <a:rPr lang="en-US"/>
              <a:t>Click to edit Master title style</a:t>
            </a:r>
            <a:endParaRPr dirty="0"/>
          </a:p>
        </p:txBody>
      </p:sp>
      <p:cxnSp>
        <p:nvCxnSpPr>
          <p:cNvPr id="12" name="Straight Connector 12"/>
          <p:cNvCxnSpPr>
            <a:cxnSpLocks noChangeShapeType="1"/>
          </p:cNvCxnSpPr>
          <p:nvPr userDrawn="1"/>
        </p:nvCxnSpPr>
        <p:spPr bwMode="auto">
          <a:xfrm>
            <a:off x="0" y="950913"/>
            <a:ext cx="12188825" cy="0"/>
          </a:xfrm>
          <a:prstGeom prst="line">
            <a:avLst/>
          </a:prstGeom>
          <a:noFill/>
          <a:ln w="22225" algn="ctr">
            <a:solidFill>
              <a:schemeClr val="accent4"/>
            </a:solidFill>
            <a:round/>
            <a:headEnd type="none" w="sm" len="sm"/>
            <a:tailEnd type="none" w="sm" len="sm"/>
          </a:ln>
        </p:spPr>
      </p:cxnSp>
      <p:cxnSp>
        <p:nvCxnSpPr>
          <p:cNvPr id="13" name="Straight Connector 12"/>
          <p:cNvCxnSpPr>
            <a:cxnSpLocks noChangeShapeType="1"/>
          </p:cNvCxnSpPr>
          <p:nvPr userDrawn="1"/>
        </p:nvCxnSpPr>
        <p:spPr bwMode="auto">
          <a:xfrm>
            <a:off x="0" y="6354186"/>
            <a:ext cx="12188825" cy="0"/>
          </a:xfrm>
          <a:prstGeom prst="line">
            <a:avLst/>
          </a:prstGeom>
          <a:noFill/>
          <a:ln w="22225" algn="ctr">
            <a:solidFill>
              <a:schemeClr val="accent4"/>
            </a:solidFill>
            <a:round/>
            <a:headEnd type="none" w="sm" len="sm"/>
            <a:tailEnd type="none" w="sm" len="sm"/>
          </a:ln>
        </p:spPr>
      </p:cxnSp>
      <p:pic>
        <p:nvPicPr>
          <p:cNvPr id="7" name="Picture 6" descr="LL_Logo_blue.png"/>
          <p:cNvPicPr>
            <a:picLocks noChangeAspect="1"/>
          </p:cNvPicPr>
          <p:nvPr userDrawn="1"/>
        </p:nvPicPr>
        <p:blipFill>
          <a:blip r:embed="rId2" cstate="print"/>
          <a:stretch>
            <a:fillRect/>
          </a:stretch>
        </p:blipFill>
        <p:spPr>
          <a:xfrm>
            <a:off x="4380277" y="5111496"/>
            <a:ext cx="3428272" cy="34524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hart Placeholder 3"/>
          <p:cNvSpPr>
            <a:spLocks noGrp="1"/>
          </p:cNvSpPr>
          <p:nvPr>
            <p:ph type="chart" sz="quarter" idx="10"/>
          </p:nvPr>
        </p:nvSpPr>
        <p:spPr>
          <a:xfrm>
            <a:off x="1786193" y="1700213"/>
            <a:ext cx="8604125" cy="3943350"/>
          </a:xfrm>
          <a:prstGeom prst="rect">
            <a:avLst/>
          </a:prstGeom>
          <a:ln w="12700">
            <a:solidFill>
              <a:schemeClr val="tx1"/>
            </a:solidFill>
          </a:ln>
        </p:spPr>
        <p:txBody>
          <a:bodyPr/>
          <a:lstStyle>
            <a:lvl1pPr marL="0" indent="0">
              <a:buFontTx/>
              <a:buNone/>
              <a:defRPr/>
            </a:lvl1pPr>
          </a:lstStyle>
          <a:p>
            <a:r>
              <a:rPr lang="en-US"/>
              <a:t>Click icon to add chart</a:t>
            </a:r>
          </a:p>
        </p:txBody>
      </p:sp>
      <p:sp>
        <p:nvSpPr>
          <p:cNvPr id="5" name="Text Placeholder 3"/>
          <p:cNvSpPr>
            <a:spLocks noGrp="1"/>
          </p:cNvSpPr>
          <p:nvPr>
            <p:ph type="body" sz="half" idx="2"/>
          </p:nvPr>
        </p:nvSpPr>
        <p:spPr>
          <a:xfrm>
            <a:off x="1791758" y="5706497"/>
            <a:ext cx="8605310" cy="274320"/>
          </a:xfrm>
          <a:prstGeom prst="rect">
            <a:avLst/>
          </a:prstGeom>
        </p:spPr>
        <p:txBody>
          <a:bodyPr/>
          <a:lstStyle>
            <a:lvl1pPr marL="0" indent="0" algn="ctr">
              <a:lnSpc>
                <a:spcPts val="1400"/>
              </a:lnSpc>
              <a:buNone/>
              <a:defRPr sz="12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 Placeholder 3"/>
          <p:cNvSpPr>
            <a:spLocks noGrp="1"/>
          </p:cNvSpPr>
          <p:nvPr>
            <p:ph type="body" sz="half" idx="11"/>
          </p:nvPr>
        </p:nvSpPr>
        <p:spPr>
          <a:xfrm>
            <a:off x="1791758" y="1249252"/>
            <a:ext cx="8605310" cy="377390"/>
          </a:xfrm>
          <a:prstGeom prst="rect">
            <a:avLst/>
          </a:prstGeom>
        </p:spPr>
        <p:txBody>
          <a:bodyPr anchor="b"/>
          <a:lstStyle>
            <a:lvl1pPr marL="0" indent="0" algn="ctr">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33819" y="1289304"/>
            <a:ext cx="10921187" cy="4828032"/>
          </a:xfrm>
          <a:prstGeom prst="rect">
            <a:avLst/>
          </a:prstGeom>
        </p:spPr>
        <p:txBody>
          <a:bodyPr/>
          <a:lstStyle>
            <a:lvl1pPr marL="237744" indent="-237744">
              <a:lnSpc>
                <a:spcPct val="90000"/>
              </a:lnSpc>
              <a:spcBef>
                <a:spcPts val="1200"/>
              </a:spcBef>
              <a:buSzPct val="100000"/>
              <a:buFont typeface="Arial"/>
              <a:buChar char="•"/>
              <a:defRPr/>
            </a:lvl1pPr>
            <a:lvl2pPr marL="539496" indent="-256032">
              <a:lnSpc>
                <a:spcPct val="90000"/>
              </a:lnSpc>
              <a:spcBef>
                <a:spcPts val="600"/>
              </a:spcBef>
              <a:defRPr/>
            </a:lvl2pPr>
            <a:lvl3pPr marL="758952" indent="-182880">
              <a:lnSpc>
                <a:spcPct val="90000"/>
              </a:lnSpc>
              <a:spcBef>
                <a:spcPts val="600"/>
              </a:spcBef>
              <a:buSzPct val="90000"/>
              <a:buFont typeface="Arial"/>
              <a:buChar char="•"/>
              <a:defRPr/>
            </a:lvl3pPr>
            <a:lvl4pPr marL="1033272" indent="0">
              <a:lnSpc>
                <a:spcPct val="90000"/>
              </a:lnSpc>
              <a:spcBef>
                <a:spcPts val="600"/>
              </a:spcBef>
              <a:buFontTx/>
              <a:buNone/>
              <a:defRPr/>
            </a:lvl4pPr>
            <a:lvl5pPr marL="1261872" indent="0">
              <a:lnSpc>
                <a:spcPct val="90000"/>
              </a:lnSpc>
              <a:spcBef>
                <a:spcPts val="600"/>
              </a:spcBef>
              <a:buSzPct val="85000"/>
              <a:buFontTx/>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688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33082" y="1293094"/>
            <a:ext cx="10915522" cy="4830616"/>
          </a:xfrm>
          <a:prstGeom prst="rect">
            <a:avLst/>
          </a:prstGeom>
        </p:spPr>
        <p:txBody>
          <a:bodyPr/>
          <a:lstStyle>
            <a:lvl1pPr>
              <a:lnSpc>
                <a:spcPct val="90000"/>
              </a:lnSpc>
              <a:spcBef>
                <a:spcPts val="1200"/>
              </a:spcBef>
              <a:spcAft>
                <a:spcPts val="0"/>
              </a:spcAft>
              <a:defRPr/>
            </a:lvl1pPr>
            <a:lvl2pPr marL="539750" indent="-255588">
              <a:lnSpc>
                <a:spcPct val="90000"/>
              </a:lnSpc>
              <a:spcBef>
                <a:spcPts val="600"/>
              </a:spcBef>
              <a:spcAft>
                <a:spcPts val="0"/>
              </a:spcAft>
              <a:defRPr sz="1800"/>
            </a:lvl2pPr>
            <a:lvl3pPr marL="757238" indent="-184150">
              <a:lnSpc>
                <a:spcPct val="90000"/>
              </a:lnSpc>
              <a:spcBef>
                <a:spcPts val="600"/>
              </a:spcBef>
              <a:spcAft>
                <a:spcPts val="0"/>
              </a:spcAft>
              <a:buSzPct val="90000"/>
              <a:buFont typeface="Arial" pitchFamily="34" charset="0"/>
              <a:buChar char="•"/>
              <a:defRPr/>
            </a:lvl3pPr>
            <a:lvl4pPr marL="1033272" indent="0">
              <a:lnSpc>
                <a:spcPct val="90000"/>
              </a:lnSpc>
              <a:spcBef>
                <a:spcPts val="600"/>
              </a:spcBef>
              <a:spcAft>
                <a:spcPts val="0"/>
              </a:spcAft>
              <a:buFontTx/>
              <a:buNone/>
              <a:defRPr/>
            </a:lvl4pPr>
            <a:lvl5pPr marL="1261872" indent="0">
              <a:lnSpc>
                <a:spcPct val="90000"/>
              </a:lnSpc>
              <a:spcBef>
                <a:spcPts val="600"/>
              </a:spcBef>
              <a:spcAft>
                <a:spcPts val="0"/>
              </a:spcAft>
              <a:buSzPct val="85000"/>
              <a:buFontTx/>
              <a:buNone/>
              <a:defRPr sz="1200"/>
            </a:lvl5pPr>
            <a:lvl6pPr>
              <a:buFont typeface="Arial"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33083" y="1293094"/>
            <a:ext cx="5317368" cy="4830616"/>
          </a:xfrm>
          <a:prstGeom prst="rect">
            <a:avLst/>
          </a:prstGeom>
        </p:spPr>
        <p:txBody>
          <a:bodyPr/>
          <a:lstStyle>
            <a:lvl1pPr>
              <a:lnSpc>
                <a:spcPct val="90000"/>
              </a:lnSpc>
              <a:spcBef>
                <a:spcPts val="1200"/>
              </a:spcBef>
              <a:spcAft>
                <a:spcPts val="0"/>
              </a:spcAft>
              <a:defRPr/>
            </a:lvl1pPr>
            <a:lvl2pPr marL="539750" indent="-255588">
              <a:lnSpc>
                <a:spcPct val="90000"/>
              </a:lnSpc>
              <a:spcBef>
                <a:spcPts val="600"/>
              </a:spcBef>
              <a:spcAft>
                <a:spcPts val="0"/>
              </a:spcAft>
              <a:defRPr sz="1800"/>
            </a:lvl2pPr>
            <a:lvl3pPr marL="757238" indent="-184150">
              <a:lnSpc>
                <a:spcPct val="90000"/>
              </a:lnSpc>
              <a:spcBef>
                <a:spcPts val="600"/>
              </a:spcBef>
              <a:spcAft>
                <a:spcPts val="0"/>
              </a:spcAft>
              <a:buSzPct val="90000"/>
              <a:buFont typeface="Arial" pitchFamily="34" charset="0"/>
              <a:buChar char="•"/>
              <a:defRPr/>
            </a:lvl3pPr>
            <a:lvl4pPr marL="1033272" indent="0">
              <a:lnSpc>
                <a:spcPct val="90000"/>
              </a:lnSpc>
              <a:spcBef>
                <a:spcPts val="600"/>
              </a:spcBef>
              <a:spcAft>
                <a:spcPts val="0"/>
              </a:spcAft>
              <a:buFontTx/>
              <a:buNone/>
              <a:defRPr/>
            </a:lvl4pPr>
            <a:lvl5pPr marL="1261872" indent="0">
              <a:lnSpc>
                <a:spcPct val="90000"/>
              </a:lnSpc>
              <a:spcBef>
                <a:spcPts val="600"/>
              </a:spcBef>
              <a:spcAft>
                <a:spcPts val="0"/>
              </a:spcAft>
              <a:buSzPct val="85000"/>
              <a:buFontTx/>
              <a:buNone/>
              <a:defRPr sz="1200"/>
            </a:lvl5pPr>
            <a:lvl6pPr>
              <a:buFont typeface="Arial"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endParaRPr lang="en-US" dirty="0"/>
          </a:p>
        </p:txBody>
      </p:sp>
      <p:sp>
        <p:nvSpPr>
          <p:cNvPr id="6" name="Content Placeholder 7"/>
          <p:cNvSpPr>
            <a:spLocks noGrp="1"/>
          </p:cNvSpPr>
          <p:nvPr>
            <p:ph sz="quarter" idx="11"/>
          </p:nvPr>
        </p:nvSpPr>
        <p:spPr>
          <a:xfrm>
            <a:off x="6218828" y="1293094"/>
            <a:ext cx="5317368" cy="4830616"/>
          </a:xfrm>
          <a:prstGeom prst="rect">
            <a:avLst/>
          </a:prstGeom>
        </p:spPr>
        <p:txBody>
          <a:bodyPr/>
          <a:lstStyle>
            <a:lvl1pPr>
              <a:lnSpc>
                <a:spcPct val="90000"/>
              </a:lnSpc>
              <a:spcBef>
                <a:spcPts val="1200"/>
              </a:spcBef>
              <a:spcAft>
                <a:spcPts val="0"/>
              </a:spcAft>
              <a:defRPr/>
            </a:lvl1pPr>
            <a:lvl2pPr marL="539750" indent="-255588">
              <a:lnSpc>
                <a:spcPct val="90000"/>
              </a:lnSpc>
              <a:spcBef>
                <a:spcPts val="600"/>
              </a:spcBef>
              <a:spcAft>
                <a:spcPts val="0"/>
              </a:spcAft>
              <a:defRPr sz="1800"/>
            </a:lvl2pPr>
            <a:lvl3pPr marL="757238" indent="-184150">
              <a:lnSpc>
                <a:spcPct val="90000"/>
              </a:lnSpc>
              <a:spcBef>
                <a:spcPts val="600"/>
              </a:spcBef>
              <a:spcAft>
                <a:spcPts val="0"/>
              </a:spcAft>
              <a:buSzPct val="90000"/>
              <a:buFont typeface="Arial" pitchFamily="34" charset="0"/>
              <a:buChar char="•"/>
              <a:defRPr/>
            </a:lvl3pPr>
            <a:lvl4pPr marL="1033272" indent="1588">
              <a:lnSpc>
                <a:spcPct val="90000"/>
              </a:lnSpc>
              <a:spcBef>
                <a:spcPts val="600"/>
              </a:spcBef>
              <a:spcAft>
                <a:spcPts val="0"/>
              </a:spcAft>
              <a:buFontTx/>
              <a:buNone/>
              <a:defRPr/>
            </a:lvl4pPr>
            <a:lvl5pPr marL="1261872" indent="0">
              <a:lnSpc>
                <a:spcPct val="90000"/>
              </a:lnSpc>
              <a:spcBef>
                <a:spcPts val="600"/>
              </a:spcBef>
              <a:spcAft>
                <a:spcPts val="0"/>
              </a:spcAft>
              <a:buSzPct val="85000"/>
              <a:buFontTx/>
              <a:buNone/>
              <a:defRPr sz="1200"/>
            </a:lvl5pPr>
            <a:lvl6pPr>
              <a:buFont typeface="Arial"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Sub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33082" y="1293094"/>
            <a:ext cx="10915522" cy="4830616"/>
          </a:xfrm>
          <a:prstGeom prst="rect">
            <a:avLst/>
          </a:prstGeom>
        </p:spPr>
        <p:txBody>
          <a:bodyPr/>
          <a:lstStyle>
            <a:lvl1pPr>
              <a:lnSpc>
                <a:spcPct val="90000"/>
              </a:lnSpc>
              <a:spcBef>
                <a:spcPts val="1200"/>
              </a:spcBef>
              <a:spcAft>
                <a:spcPts val="0"/>
              </a:spcAft>
              <a:defRPr/>
            </a:lvl1pPr>
            <a:lvl2pPr marL="539750" indent="-255588">
              <a:lnSpc>
                <a:spcPct val="90000"/>
              </a:lnSpc>
              <a:spcBef>
                <a:spcPts val="600"/>
              </a:spcBef>
              <a:spcAft>
                <a:spcPts val="0"/>
              </a:spcAft>
              <a:defRPr sz="1800"/>
            </a:lvl2pPr>
            <a:lvl3pPr marL="757238" indent="-184150">
              <a:lnSpc>
                <a:spcPct val="90000"/>
              </a:lnSpc>
              <a:spcBef>
                <a:spcPts val="600"/>
              </a:spcBef>
              <a:spcAft>
                <a:spcPts val="0"/>
              </a:spcAft>
              <a:buSzPct val="90000"/>
              <a:buFont typeface="Arial" pitchFamily="34" charset="0"/>
              <a:buChar char="•"/>
              <a:defRPr/>
            </a:lvl3pPr>
            <a:lvl4pPr marL="1033272" indent="0">
              <a:lnSpc>
                <a:spcPct val="90000"/>
              </a:lnSpc>
              <a:spcBef>
                <a:spcPts val="600"/>
              </a:spcBef>
              <a:spcAft>
                <a:spcPts val="0"/>
              </a:spcAft>
              <a:buFontTx/>
              <a:buNone/>
              <a:defRPr/>
            </a:lvl4pPr>
            <a:lvl5pPr marL="1261872" indent="0">
              <a:lnSpc>
                <a:spcPct val="90000"/>
              </a:lnSpc>
              <a:spcBef>
                <a:spcPts val="600"/>
              </a:spcBef>
              <a:spcAft>
                <a:spcPts val="0"/>
              </a:spcAft>
              <a:buSzPct val="85000"/>
              <a:buFontTx/>
              <a:buNone/>
              <a:defRPr sz="1200"/>
            </a:lvl5pPr>
            <a:lvl6pPr>
              <a:buFont typeface="Arial"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1253710" y="145148"/>
            <a:ext cx="9681406" cy="464455"/>
          </a:xfrm>
        </p:spPr>
        <p:txBody>
          <a:bodyPr/>
          <a:lstStyle/>
          <a:p>
            <a:r>
              <a:rPr lang="en-US"/>
              <a:t>Click to edit Master title style</a:t>
            </a:r>
            <a:endParaRPr lang="en-US" dirty="0"/>
          </a:p>
        </p:txBody>
      </p:sp>
      <p:sp>
        <p:nvSpPr>
          <p:cNvPr id="9" name="Text Placeholder 8"/>
          <p:cNvSpPr>
            <a:spLocks noGrp="1"/>
          </p:cNvSpPr>
          <p:nvPr>
            <p:ph type="body" sz="quarter" idx="11" hasCustomPrompt="1"/>
          </p:nvPr>
        </p:nvSpPr>
        <p:spPr>
          <a:xfrm>
            <a:off x="1253710" y="593819"/>
            <a:ext cx="9681317" cy="296863"/>
          </a:xfrm>
          <a:prstGeom prst="rect">
            <a:avLst/>
          </a:prstGeom>
        </p:spPr>
        <p:txBody>
          <a:bodyPr/>
          <a:lstStyle>
            <a:lvl1pPr marL="0" indent="0" algn="ctr">
              <a:lnSpc>
                <a:spcPts val="2400"/>
              </a:lnSpc>
              <a:buNone/>
              <a:defRPr sz="2400"/>
            </a:lvl1pPr>
          </a:lstStyle>
          <a:p>
            <a:pPr lvl="0"/>
            <a:r>
              <a:rPr lang="en-US" dirty="0"/>
              <a:t>Click to add Subtitle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33082" y="1680754"/>
            <a:ext cx="10915522" cy="4442955"/>
          </a:xfrm>
          <a:prstGeom prst="rect">
            <a:avLst/>
          </a:prstGeom>
        </p:spPr>
        <p:txBody>
          <a:bodyPr anchor="t" anchorCtr="1"/>
          <a:lstStyle>
            <a:lvl1pPr>
              <a:lnSpc>
                <a:spcPct val="90000"/>
              </a:lnSpc>
              <a:spcBef>
                <a:spcPts val="1500"/>
              </a:spcBef>
              <a:spcAft>
                <a:spcPts val="0"/>
              </a:spcAft>
              <a:defRPr/>
            </a:lvl1pPr>
            <a:lvl2pPr marL="539750" indent="-255588">
              <a:lnSpc>
                <a:spcPct val="90000"/>
              </a:lnSpc>
              <a:spcBef>
                <a:spcPts val="1500"/>
              </a:spcBef>
              <a:spcAft>
                <a:spcPts val="0"/>
              </a:spcAft>
              <a:defRPr sz="1800"/>
            </a:lvl2pPr>
            <a:lvl3pPr marL="757238" indent="-184150">
              <a:lnSpc>
                <a:spcPct val="90000"/>
              </a:lnSpc>
              <a:spcBef>
                <a:spcPts val="1500"/>
              </a:spcBef>
              <a:spcAft>
                <a:spcPts val="0"/>
              </a:spcAft>
              <a:buSzPct val="90000"/>
              <a:buFont typeface="Arial" pitchFamily="34" charset="0"/>
              <a:buChar char="•"/>
              <a:defRPr/>
            </a:lvl3pPr>
            <a:lvl4pPr marL="1033272" indent="0">
              <a:lnSpc>
                <a:spcPct val="90000"/>
              </a:lnSpc>
              <a:spcBef>
                <a:spcPts val="1500"/>
              </a:spcBef>
              <a:spcAft>
                <a:spcPts val="0"/>
              </a:spcAft>
              <a:buFontTx/>
              <a:buNone/>
              <a:defRPr/>
            </a:lvl4pPr>
            <a:lvl5pPr marL="1261872" indent="0">
              <a:lnSpc>
                <a:spcPct val="90000"/>
              </a:lnSpc>
              <a:spcBef>
                <a:spcPts val="1500"/>
              </a:spcBef>
              <a:spcAft>
                <a:spcPts val="0"/>
              </a:spcAft>
              <a:buSzPct val="85000"/>
              <a:buFontTx/>
              <a:buNone/>
              <a:defRPr sz="1200"/>
            </a:lvl5pPr>
            <a:lvl6pPr>
              <a:buFont typeface="Arial"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12648" y="1768104"/>
            <a:ext cx="7958522" cy="3773711"/>
          </a:xfrm>
          <a:prstGeom prst="rect">
            <a:avLst/>
          </a:prstGeom>
          <a:ln w="12700">
            <a:solidFill>
              <a:schemeClr val="tx1"/>
            </a:solidFill>
          </a:ln>
        </p:spPr>
        <p:txBody>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112648" y="5603133"/>
            <a:ext cx="7958522" cy="274320"/>
          </a:xfrm>
          <a:prstGeom prst="rect">
            <a:avLst/>
          </a:prstGeom>
        </p:spPr>
        <p:txBody>
          <a:bodyPr/>
          <a:lstStyle>
            <a:lvl1pPr marL="0" indent="0" algn="ctr">
              <a:lnSpc>
                <a:spcPts val="1400"/>
              </a:lnSpc>
              <a:buNone/>
              <a:defRPr sz="12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endParaRPr lang="en-US" dirty="0"/>
          </a:p>
        </p:txBody>
      </p:sp>
      <p:sp>
        <p:nvSpPr>
          <p:cNvPr id="9" name="Text Placeholder 3"/>
          <p:cNvSpPr>
            <a:spLocks noGrp="1"/>
          </p:cNvSpPr>
          <p:nvPr>
            <p:ph type="body" sz="half" idx="10"/>
          </p:nvPr>
        </p:nvSpPr>
        <p:spPr>
          <a:xfrm>
            <a:off x="2112648" y="1312860"/>
            <a:ext cx="7958522" cy="377390"/>
          </a:xfrm>
          <a:prstGeom prst="rect">
            <a:avLst/>
          </a:prstGeom>
        </p:spPr>
        <p:txBody>
          <a:bodyPr anchor="b"/>
          <a:lstStyle>
            <a:lvl1pPr marL="0" indent="0" algn="ctr">
              <a:lnSpc>
                <a:spcPts val="2000"/>
              </a:lnSpc>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Media Placeholder 3"/>
          <p:cNvSpPr>
            <a:spLocks noGrp="1"/>
          </p:cNvSpPr>
          <p:nvPr>
            <p:ph type="media" sz="quarter" idx="10"/>
          </p:nvPr>
        </p:nvSpPr>
        <p:spPr>
          <a:xfrm>
            <a:off x="2314841" y="1828800"/>
            <a:ext cx="7581449" cy="3343275"/>
          </a:xfrm>
          <a:prstGeom prst="rect">
            <a:avLst/>
          </a:prstGeom>
          <a:ln w="12700">
            <a:solidFill>
              <a:schemeClr val="tx1"/>
            </a:solidFill>
          </a:ln>
        </p:spPr>
        <p:txBody>
          <a:bodyPr/>
          <a:lstStyle>
            <a:lvl1pPr marL="0" indent="0">
              <a:buFontTx/>
              <a:buNone/>
              <a:defRPr/>
            </a:lvl1pPr>
          </a:lstStyle>
          <a:p>
            <a:r>
              <a:rPr lang="en-US"/>
              <a:t>Click icon to add media</a:t>
            </a:r>
            <a:endParaRPr lang="en-US" dirty="0"/>
          </a:p>
        </p:txBody>
      </p:sp>
      <p:sp>
        <p:nvSpPr>
          <p:cNvPr id="5" name="Text Placeholder 3"/>
          <p:cNvSpPr>
            <a:spLocks noGrp="1"/>
          </p:cNvSpPr>
          <p:nvPr>
            <p:ph type="body" sz="half" idx="2"/>
          </p:nvPr>
        </p:nvSpPr>
        <p:spPr>
          <a:xfrm>
            <a:off x="2315877" y="5229437"/>
            <a:ext cx="7581449" cy="274320"/>
          </a:xfrm>
          <a:prstGeom prst="rect">
            <a:avLst/>
          </a:prstGeom>
        </p:spPr>
        <p:txBody>
          <a:bodyPr/>
          <a:lstStyle>
            <a:lvl1pPr marL="0" indent="0" algn="ctr">
              <a:lnSpc>
                <a:spcPts val="1400"/>
              </a:lnSpc>
              <a:buNone/>
              <a:defRPr sz="12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 Placeholder 3"/>
          <p:cNvSpPr>
            <a:spLocks noGrp="1"/>
          </p:cNvSpPr>
          <p:nvPr>
            <p:ph type="body" sz="half" idx="11"/>
          </p:nvPr>
        </p:nvSpPr>
        <p:spPr>
          <a:xfrm>
            <a:off x="2315877" y="1368517"/>
            <a:ext cx="7581449" cy="377390"/>
          </a:xfrm>
          <a:prstGeom prst="rect">
            <a:avLst/>
          </a:prstGeom>
        </p:spPr>
        <p:txBody>
          <a:bodyPr anchor="b"/>
          <a:lstStyle>
            <a:lvl1pPr marL="0" indent="0" algn="ctr">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3710" y="101601"/>
            <a:ext cx="9681406" cy="816989"/>
          </a:xfrm>
          <a:prstGeom prst="rect">
            <a:avLst/>
          </a:prstGeom>
        </p:spPr>
        <p:txBody>
          <a:bodyPr vert="horz" lIns="91440" tIns="45720" rIns="91440" bIns="45720" rtlCol="0" anchor="ctr">
            <a:noAutofit/>
          </a:bodyPr>
          <a:lstStyle/>
          <a:p>
            <a:r>
              <a:rPr lang="en-US"/>
              <a:t>Click to edit Master title style</a:t>
            </a:r>
            <a:endParaRPr lang="en-US" dirty="0"/>
          </a:p>
        </p:txBody>
      </p:sp>
      <p:cxnSp>
        <p:nvCxnSpPr>
          <p:cNvPr id="18" name="Straight Connector 12"/>
          <p:cNvCxnSpPr>
            <a:cxnSpLocks noChangeShapeType="1"/>
          </p:cNvCxnSpPr>
          <p:nvPr/>
        </p:nvCxnSpPr>
        <p:spPr bwMode="auto">
          <a:xfrm>
            <a:off x="0" y="950913"/>
            <a:ext cx="12188825" cy="0"/>
          </a:xfrm>
          <a:prstGeom prst="line">
            <a:avLst/>
          </a:prstGeom>
          <a:noFill/>
          <a:ln w="22225" algn="ctr">
            <a:solidFill>
              <a:schemeClr val="accent4"/>
            </a:solidFill>
            <a:round/>
            <a:headEnd type="none" w="sm" len="sm"/>
            <a:tailEnd type="none" w="sm" len="sm"/>
          </a:ln>
        </p:spPr>
      </p:cxnSp>
      <p:cxnSp>
        <p:nvCxnSpPr>
          <p:cNvPr id="13" name="Straight Connector 12"/>
          <p:cNvCxnSpPr>
            <a:cxnSpLocks noChangeShapeType="1"/>
          </p:cNvCxnSpPr>
          <p:nvPr/>
        </p:nvCxnSpPr>
        <p:spPr bwMode="auto">
          <a:xfrm>
            <a:off x="0" y="6354186"/>
            <a:ext cx="12188825" cy="0"/>
          </a:xfrm>
          <a:prstGeom prst="line">
            <a:avLst/>
          </a:prstGeom>
          <a:noFill/>
          <a:ln w="22225" algn="ctr">
            <a:solidFill>
              <a:schemeClr val="accent4"/>
            </a:solidFill>
            <a:round/>
            <a:headEnd type="none" w="sm" len="sm"/>
            <a:tailEnd type="none" w="sm" len="sm"/>
          </a:ln>
        </p:spPr>
      </p:cxnSp>
      <p:sp>
        <p:nvSpPr>
          <p:cNvPr id="10" name="Rectangle 1032"/>
          <p:cNvSpPr>
            <a:spLocks noChangeArrowheads="1"/>
          </p:cNvSpPr>
          <p:nvPr/>
        </p:nvSpPr>
        <p:spPr bwMode="auto">
          <a:xfrm>
            <a:off x="429270" y="6451134"/>
            <a:ext cx="1868762" cy="219456"/>
          </a:xfrm>
          <a:prstGeom prst="rect">
            <a:avLst/>
          </a:prstGeom>
          <a:noFill/>
          <a:ln w="9525">
            <a:noFill/>
            <a:miter lim="800000"/>
            <a:headEnd/>
            <a:tailEnd/>
          </a:ln>
          <a:effectLst/>
        </p:spPr>
        <p:txBody>
          <a:bodyPr wrap="square" lIns="45720" tIns="0" rIns="0" bIns="0"/>
          <a:lstStyle/>
          <a:p>
            <a:pPr>
              <a:defRPr/>
            </a:pPr>
            <a:r>
              <a:rPr lang="en-US" sz="700" dirty="0">
                <a:solidFill>
                  <a:srgbClr val="000000"/>
                </a:solidFill>
                <a:cs typeface="Arial" pitchFamily="34" charset="0"/>
              </a:rPr>
              <a:t>Securing the Satellite Software Stack - </a:t>
            </a:r>
            <a:fld id="{6A829F23-F466-44AA-A5B9-24580D3A690E}" type="slidenum">
              <a:rPr lang="en-US" sz="700" smtClean="0">
                <a:solidFill>
                  <a:srgbClr val="000000"/>
                </a:solidFill>
                <a:cs typeface="Arial" pitchFamily="34" charset="0"/>
              </a:rPr>
              <a:pPr>
                <a:defRPr/>
              </a:pPr>
              <a:t>‹#›</a:t>
            </a:fld>
            <a:endParaRPr lang="en-US" sz="700" dirty="0">
              <a:solidFill>
                <a:srgbClr val="000000"/>
              </a:solidFill>
              <a:cs typeface="Arial" pitchFamily="34" charset="0"/>
            </a:endParaRPr>
          </a:p>
          <a:p>
            <a:pPr>
              <a:defRPr/>
            </a:pPr>
            <a:r>
              <a:rPr lang="en-US" sz="700" dirty="0">
                <a:solidFill>
                  <a:srgbClr val="000000"/>
                </a:solidFill>
                <a:cs typeface="Arial" pitchFamily="34" charset="0"/>
              </a:rPr>
              <a:t>SCJ 03/01/24</a:t>
            </a:r>
          </a:p>
        </p:txBody>
      </p:sp>
      <p:pic>
        <p:nvPicPr>
          <p:cNvPr id="8" name="Content Placeholder 3" descr="LL_Logo_alone_blue.png"/>
          <p:cNvPicPr>
            <a:picLocks noChangeAspect="1"/>
          </p:cNvPicPr>
          <p:nvPr userDrawn="1"/>
        </p:nvPicPr>
        <p:blipFill>
          <a:blip r:embed="rId13" cstate="print"/>
          <a:stretch>
            <a:fillRect/>
          </a:stretch>
        </p:blipFill>
        <p:spPr>
          <a:xfrm>
            <a:off x="487553" y="246889"/>
            <a:ext cx="548524" cy="531083"/>
          </a:xfrm>
          <a:prstGeom prst="rect">
            <a:avLst/>
          </a:prstGeom>
        </p:spPr>
      </p:pic>
      <p:pic>
        <p:nvPicPr>
          <p:cNvPr id="9" name="Picture 8" descr="LL_Logo_blue_nomark.png"/>
          <p:cNvPicPr>
            <a:picLocks noChangeAspect="1"/>
          </p:cNvPicPr>
          <p:nvPr userDrawn="1"/>
        </p:nvPicPr>
        <p:blipFill>
          <a:blip r:embed="rId14" cstate="print"/>
          <a:stretch>
            <a:fillRect/>
          </a:stretch>
        </p:blipFill>
        <p:spPr>
          <a:xfrm>
            <a:off x="9681997" y="6473952"/>
            <a:ext cx="2007097" cy="228224"/>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94" r:id="rId3"/>
    <p:sldLayoutId id="2147483689" r:id="rId4"/>
    <p:sldLayoutId id="2147483695" r:id="rId5"/>
    <p:sldLayoutId id="2147483692" r:id="rId6"/>
    <p:sldLayoutId id="2147483693" r:id="rId7"/>
    <p:sldLayoutId id="2147483676" r:id="rId8"/>
    <p:sldLayoutId id="2147483690" r:id="rId9"/>
    <p:sldLayoutId id="2147483691" r:id="rId10"/>
    <p:sldLayoutId id="2147483696" r:id="rId11"/>
  </p:sldLayoutIdLst>
  <p:txStyles>
    <p:titleStyle>
      <a:lvl1pPr algn="ctr" eaLnBrk="1" hangingPunct="1">
        <a:lnSpc>
          <a:spcPts val="2800"/>
        </a:lnSpc>
        <a:defRPr sz="2800" b="1">
          <a:latin typeface="Arial" pitchFamily="34" charset="0"/>
          <a:cs typeface="Arial" pitchFamily="34" charset="0"/>
        </a:defRPr>
      </a:lvl1pPr>
    </p:titleStyle>
    <p:bodyStyle>
      <a:lvl1pPr marL="233363" indent="-233363" algn="l" eaLnBrk="1" hangingPunct="1">
        <a:lnSpc>
          <a:spcPts val="2000"/>
        </a:lnSpc>
        <a:spcBef>
          <a:spcPts val="300"/>
        </a:spcBef>
        <a:spcAft>
          <a:spcPts val="600"/>
        </a:spcAft>
        <a:buFont typeface="Arial" pitchFamily="34" charset="0"/>
        <a:buChar char="•"/>
        <a:defRPr sz="2000" b="1">
          <a:latin typeface="Arial" pitchFamily="34" charset="0"/>
          <a:cs typeface="Arial" pitchFamily="34" charset="0"/>
        </a:defRPr>
      </a:lvl1pPr>
      <a:lvl2pPr marL="509588" indent="-225425" algn="l" eaLnBrk="1" hangingPunct="1">
        <a:lnSpc>
          <a:spcPts val="2000"/>
        </a:lnSpc>
        <a:spcBef>
          <a:spcPts val="300"/>
        </a:spcBef>
        <a:spcAft>
          <a:spcPts val="600"/>
        </a:spcAft>
        <a:buFont typeface="Arial" pitchFamily="34" charset="0"/>
        <a:buChar char="–"/>
        <a:defRPr sz="2000" b="1">
          <a:latin typeface="Arial" pitchFamily="34" charset="0"/>
          <a:cs typeface="Arial" pitchFamily="34" charset="0"/>
        </a:defRPr>
      </a:lvl2pPr>
      <a:lvl3pPr marL="854075" indent="-223838" algn="l" eaLnBrk="1" hangingPunct="1">
        <a:lnSpc>
          <a:spcPts val="2000"/>
        </a:lnSpc>
        <a:spcBef>
          <a:spcPts val="300"/>
        </a:spcBef>
        <a:spcAft>
          <a:spcPts val="600"/>
        </a:spcAft>
        <a:buFont typeface="Arial" pitchFamily="34" charset="0"/>
        <a:buChar char="•"/>
        <a:defRPr sz="1600" b="1">
          <a:latin typeface="Arial" pitchFamily="34" charset="0"/>
          <a:cs typeface="Arial" pitchFamily="34" charset="0"/>
        </a:defRPr>
      </a:lvl3pPr>
      <a:lvl4pPr marL="1035050" indent="-180975" algn="l" eaLnBrk="1" hangingPunct="1">
        <a:lnSpc>
          <a:spcPts val="2000"/>
        </a:lnSpc>
        <a:spcBef>
          <a:spcPts val="300"/>
        </a:spcBef>
        <a:spcAft>
          <a:spcPts val="600"/>
        </a:spcAft>
        <a:buFont typeface="Courier New" pitchFamily="49" charset="0"/>
        <a:buChar char="o"/>
        <a:defRPr sz="1400" b="1">
          <a:latin typeface="Arial" pitchFamily="34" charset="0"/>
          <a:cs typeface="Arial" pitchFamily="34" charset="0"/>
        </a:defRPr>
      </a:lvl4pPr>
      <a:lvl5pPr marL="796925" indent="0" algn="l" eaLnBrk="1" hangingPunct="1">
        <a:spcBef>
          <a:spcPts val="600"/>
        </a:spcBef>
        <a:defRPr sz="1600" b="1">
          <a:latin typeface="Arial" pitchFamily="34" charset="0"/>
          <a:cs typeface="Arial" pitchFamily="34" charset="0"/>
        </a:defRPr>
      </a:lvl5pPr>
      <a:lvl6pPr marL="1147763" indent="0" algn="l" eaLnBrk="1" hangingPunct="1">
        <a:spcBef>
          <a:spcPts val="600"/>
        </a:spcBef>
        <a:defRPr sz="1400" b="1">
          <a:latin typeface="Arial" pitchFamily="34" charset="0"/>
          <a:cs typeface="Arial" pitchFamily="34" charset="0"/>
        </a:defRPr>
      </a:lvl6pPr>
      <a:lvl7pPr marL="1319213" indent="-179388" algn="l" eaLnBrk="1" hangingPunct="1">
        <a:lnSpc>
          <a:spcPts val="2000"/>
        </a:lnSpc>
        <a:spcBef>
          <a:spcPts val="300"/>
        </a:spcBef>
        <a:spcAft>
          <a:spcPts val="600"/>
        </a:spcAft>
        <a:buFont typeface="Arial" pitchFamily="34" charset="0"/>
        <a:buChar char="•"/>
        <a:defRPr sz="1200" b="1">
          <a:latin typeface="Arial" pitchFamily="34" charset="0"/>
          <a:cs typeface="Arial" pitchFamily="34" charset="0"/>
        </a:defRPr>
      </a:lvl7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tiff"/><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400" u="sng" dirty="0"/>
              <a:t>Samuel Jero</a:t>
            </a:r>
            <a:r>
              <a:rPr lang="en-US" sz="2400" dirty="0"/>
              <a:t>, Juliana Furgala, Max A Heller, Benjamin Nahill, Samuel Mergendahl, and Richard Skowyra</a:t>
            </a:r>
          </a:p>
          <a:p>
            <a:r>
              <a:rPr lang="en-US" sz="2000" dirty="0" err="1"/>
              <a:t>SpaceSec</a:t>
            </a:r>
            <a:r>
              <a:rPr lang="en-US" sz="2000" dirty="0"/>
              <a:t> Workshop 2024</a:t>
            </a:r>
          </a:p>
          <a:p>
            <a:r>
              <a:rPr lang="en-US" sz="2000" dirty="0"/>
              <a:t>March 1, 2024</a:t>
            </a:r>
          </a:p>
        </p:txBody>
      </p:sp>
      <p:sp>
        <p:nvSpPr>
          <p:cNvPr id="3" name="Title 2"/>
          <p:cNvSpPr>
            <a:spLocks noGrp="1"/>
          </p:cNvSpPr>
          <p:nvPr>
            <p:ph type="ctrTitle"/>
          </p:nvPr>
        </p:nvSpPr>
        <p:spPr/>
        <p:txBody>
          <a:bodyPr/>
          <a:lstStyle/>
          <a:p>
            <a:r>
              <a:rPr lang="en-US" dirty="0"/>
              <a:t>Securing the Satellite Software Stack</a:t>
            </a:r>
          </a:p>
        </p:txBody>
      </p:sp>
      <p:sp>
        <p:nvSpPr>
          <p:cNvPr id="4" name="TextBox 3">
            <a:extLst>
              <a:ext uri="{FF2B5EF4-FFF2-40B4-BE49-F238E27FC236}">
                <a16:creationId xmlns:a16="http://schemas.microsoft.com/office/drawing/2014/main" id="{5657D7F9-BBA2-4E06-8A40-702DB4FB3CF5}"/>
              </a:ext>
            </a:extLst>
          </p:cNvPr>
          <p:cNvSpPr txBox="1"/>
          <p:nvPr/>
        </p:nvSpPr>
        <p:spPr>
          <a:xfrm>
            <a:off x="1522588" y="5946267"/>
            <a:ext cx="9288553" cy="369332"/>
          </a:xfrm>
          <a:prstGeom prst="rect">
            <a:avLst/>
          </a:prstGeom>
          <a:noFill/>
        </p:spPr>
        <p:txBody>
          <a:bodyPr wrap="square" lIns="91440" tIns="45720" rIns="91440" bIns="45720" rtlCol="0" anchor="t">
            <a:spAutoFit/>
          </a:bodyPr>
          <a:lstStyle/>
          <a:p>
            <a:pPr algn="ctr"/>
            <a:r>
              <a:rPr lang="en-US" sz="600" dirty="0">
                <a:ea typeface="+mn-lt"/>
                <a:cs typeface="+mn-lt"/>
              </a:rPr>
              <a:t>DISTRIBUTION STATEMENT A. Approved for public release. Distribution is unlimited. This material is based upon work supported under Air Force Contract No. FA8702-15-D-0001. Any opinions, findings, conclusions or recommendations expressed in this material are those of the author(s) and do not necessarily reflect the views of the U.S. Air Force. © 2024 Massachusetts Institute of Technology. Delivered to the U.S. Government with Unlimited Rights, as defined in DFARS Part 252.227-7013 or 7014 (Feb 2014). Notwithstanding any copyright notice, U.S. Government rights in this work are defined by DFARS 252.227-7013 or DFARS 252.227-7014 as detailed above. Use of this work other than as specifically authorized by the U.S. Government may violate any copyrights that exist in this work.</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FE02F4-9DCF-4FD6-AE3F-7E4377AB5124}"/>
              </a:ext>
            </a:extLst>
          </p:cNvPr>
          <p:cNvSpPr>
            <a:spLocks noGrp="1"/>
          </p:cNvSpPr>
          <p:nvPr>
            <p:ph sz="quarter" idx="10"/>
          </p:nvPr>
        </p:nvSpPr>
        <p:spPr>
          <a:xfrm>
            <a:off x="633082" y="1293094"/>
            <a:ext cx="10915522" cy="2478806"/>
          </a:xfrm>
        </p:spPr>
        <p:txBody>
          <a:bodyPr/>
          <a:lstStyle/>
          <a:p>
            <a:r>
              <a:rPr lang="en-US" dirty="0"/>
              <a:t>Isolation is critical for dealing with malicious attackers, who:</a:t>
            </a:r>
          </a:p>
          <a:p>
            <a:pPr lvl="1"/>
            <a:r>
              <a:rPr lang="en-US" dirty="0"/>
              <a:t>try to move between components</a:t>
            </a:r>
          </a:p>
          <a:p>
            <a:pPr lvl="1"/>
            <a:r>
              <a:rPr lang="en-US" dirty="0"/>
              <a:t>try to resist recovery</a:t>
            </a:r>
          </a:p>
          <a:p>
            <a:pPr lvl="1"/>
            <a:r>
              <a:rPr lang="en-US" dirty="0"/>
              <a:t>try to co-opt the system</a:t>
            </a:r>
          </a:p>
          <a:p>
            <a:r>
              <a:rPr lang="en-US" dirty="0"/>
              <a:t>Effective in combination with:</a:t>
            </a:r>
          </a:p>
          <a:p>
            <a:pPr lvl="1"/>
            <a:r>
              <a:rPr lang="en-US" dirty="0"/>
              <a:t>Least privilege to limit the privileges an attacker gets from a single component</a:t>
            </a:r>
          </a:p>
          <a:p>
            <a:pPr lvl="1"/>
            <a:r>
              <a:rPr lang="en-US" dirty="0"/>
              <a:t>Separation of privilege to require an attacker to compromise multiple components</a:t>
            </a:r>
          </a:p>
        </p:txBody>
      </p:sp>
      <p:sp>
        <p:nvSpPr>
          <p:cNvPr id="3" name="Title 2">
            <a:extLst>
              <a:ext uri="{FF2B5EF4-FFF2-40B4-BE49-F238E27FC236}">
                <a16:creationId xmlns:a16="http://schemas.microsoft.com/office/drawing/2014/main" id="{4263FCCA-BCC4-4B77-950D-E12FD2F49B49}"/>
              </a:ext>
            </a:extLst>
          </p:cNvPr>
          <p:cNvSpPr>
            <a:spLocks noGrp="1"/>
          </p:cNvSpPr>
          <p:nvPr>
            <p:ph type="title"/>
          </p:nvPr>
        </p:nvSpPr>
        <p:spPr/>
        <p:txBody>
          <a:bodyPr/>
          <a:lstStyle/>
          <a:p>
            <a:r>
              <a:rPr lang="en-US" dirty="0"/>
              <a:t>Research Direction: Isolated, Modular Systems</a:t>
            </a:r>
          </a:p>
        </p:txBody>
      </p:sp>
      <p:sp>
        <p:nvSpPr>
          <p:cNvPr id="4" name="Rectangle 3">
            <a:extLst>
              <a:ext uri="{FF2B5EF4-FFF2-40B4-BE49-F238E27FC236}">
                <a16:creationId xmlns:a16="http://schemas.microsoft.com/office/drawing/2014/main" id="{2AA98B0B-ABE5-4837-BEB0-2FBB32C50A26}"/>
              </a:ext>
            </a:extLst>
          </p:cNvPr>
          <p:cNvSpPr/>
          <p:nvPr/>
        </p:nvSpPr>
        <p:spPr>
          <a:xfrm>
            <a:off x="470282" y="5654843"/>
            <a:ext cx="10746358" cy="635694"/>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b="1" dirty="0">
                <a:solidFill>
                  <a:schemeClr val="tx1"/>
                </a:solidFill>
              </a:rPr>
              <a:t>Despite these principles being nearly 50 years old, we still struggle to build systems in this manner effectively</a:t>
            </a:r>
          </a:p>
        </p:txBody>
      </p:sp>
      <p:sp>
        <p:nvSpPr>
          <p:cNvPr id="5" name="Rectangle 4">
            <a:extLst>
              <a:ext uri="{FF2B5EF4-FFF2-40B4-BE49-F238E27FC236}">
                <a16:creationId xmlns:a16="http://schemas.microsoft.com/office/drawing/2014/main" id="{E48247EA-B0F8-400C-ACB7-C4C8E32B23C6}"/>
              </a:ext>
            </a:extLst>
          </p:cNvPr>
          <p:cNvSpPr/>
          <p:nvPr/>
        </p:nvSpPr>
        <p:spPr>
          <a:xfrm>
            <a:off x="1666374" y="4198392"/>
            <a:ext cx="1203157" cy="4083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rPr>
              <a:t>Component 1</a:t>
            </a:r>
          </a:p>
        </p:txBody>
      </p:sp>
      <p:sp>
        <p:nvSpPr>
          <p:cNvPr id="6" name="Rectangle 5">
            <a:extLst>
              <a:ext uri="{FF2B5EF4-FFF2-40B4-BE49-F238E27FC236}">
                <a16:creationId xmlns:a16="http://schemas.microsoft.com/office/drawing/2014/main" id="{C03142A0-CC9B-4615-ACF2-982638DE0A2B}"/>
              </a:ext>
            </a:extLst>
          </p:cNvPr>
          <p:cNvSpPr/>
          <p:nvPr/>
        </p:nvSpPr>
        <p:spPr>
          <a:xfrm>
            <a:off x="1666373" y="4606086"/>
            <a:ext cx="1203157" cy="4083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rPr>
              <a:t>Component 3</a:t>
            </a:r>
          </a:p>
        </p:txBody>
      </p:sp>
      <p:sp>
        <p:nvSpPr>
          <p:cNvPr id="7" name="Rectangle 6">
            <a:extLst>
              <a:ext uri="{FF2B5EF4-FFF2-40B4-BE49-F238E27FC236}">
                <a16:creationId xmlns:a16="http://schemas.microsoft.com/office/drawing/2014/main" id="{38902D0F-94FF-4823-B878-6DD042C74D89}"/>
              </a:ext>
            </a:extLst>
          </p:cNvPr>
          <p:cNvSpPr/>
          <p:nvPr/>
        </p:nvSpPr>
        <p:spPr>
          <a:xfrm>
            <a:off x="2869530" y="4199773"/>
            <a:ext cx="1203157" cy="4083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rPr>
              <a:t>Component 2</a:t>
            </a:r>
          </a:p>
        </p:txBody>
      </p:sp>
      <p:sp>
        <p:nvSpPr>
          <p:cNvPr id="8" name="Rectangle 7">
            <a:extLst>
              <a:ext uri="{FF2B5EF4-FFF2-40B4-BE49-F238E27FC236}">
                <a16:creationId xmlns:a16="http://schemas.microsoft.com/office/drawing/2014/main" id="{76A4F8AA-52A4-4CD7-A24D-D9CF8D2F4411}"/>
              </a:ext>
            </a:extLst>
          </p:cNvPr>
          <p:cNvSpPr/>
          <p:nvPr/>
        </p:nvSpPr>
        <p:spPr>
          <a:xfrm>
            <a:off x="2869530" y="4607780"/>
            <a:ext cx="1203157" cy="4083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rPr>
              <a:t>Component 4</a:t>
            </a:r>
          </a:p>
        </p:txBody>
      </p:sp>
      <p:sp>
        <p:nvSpPr>
          <p:cNvPr id="9" name="Rectangle 8">
            <a:extLst>
              <a:ext uri="{FF2B5EF4-FFF2-40B4-BE49-F238E27FC236}">
                <a16:creationId xmlns:a16="http://schemas.microsoft.com/office/drawing/2014/main" id="{140E8C6D-3D56-48C8-A122-6F8518423F51}"/>
              </a:ext>
            </a:extLst>
          </p:cNvPr>
          <p:cNvSpPr/>
          <p:nvPr/>
        </p:nvSpPr>
        <p:spPr>
          <a:xfrm>
            <a:off x="1666372" y="5013780"/>
            <a:ext cx="1203157" cy="4083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rPr>
              <a:t>Component 5</a:t>
            </a:r>
          </a:p>
        </p:txBody>
      </p:sp>
      <p:sp>
        <p:nvSpPr>
          <p:cNvPr id="10" name="Rectangle 9">
            <a:extLst>
              <a:ext uri="{FF2B5EF4-FFF2-40B4-BE49-F238E27FC236}">
                <a16:creationId xmlns:a16="http://schemas.microsoft.com/office/drawing/2014/main" id="{940CC01A-568A-42B3-BADB-7363A2641D3C}"/>
              </a:ext>
            </a:extLst>
          </p:cNvPr>
          <p:cNvSpPr/>
          <p:nvPr/>
        </p:nvSpPr>
        <p:spPr>
          <a:xfrm>
            <a:off x="2869529" y="5013780"/>
            <a:ext cx="1203157" cy="408320"/>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rPr>
              <a:t>Component 6</a:t>
            </a:r>
          </a:p>
        </p:txBody>
      </p:sp>
      <p:pic>
        <p:nvPicPr>
          <p:cNvPr id="12" name="Picture 11">
            <a:extLst>
              <a:ext uri="{FF2B5EF4-FFF2-40B4-BE49-F238E27FC236}">
                <a16:creationId xmlns:a16="http://schemas.microsoft.com/office/drawing/2014/main" id="{D715A43E-BB1B-4527-909B-831C9F9D6E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4661" y="4219514"/>
            <a:ext cx="429067" cy="336806"/>
          </a:xfrm>
          <a:prstGeom prst="rect">
            <a:avLst/>
          </a:prstGeom>
        </p:spPr>
      </p:pic>
      <p:sp>
        <p:nvSpPr>
          <p:cNvPr id="13" name="Arrow: Right 12">
            <a:extLst>
              <a:ext uri="{FF2B5EF4-FFF2-40B4-BE49-F238E27FC236}">
                <a16:creationId xmlns:a16="http://schemas.microsoft.com/office/drawing/2014/main" id="{6D38042C-D4D6-4638-B05D-673819AEE39E}"/>
              </a:ext>
            </a:extLst>
          </p:cNvPr>
          <p:cNvSpPr/>
          <p:nvPr/>
        </p:nvSpPr>
        <p:spPr>
          <a:xfrm rot="1739563">
            <a:off x="2229893" y="4556538"/>
            <a:ext cx="690760" cy="408320"/>
          </a:xfrm>
          <a:prstGeom prst="right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4" name="Arrow: Right 13">
            <a:extLst>
              <a:ext uri="{FF2B5EF4-FFF2-40B4-BE49-F238E27FC236}">
                <a16:creationId xmlns:a16="http://schemas.microsoft.com/office/drawing/2014/main" id="{672ED1D5-231D-46CE-9FCF-20E511326BFE}"/>
              </a:ext>
            </a:extLst>
          </p:cNvPr>
          <p:cNvSpPr/>
          <p:nvPr/>
        </p:nvSpPr>
        <p:spPr>
          <a:xfrm rot="5400000">
            <a:off x="1725801" y="4660766"/>
            <a:ext cx="523346" cy="408320"/>
          </a:xfrm>
          <a:prstGeom prst="right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5" name="Arrow: Right 14">
            <a:extLst>
              <a:ext uri="{FF2B5EF4-FFF2-40B4-BE49-F238E27FC236}">
                <a16:creationId xmlns:a16="http://schemas.microsoft.com/office/drawing/2014/main" id="{740985FB-E259-42F1-95A0-111E677D81BB}"/>
              </a:ext>
            </a:extLst>
          </p:cNvPr>
          <p:cNvSpPr/>
          <p:nvPr/>
        </p:nvSpPr>
        <p:spPr>
          <a:xfrm>
            <a:off x="2306547" y="4172883"/>
            <a:ext cx="523346" cy="408320"/>
          </a:xfrm>
          <a:prstGeom prst="right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6" name="Rectangle 25">
            <a:extLst>
              <a:ext uri="{FF2B5EF4-FFF2-40B4-BE49-F238E27FC236}">
                <a16:creationId xmlns:a16="http://schemas.microsoft.com/office/drawing/2014/main" id="{24DE5657-15FC-43A5-90E3-045438E12B93}"/>
              </a:ext>
            </a:extLst>
          </p:cNvPr>
          <p:cNvSpPr/>
          <p:nvPr/>
        </p:nvSpPr>
        <p:spPr>
          <a:xfrm>
            <a:off x="6702349" y="4123263"/>
            <a:ext cx="1203157" cy="40832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rPr>
              <a:t>Component 1</a:t>
            </a:r>
          </a:p>
        </p:txBody>
      </p:sp>
      <p:sp>
        <p:nvSpPr>
          <p:cNvPr id="27" name="Rectangle 26">
            <a:extLst>
              <a:ext uri="{FF2B5EF4-FFF2-40B4-BE49-F238E27FC236}">
                <a16:creationId xmlns:a16="http://schemas.microsoft.com/office/drawing/2014/main" id="{525E725B-5003-4F22-9CF3-ACE37665F5E5}"/>
              </a:ext>
            </a:extLst>
          </p:cNvPr>
          <p:cNvSpPr/>
          <p:nvPr/>
        </p:nvSpPr>
        <p:spPr>
          <a:xfrm>
            <a:off x="6702348" y="4605460"/>
            <a:ext cx="1203157" cy="408320"/>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rPr>
              <a:t>Component 3</a:t>
            </a:r>
          </a:p>
        </p:txBody>
      </p:sp>
      <p:sp>
        <p:nvSpPr>
          <p:cNvPr id="28" name="Rectangle 27">
            <a:extLst>
              <a:ext uri="{FF2B5EF4-FFF2-40B4-BE49-F238E27FC236}">
                <a16:creationId xmlns:a16="http://schemas.microsoft.com/office/drawing/2014/main" id="{62542354-FF90-4B64-9CA0-C7D04AFCFDF9}"/>
              </a:ext>
            </a:extLst>
          </p:cNvPr>
          <p:cNvSpPr/>
          <p:nvPr/>
        </p:nvSpPr>
        <p:spPr>
          <a:xfrm>
            <a:off x="7966464" y="4124644"/>
            <a:ext cx="1203157" cy="408320"/>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rPr>
              <a:t>Component 2</a:t>
            </a:r>
          </a:p>
        </p:txBody>
      </p:sp>
      <p:sp>
        <p:nvSpPr>
          <p:cNvPr id="29" name="Rectangle 28">
            <a:extLst>
              <a:ext uri="{FF2B5EF4-FFF2-40B4-BE49-F238E27FC236}">
                <a16:creationId xmlns:a16="http://schemas.microsoft.com/office/drawing/2014/main" id="{95403631-7B04-46E5-BB76-B56F7E19AEAB}"/>
              </a:ext>
            </a:extLst>
          </p:cNvPr>
          <p:cNvSpPr/>
          <p:nvPr/>
        </p:nvSpPr>
        <p:spPr>
          <a:xfrm>
            <a:off x="7966464" y="4607154"/>
            <a:ext cx="1203157" cy="408320"/>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rPr>
              <a:t>Component 4</a:t>
            </a:r>
          </a:p>
        </p:txBody>
      </p:sp>
      <p:sp>
        <p:nvSpPr>
          <p:cNvPr id="30" name="Rectangle 29">
            <a:extLst>
              <a:ext uri="{FF2B5EF4-FFF2-40B4-BE49-F238E27FC236}">
                <a16:creationId xmlns:a16="http://schemas.microsoft.com/office/drawing/2014/main" id="{20E0948D-A603-41BE-AFCA-6AB2D0299423}"/>
              </a:ext>
            </a:extLst>
          </p:cNvPr>
          <p:cNvSpPr/>
          <p:nvPr/>
        </p:nvSpPr>
        <p:spPr>
          <a:xfrm>
            <a:off x="6702347" y="5087657"/>
            <a:ext cx="1203157" cy="408320"/>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rPr>
              <a:t>Component 5</a:t>
            </a:r>
          </a:p>
        </p:txBody>
      </p:sp>
      <p:sp>
        <p:nvSpPr>
          <p:cNvPr id="31" name="Rectangle 30">
            <a:extLst>
              <a:ext uri="{FF2B5EF4-FFF2-40B4-BE49-F238E27FC236}">
                <a16:creationId xmlns:a16="http://schemas.microsoft.com/office/drawing/2014/main" id="{9D89DBBB-5FFC-431B-8456-C13857152B94}"/>
              </a:ext>
            </a:extLst>
          </p:cNvPr>
          <p:cNvSpPr/>
          <p:nvPr/>
        </p:nvSpPr>
        <p:spPr>
          <a:xfrm>
            <a:off x="7966463" y="5087657"/>
            <a:ext cx="1203157" cy="408320"/>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rPr>
              <a:t>Component 6</a:t>
            </a:r>
          </a:p>
        </p:txBody>
      </p:sp>
      <p:pic>
        <p:nvPicPr>
          <p:cNvPr id="32" name="Picture 31">
            <a:extLst>
              <a:ext uri="{FF2B5EF4-FFF2-40B4-BE49-F238E27FC236}">
                <a16:creationId xmlns:a16="http://schemas.microsoft.com/office/drawing/2014/main" id="{915C6FDF-2042-40DC-BD7A-13EF4F8DBD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3670" y="4159020"/>
            <a:ext cx="429067" cy="336806"/>
          </a:xfrm>
          <a:prstGeom prst="rect">
            <a:avLst/>
          </a:prstGeom>
        </p:spPr>
      </p:pic>
      <p:sp>
        <p:nvSpPr>
          <p:cNvPr id="36" name="TextBox 35">
            <a:extLst>
              <a:ext uri="{FF2B5EF4-FFF2-40B4-BE49-F238E27FC236}">
                <a16:creationId xmlns:a16="http://schemas.microsoft.com/office/drawing/2014/main" id="{64B47C43-FF85-48FF-AB31-F3E0EEAD5B8B}"/>
              </a:ext>
            </a:extLst>
          </p:cNvPr>
          <p:cNvSpPr txBox="1"/>
          <p:nvPr/>
        </p:nvSpPr>
        <p:spPr>
          <a:xfrm>
            <a:off x="1913776" y="3840500"/>
            <a:ext cx="1883849" cy="307777"/>
          </a:xfrm>
          <a:prstGeom prst="rect">
            <a:avLst/>
          </a:prstGeom>
          <a:noFill/>
        </p:spPr>
        <p:txBody>
          <a:bodyPr wrap="none" rtlCol="0">
            <a:spAutoFit/>
          </a:bodyPr>
          <a:lstStyle/>
          <a:p>
            <a:pPr algn="ctr"/>
            <a:r>
              <a:rPr lang="en-US" sz="1400" b="1" dirty="0"/>
              <a:t>Monolithic Software</a:t>
            </a:r>
          </a:p>
        </p:txBody>
      </p:sp>
      <p:sp>
        <p:nvSpPr>
          <p:cNvPr id="37" name="TextBox 36">
            <a:extLst>
              <a:ext uri="{FF2B5EF4-FFF2-40B4-BE49-F238E27FC236}">
                <a16:creationId xmlns:a16="http://schemas.microsoft.com/office/drawing/2014/main" id="{F22E2514-4DE2-4572-A22C-3E36F149D5E8}"/>
              </a:ext>
            </a:extLst>
          </p:cNvPr>
          <p:cNvSpPr txBox="1"/>
          <p:nvPr/>
        </p:nvSpPr>
        <p:spPr>
          <a:xfrm>
            <a:off x="6735998" y="3778391"/>
            <a:ext cx="2460930" cy="307777"/>
          </a:xfrm>
          <a:prstGeom prst="rect">
            <a:avLst/>
          </a:prstGeom>
          <a:noFill/>
        </p:spPr>
        <p:txBody>
          <a:bodyPr wrap="none" rtlCol="0">
            <a:spAutoFit/>
          </a:bodyPr>
          <a:lstStyle/>
          <a:p>
            <a:pPr algn="ctr"/>
            <a:r>
              <a:rPr lang="en-US" sz="1400" b="1" dirty="0"/>
              <a:t>Isolated, Modular Software</a:t>
            </a:r>
          </a:p>
        </p:txBody>
      </p:sp>
    </p:spTree>
    <p:extLst>
      <p:ext uri="{BB962C8B-B14F-4D97-AF65-F5344CB8AC3E}">
        <p14:creationId xmlns:p14="http://schemas.microsoft.com/office/powerpoint/2010/main" val="1684995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FE02F4-9DCF-4FD6-AE3F-7E4377AB5124}"/>
              </a:ext>
            </a:extLst>
          </p:cNvPr>
          <p:cNvSpPr>
            <a:spLocks noGrp="1"/>
          </p:cNvSpPr>
          <p:nvPr>
            <p:ph sz="quarter" idx="10"/>
          </p:nvPr>
        </p:nvSpPr>
        <p:spPr>
          <a:xfrm>
            <a:off x="633082" y="1293094"/>
            <a:ext cx="9980731" cy="4830616"/>
          </a:xfrm>
        </p:spPr>
        <p:txBody>
          <a:bodyPr/>
          <a:lstStyle/>
          <a:p>
            <a:r>
              <a:rPr lang="en-US" dirty="0"/>
              <a:t>We’ve developed a microkernel-based operating system targeting satellites</a:t>
            </a:r>
          </a:p>
          <a:p>
            <a:pPr lvl="1"/>
            <a:r>
              <a:rPr lang="en-US" dirty="0"/>
              <a:t>Look for a future paper!</a:t>
            </a:r>
          </a:p>
          <a:p>
            <a:pPr lvl="1"/>
            <a:r>
              <a:rPr lang="en-US" dirty="0"/>
              <a:t>Based on the seL4 formally verified microkernel</a:t>
            </a:r>
          </a:p>
          <a:p>
            <a:pPr lvl="1"/>
            <a:r>
              <a:rPr lang="en-US" dirty="0"/>
              <a:t>Separated into 17 isolated service processes</a:t>
            </a:r>
          </a:p>
          <a:p>
            <a:pPr lvl="1"/>
            <a:r>
              <a:rPr lang="en-US" dirty="0"/>
              <a:t>Enough functionality to run NASA </a:t>
            </a:r>
            <a:r>
              <a:rPr lang="en-US" dirty="0" err="1"/>
              <a:t>cFS</a:t>
            </a:r>
            <a:endParaRPr lang="en-US" dirty="0"/>
          </a:p>
          <a:p>
            <a:pPr lvl="1"/>
            <a:r>
              <a:rPr lang="en-US" dirty="0"/>
              <a:t>Performance on microbenchmarks similar to real-time Linux</a:t>
            </a:r>
          </a:p>
          <a:p>
            <a:pPr marL="284162" lvl="1" indent="0">
              <a:buNone/>
            </a:pPr>
            <a:endParaRPr lang="en-US" dirty="0"/>
          </a:p>
          <a:p>
            <a:r>
              <a:rPr lang="en-US" dirty="0"/>
              <a:t>We’ve developed a multi-process satellite flight software system</a:t>
            </a:r>
          </a:p>
          <a:p>
            <a:pPr lvl="1"/>
            <a:r>
              <a:rPr lang="en-US" dirty="0"/>
              <a:t>Inspired by NASA </a:t>
            </a:r>
            <a:r>
              <a:rPr lang="en-US" dirty="0" err="1"/>
              <a:t>cFS’s</a:t>
            </a:r>
            <a:r>
              <a:rPr lang="en-US" dirty="0"/>
              <a:t> architecture</a:t>
            </a:r>
          </a:p>
          <a:p>
            <a:pPr lvl="1"/>
            <a:r>
              <a:rPr lang="en-US" dirty="0"/>
              <a:t>Performant enough for a Processor-in-the-loop demonstration of GNC control</a:t>
            </a:r>
          </a:p>
          <a:p>
            <a:endParaRPr lang="en-US" dirty="0"/>
          </a:p>
        </p:txBody>
      </p:sp>
      <p:sp>
        <p:nvSpPr>
          <p:cNvPr id="3" name="Title 2">
            <a:extLst>
              <a:ext uri="{FF2B5EF4-FFF2-40B4-BE49-F238E27FC236}">
                <a16:creationId xmlns:a16="http://schemas.microsoft.com/office/drawing/2014/main" id="{4263FCCA-BCC4-4B77-950D-E12FD2F49B49}"/>
              </a:ext>
            </a:extLst>
          </p:cNvPr>
          <p:cNvSpPr>
            <a:spLocks noGrp="1"/>
          </p:cNvSpPr>
          <p:nvPr>
            <p:ph type="title"/>
          </p:nvPr>
        </p:nvSpPr>
        <p:spPr/>
        <p:txBody>
          <a:bodyPr/>
          <a:lstStyle/>
          <a:p>
            <a:r>
              <a:rPr lang="en-US" dirty="0"/>
              <a:t>Research Direction: Isolated, Modular Systems</a:t>
            </a:r>
          </a:p>
        </p:txBody>
      </p:sp>
      <p:pic>
        <p:nvPicPr>
          <p:cNvPr id="50" name="Picture 49">
            <a:extLst>
              <a:ext uri="{FF2B5EF4-FFF2-40B4-BE49-F238E27FC236}">
                <a16:creationId xmlns:a16="http://schemas.microsoft.com/office/drawing/2014/main" id="{6B034086-1702-4410-9907-7C1B74A0615A}"/>
              </a:ext>
            </a:extLst>
          </p:cNvPr>
          <p:cNvPicPr>
            <a:picLocks noChangeAspect="1"/>
          </p:cNvPicPr>
          <p:nvPr/>
        </p:nvPicPr>
        <p:blipFill>
          <a:blip r:embed="rId3"/>
          <a:stretch>
            <a:fillRect/>
          </a:stretch>
        </p:blipFill>
        <p:spPr>
          <a:xfrm>
            <a:off x="9069494" y="1934599"/>
            <a:ext cx="2756373" cy="1634642"/>
          </a:xfrm>
          <a:prstGeom prst="rect">
            <a:avLst/>
          </a:prstGeom>
        </p:spPr>
      </p:pic>
      <p:pic>
        <p:nvPicPr>
          <p:cNvPr id="51" name="Picture 50">
            <a:extLst>
              <a:ext uri="{FF2B5EF4-FFF2-40B4-BE49-F238E27FC236}">
                <a16:creationId xmlns:a16="http://schemas.microsoft.com/office/drawing/2014/main" id="{4859829D-9DD1-4262-BE13-452928A4C5D5}"/>
              </a:ext>
            </a:extLst>
          </p:cNvPr>
          <p:cNvPicPr>
            <a:picLocks noChangeAspect="1"/>
          </p:cNvPicPr>
          <p:nvPr/>
        </p:nvPicPr>
        <p:blipFill>
          <a:blip r:embed="rId4"/>
          <a:stretch>
            <a:fillRect/>
          </a:stretch>
        </p:blipFill>
        <p:spPr>
          <a:xfrm>
            <a:off x="8373638" y="4839052"/>
            <a:ext cx="3532810" cy="1284658"/>
          </a:xfrm>
          <a:prstGeom prst="rect">
            <a:avLst/>
          </a:prstGeom>
          <a:solidFill>
            <a:schemeClr val="bg1"/>
          </a:solidFill>
          <a:ln>
            <a:noFill/>
          </a:ln>
          <a:effectLst/>
        </p:spPr>
        <p:style>
          <a:lnRef idx="1">
            <a:schemeClr val="dk1"/>
          </a:lnRef>
          <a:fillRef idx="2">
            <a:schemeClr val="dk1"/>
          </a:fillRef>
          <a:effectRef idx="1">
            <a:schemeClr val="dk1"/>
          </a:effectRef>
          <a:fontRef idx="minor">
            <a:schemeClr val="dk1"/>
          </a:fontRef>
        </p:style>
      </p:pic>
      <p:sp>
        <p:nvSpPr>
          <p:cNvPr id="4" name="Rectangle 3">
            <a:extLst>
              <a:ext uri="{FF2B5EF4-FFF2-40B4-BE49-F238E27FC236}">
                <a16:creationId xmlns:a16="http://schemas.microsoft.com/office/drawing/2014/main" id="{7F116A94-A0A8-4402-AABC-8A9320EB2D40}"/>
              </a:ext>
            </a:extLst>
          </p:cNvPr>
          <p:cNvSpPr/>
          <p:nvPr/>
        </p:nvSpPr>
        <p:spPr>
          <a:xfrm>
            <a:off x="579332" y="5819745"/>
            <a:ext cx="7555441" cy="445150"/>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b="1" dirty="0">
                <a:solidFill>
                  <a:schemeClr val="tx1"/>
                </a:solidFill>
              </a:rPr>
              <a:t>Further Research still needed!</a:t>
            </a:r>
          </a:p>
        </p:txBody>
      </p:sp>
    </p:spTree>
    <p:extLst>
      <p:ext uri="{BB962C8B-B14F-4D97-AF65-F5344CB8AC3E}">
        <p14:creationId xmlns:p14="http://schemas.microsoft.com/office/powerpoint/2010/main" val="164290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0E273F-0676-4C14-9FFF-F5190C210977}"/>
              </a:ext>
            </a:extLst>
          </p:cNvPr>
          <p:cNvSpPr>
            <a:spLocks noGrp="1"/>
          </p:cNvSpPr>
          <p:nvPr>
            <p:ph sz="quarter" idx="10"/>
          </p:nvPr>
        </p:nvSpPr>
        <p:spPr>
          <a:xfrm>
            <a:off x="633082" y="1293094"/>
            <a:ext cx="10915522" cy="3284922"/>
          </a:xfrm>
        </p:spPr>
        <p:txBody>
          <a:bodyPr/>
          <a:lstStyle/>
          <a:p>
            <a:r>
              <a:rPr lang="en-US" dirty="0"/>
              <a:t>How should satellite software handle attacks?</a:t>
            </a:r>
          </a:p>
          <a:p>
            <a:r>
              <a:rPr lang="en-US" dirty="0"/>
              <a:t>Common Solutions</a:t>
            </a:r>
          </a:p>
          <a:p>
            <a:pPr lvl="1"/>
            <a:r>
              <a:rPr lang="en-US" dirty="0"/>
              <a:t>Crash the system --- completely unacceptable</a:t>
            </a:r>
          </a:p>
          <a:p>
            <a:pPr lvl="1"/>
            <a:r>
              <a:rPr lang="en-US" dirty="0"/>
              <a:t>Log and do nothing --- timelines for manual intervention are too long</a:t>
            </a:r>
          </a:p>
          <a:p>
            <a:pPr lvl="1"/>
            <a:r>
              <a:rPr lang="en-US" dirty="0"/>
              <a:t>Crash a component --- maybe okay if the component isn’t critical or can be restarted</a:t>
            </a:r>
          </a:p>
          <a:p>
            <a:pPr lvl="1"/>
            <a:r>
              <a:rPr lang="en-US" dirty="0"/>
              <a:t>Restart --- vulnerability still exists and is still exploitable</a:t>
            </a:r>
          </a:p>
          <a:p>
            <a:r>
              <a:rPr lang="en-US" dirty="0"/>
              <a:t>Supply chain attacks are particularly challenging</a:t>
            </a:r>
          </a:p>
          <a:p>
            <a:pPr lvl="1"/>
            <a:r>
              <a:rPr lang="en-US" dirty="0"/>
              <a:t>Vulnerability and exploit may both be in the current system image</a:t>
            </a:r>
          </a:p>
          <a:p>
            <a:pPr lvl="1"/>
            <a:r>
              <a:rPr lang="en-US" dirty="0"/>
              <a:t>Rebooting/restarting doesn’t stop attack</a:t>
            </a:r>
          </a:p>
        </p:txBody>
      </p:sp>
      <p:sp>
        <p:nvSpPr>
          <p:cNvPr id="3" name="Title 2">
            <a:extLst>
              <a:ext uri="{FF2B5EF4-FFF2-40B4-BE49-F238E27FC236}">
                <a16:creationId xmlns:a16="http://schemas.microsoft.com/office/drawing/2014/main" id="{6AB1EC63-D92D-4D2E-8686-825964249F38}"/>
              </a:ext>
            </a:extLst>
          </p:cNvPr>
          <p:cNvSpPr>
            <a:spLocks noGrp="1"/>
          </p:cNvSpPr>
          <p:nvPr>
            <p:ph type="title"/>
          </p:nvPr>
        </p:nvSpPr>
        <p:spPr/>
        <p:txBody>
          <a:bodyPr/>
          <a:lstStyle/>
          <a:p>
            <a:r>
              <a:rPr lang="en-US" dirty="0"/>
              <a:t>Research Direction: Fault Recovery</a:t>
            </a:r>
          </a:p>
        </p:txBody>
      </p:sp>
      <p:sp>
        <p:nvSpPr>
          <p:cNvPr id="4" name="Rectangle 3">
            <a:extLst>
              <a:ext uri="{FF2B5EF4-FFF2-40B4-BE49-F238E27FC236}">
                <a16:creationId xmlns:a16="http://schemas.microsoft.com/office/drawing/2014/main" id="{D38B790B-B972-437B-8946-E3A45377097E}"/>
              </a:ext>
            </a:extLst>
          </p:cNvPr>
          <p:cNvSpPr/>
          <p:nvPr/>
        </p:nvSpPr>
        <p:spPr>
          <a:xfrm>
            <a:off x="579332" y="5819745"/>
            <a:ext cx="10826605" cy="445150"/>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b="1" dirty="0">
                <a:solidFill>
                  <a:schemeClr val="tx1"/>
                </a:solidFill>
              </a:rPr>
              <a:t>Research on additional options crucially needed!</a:t>
            </a:r>
          </a:p>
        </p:txBody>
      </p:sp>
    </p:spTree>
    <p:extLst>
      <p:ext uri="{BB962C8B-B14F-4D97-AF65-F5344CB8AC3E}">
        <p14:creationId xmlns:p14="http://schemas.microsoft.com/office/powerpoint/2010/main" val="1628661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40B577-A955-4658-94F8-952CB9717C46}"/>
              </a:ext>
            </a:extLst>
          </p:cNvPr>
          <p:cNvSpPr>
            <a:spLocks noGrp="1"/>
          </p:cNvSpPr>
          <p:nvPr>
            <p:ph sz="quarter" idx="10"/>
          </p:nvPr>
        </p:nvSpPr>
        <p:spPr>
          <a:xfrm>
            <a:off x="633082" y="1293094"/>
            <a:ext cx="10915522" cy="3826342"/>
          </a:xfrm>
        </p:spPr>
        <p:txBody>
          <a:bodyPr/>
          <a:lstStyle/>
          <a:p>
            <a:r>
              <a:rPr lang="en-US" dirty="0"/>
              <a:t>Satellite systems are increasingly under attack by malicious adversaries</a:t>
            </a:r>
          </a:p>
          <a:p>
            <a:endParaRPr lang="en-US" dirty="0"/>
          </a:p>
          <a:p>
            <a:r>
              <a:rPr lang="en-US" dirty="0"/>
              <a:t>Satellite software faces a number of challenges not encountered in terrestrial embedded systems</a:t>
            </a:r>
          </a:p>
          <a:p>
            <a:pPr lvl="1"/>
            <a:r>
              <a:rPr lang="en-US" dirty="0"/>
              <a:t>Lack of Access, Emphasis on Safety and Availability, Radiation Faults, Legacy Software</a:t>
            </a:r>
          </a:p>
          <a:p>
            <a:endParaRPr lang="en-US" dirty="0"/>
          </a:p>
          <a:p>
            <a:r>
              <a:rPr lang="en-US" dirty="0"/>
              <a:t>These challenges require unique solutions that require dedicated research by the security community</a:t>
            </a:r>
          </a:p>
          <a:p>
            <a:endParaRPr lang="en-US" dirty="0"/>
          </a:p>
          <a:p>
            <a:r>
              <a:rPr lang="en-US" dirty="0"/>
              <a:t>Important research directions to explore include:</a:t>
            </a:r>
          </a:p>
        </p:txBody>
      </p:sp>
      <p:sp>
        <p:nvSpPr>
          <p:cNvPr id="3" name="Title 2">
            <a:extLst>
              <a:ext uri="{FF2B5EF4-FFF2-40B4-BE49-F238E27FC236}">
                <a16:creationId xmlns:a16="http://schemas.microsoft.com/office/drawing/2014/main" id="{8B71B526-221C-46DD-B90F-67CD63E4C91F}"/>
              </a:ext>
            </a:extLst>
          </p:cNvPr>
          <p:cNvSpPr>
            <a:spLocks noGrp="1"/>
          </p:cNvSpPr>
          <p:nvPr>
            <p:ph type="title"/>
          </p:nvPr>
        </p:nvSpPr>
        <p:spPr/>
        <p:txBody>
          <a:bodyPr/>
          <a:lstStyle/>
          <a:p>
            <a:r>
              <a:rPr lang="en-US" dirty="0"/>
              <a:t>Summary</a:t>
            </a:r>
          </a:p>
        </p:txBody>
      </p:sp>
      <p:sp>
        <p:nvSpPr>
          <p:cNvPr id="4" name="TextBox 3">
            <a:extLst>
              <a:ext uri="{FF2B5EF4-FFF2-40B4-BE49-F238E27FC236}">
                <a16:creationId xmlns:a16="http://schemas.microsoft.com/office/drawing/2014/main" id="{EE4D1AFD-E3F8-4371-A42A-E57BD560B02F}"/>
              </a:ext>
            </a:extLst>
          </p:cNvPr>
          <p:cNvSpPr txBox="1"/>
          <p:nvPr/>
        </p:nvSpPr>
        <p:spPr>
          <a:xfrm>
            <a:off x="5420226" y="5119436"/>
            <a:ext cx="5245770"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Characterizing Radiation Faults</a:t>
            </a:r>
          </a:p>
          <a:p>
            <a:pPr marL="285750" indent="-285750">
              <a:buFont typeface="Arial" panose="020B0604020202020204" pitchFamily="34" charset="0"/>
              <a:buChar char="•"/>
            </a:pPr>
            <a:r>
              <a:rPr lang="en-US" b="1" dirty="0"/>
              <a:t>Interoperability with Legacy Software</a:t>
            </a:r>
          </a:p>
        </p:txBody>
      </p:sp>
      <p:sp>
        <p:nvSpPr>
          <p:cNvPr id="5" name="TextBox 4">
            <a:extLst>
              <a:ext uri="{FF2B5EF4-FFF2-40B4-BE49-F238E27FC236}">
                <a16:creationId xmlns:a16="http://schemas.microsoft.com/office/drawing/2014/main" id="{84286F42-B295-4FD4-B9C8-130AD5746640}"/>
              </a:ext>
            </a:extLst>
          </p:cNvPr>
          <p:cNvSpPr txBox="1"/>
          <p:nvPr/>
        </p:nvSpPr>
        <p:spPr>
          <a:xfrm>
            <a:off x="1522829" y="5119436"/>
            <a:ext cx="5245770" cy="923330"/>
          </a:xfrm>
          <a:prstGeom prst="rect">
            <a:avLst/>
          </a:prstGeom>
          <a:noFill/>
        </p:spPr>
        <p:txBody>
          <a:bodyPr wrap="square" rtlCol="0">
            <a:spAutoFit/>
          </a:bodyPr>
          <a:lstStyle/>
          <a:p>
            <a:pPr marL="285750" indent="-285750">
              <a:buFont typeface="Wingdings" panose="05000000000000000000" pitchFamily="2" charset="2"/>
              <a:buChar char="§"/>
            </a:pPr>
            <a:r>
              <a:rPr lang="en-US" b="1" dirty="0"/>
              <a:t>Isolated, Modular systems</a:t>
            </a:r>
          </a:p>
          <a:p>
            <a:pPr marL="285750" indent="-285750">
              <a:buFont typeface="Wingdings" panose="05000000000000000000" pitchFamily="2" charset="2"/>
              <a:buChar char="§"/>
            </a:pPr>
            <a:r>
              <a:rPr lang="en-US" b="1" dirty="0"/>
              <a:t>Assurance Technologies</a:t>
            </a:r>
          </a:p>
          <a:p>
            <a:pPr marL="285750" indent="-285750">
              <a:buFont typeface="Wingdings" panose="05000000000000000000" pitchFamily="2" charset="2"/>
              <a:buChar char="§"/>
            </a:pPr>
            <a:r>
              <a:rPr lang="en-US" b="1" dirty="0"/>
              <a:t>Fault Recovery</a:t>
            </a:r>
          </a:p>
        </p:txBody>
      </p:sp>
    </p:spTree>
    <p:extLst>
      <p:ext uri="{BB962C8B-B14F-4D97-AF65-F5344CB8AC3E}">
        <p14:creationId xmlns:p14="http://schemas.microsoft.com/office/powerpoint/2010/main" val="497379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a:t>
            </a:r>
          </a:p>
        </p:txBody>
      </p:sp>
      <p:sp>
        <p:nvSpPr>
          <p:cNvPr id="7" name="Freeform 6"/>
          <p:cNvSpPr/>
          <p:nvPr/>
        </p:nvSpPr>
        <p:spPr>
          <a:xfrm>
            <a:off x="4145143" y="3080979"/>
            <a:ext cx="3898540" cy="2059564"/>
          </a:xfrm>
          <a:custGeom>
            <a:avLst/>
            <a:gdLst>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66554 w 3896591"/>
              <a:gd name="connsiteY25" fmla="*/ 503959 h 2093768"/>
              <a:gd name="connsiteX26" fmla="*/ 2561359 w 3896591"/>
              <a:gd name="connsiteY26" fmla="*/ 192232 h 2093768"/>
              <a:gd name="connsiteX27" fmla="*/ 2467841 w 3896591"/>
              <a:gd name="connsiteY27" fmla="*/ 161059 h 2093768"/>
              <a:gd name="connsiteX28" fmla="*/ 2462645 w 3896591"/>
              <a:gd name="connsiteY28" fmla="*/ 15586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66554 w 3896591"/>
              <a:gd name="connsiteY25" fmla="*/ 503959 h 2093768"/>
              <a:gd name="connsiteX26" fmla="*/ 2561359 w 3896591"/>
              <a:gd name="connsiteY26" fmla="*/ 192232 h 2093768"/>
              <a:gd name="connsiteX27" fmla="*/ 2467841 w 3896591"/>
              <a:gd name="connsiteY27" fmla="*/ 161059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66554 w 3896591"/>
              <a:gd name="connsiteY25" fmla="*/ 503959 h 2093768"/>
              <a:gd name="connsiteX26" fmla="*/ 2561359 w 3896591"/>
              <a:gd name="connsiteY26" fmla="*/ 192232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66554 w 3896591"/>
              <a:gd name="connsiteY25" fmla="*/ 503959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380259 w 3896591"/>
              <a:gd name="connsiteY14" fmla="*/ 17837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380259 w 3896591"/>
              <a:gd name="connsiteY13" fmla="*/ 25977 h 2093768"/>
              <a:gd name="connsiteX14" fmla="*/ 1380259 w 3896591"/>
              <a:gd name="connsiteY14" fmla="*/ 17837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380259 w 3896591"/>
              <a:gd name="connsiteY14" fmla="*/ 17837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2946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294659 w 3896591"/>
              <a:gd name="connsiteY21" fmla="*/ 25977 h 2093768"/>
              <a:gd name="connsiteX22" fmla="*/ 22946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294659 w 3896591"/>
              <a:gd name="connsiteY21" fmla="*/ 25977 h 2093768"/>
              <a:gd name="connsiteX22" fmla="*/ 22946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232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294659 w 3896591"/>
              <a:gd name="connsiteY21" fmla="*/ 25977 h 2093768"/>
              <a:gd name="connsiteX22" fmla="*/ 2294659 w 3896591"/>
              <a:gd name="connsiteY22" fmla="*/ 178377 h 2093768"/>
              <a:gd name="connsiteX23" fmla="*/ 2218459 w 3896591"/>
              <a:gd name="connsiteY23" fmla="*/ 254577 h 2093768"/>
              <a:gd name="connsiteX24" fmla="*/ 2218459 w 3896591"/>
              <a:gd name="connsiteY24" fmla="*/ 559377 h 2093768"/>
              <a:gd name="connsiteX25" fmla="*/ 2523259 w 3896591"/>
              <a:gd name="connsiteY25" fmla="*/ 559377 h 2093768"/>
              <a:gd name="connsiteX26" fmla="*/ 25232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0 h 2088573"/>
              <a:gd name="connsiteX1" fmla="*/ 3709554 w 3896591"/>
              <a:gd name="connsiteY1" fmla="*/ 0 h 2088573"/>
              <a:gd name="connsiteX2" fmla="*/ 3865418 w 3896591"/>
              <a:gd name="connsiteY2" fmla="*/ 51955 h 2088573"/>
              <a:gd name="connsiteX3" fmla="*/ 3896591 w 3896591"/>
              <a:gd name="connsiteY3" fmla="*/ 202623 h 2088573"/>
              <a:gd name="connsiteX4" fmla="*/ 3891395 w 3896591"/>
              <a:gd name="connsiteY4" fmla="*/ 1875559 h 2088573"/>
              <a:gd name="connsiteX5" fmla="*/ 3875809 w 3896591"/>
              <a:gd name="connsiteY5" fmla="*/ 2041814 h 2088573"/>
              <a:gd name="connsiteX6" fmla="*/ 3699164 w 3896591"/>
              <a:gd name="connsiteY6" fmla="*/ 2088573 h 2088573"/>
              <a:gd name="connsiteX7" fmla="*/ 176645 w 3896591"/>
              <a:gd name="connsiteY7" fmla="*/ 2083377 h 2088573"/>
              <a:gd name="connsiteX8" fmla="*/ 51954 w 3896591"/>
              <a:gd name="connsiteY8" fmla="*/ 2047009 h 2088573"/>
              <a:gd name="connsiteX9" fmla="*/ 0 w 3896591"/>
              <a:gd name="connsiteY9" fmla="*/ 1937905 h 2088573"/>
              <a:gd name="connsiteX10" fmla="*/ 5195 w 3896591"/>
              <a:gd name="connsiteY10" fmla="*/ 161059 h 2088573"/>
              <a:gd name="connsiteX11" fmla="*/ 46759 w 3896591"/>
              <a:gd name="connsiteY11" fmla="*/ 51955 h 2088573"/>
              <a:gd name="connsiteX12" fmla="*/ 84859 w 3896591"/>
              <a:gd name="connsiteY12" fmla="*/ 20782 h 2088573"/>
              <a:gd name="connsiteX13" fmla="*/ 1456459 w 3896591"/>
              <a:gd name="connsiteY13" fmla="*/ 20782 h 2088573"/>
              <a:gd name="connsiteX14" fmla="*/ 1456459 w 3896591"/>
              <a:gd name="connsiteY14" fmla="*/ 173182 h 2088573"/>
              <a:gd name="connsiteX15" fmla="*/ 1380259 w 3896591"/>
              <a:gd name="connsiteY15" fmla="*/ 249382 h 2088573"/>
              <a:gd name="connsiteX16" fmla="*/ 1380259 w 3896591"/>
              <a:gd name="connsiteY16" fmla="*/ 554182 h 2088573"/>
              <a:gd name="connsiteX17" fmla="*/ 1685059 w 3896591"/>
              <a:gd name="connsiteY17" fmla="*/ 554182 h 2088573"/>
              <a:gd name="connsiteX18" fmla="*/ 1685059 w 3896591"/>
              <a:gd name="connsiteY18" fmla="*/ 249382 h 2088573"/>
              <a:gd name="connsiteX19" fmla="*/ 1608859 w 3896591"/>
              <a:gd name="connsiteY19" fmla="*/ 173182 h 2088573"/>
              <a:gd name="connsiteX20" fmla="*/ 1608859 w 3896591"/>
              <a:gd name="connsiteY20" fmla="*/ 20782 h 2088573"/>
              <a:gd name="connsiteX21" fmla="*/ 2294659 w 3896591"/>
              <a:gd name="connsiteY21" fmla="*/ 20782 h 2088573"/>
              <a:gd name="connsiteX22" fmla="*/ 2294659 w 3896591"/>
              <a:gd name="connsiteY22" fmla="*/ 173182 h 2088573"/>
              <a:gd name="connsiteX23" fmla="*/ 2218459 w 3896591"/>
              <a:gd name="connsiteY23" fmla="*/ 249382 h 2088573"/>
              <a:gd name="connsiteX24" fmla="*/ 2218459 w 3896591"/>
              <a:gd name="connsiteY24" fmla="*/ 554182 h 2088573"/>
              <a:gd name="connsiteX25" fmla="*/ 2523259 w 3896591"/>
              <a:gd name="connsiteY25" fmla="*/ 554182 h 2088573"/>
              <a:gd name="connsiteX26" fmla="*/ 2523259 w 3896591"/>
              <a:gd name="connsiteY26" fmla="*/ 249382 h 2088573"/>
              <a:gd name="connsiteX27" fmla="*/ 2447059 w 3896591"/>
              <a:gd name="connsiteY27" fmla="*/ 173182 h 2088573"/>
              <a:gd name="connsiteX28" fmla="*/ 2447059 w 3896591"/>
              <a:gd name="connsiteY28" fmla="*/ 20782 h 2088573"/>
              <a:gd name="connsiteX29" fmla="*/ 3184814 w 3896591"/>
              <a:gd name="connsiteY29" fmla="*/ 0 h 2088573"/>
              <a:gd name="connsiteX0" fmla="*/ 3184814 w 3896591"/>
              <a:gd name="connsiteY0" fmla="*/ 0 h 2088573"/>
              <a:gd name="connsiteX1" fmla="*/ 3709554 w 3896591"/>
              <a:gd name="connsiteY1" fmla="*/ 0 h 2088573"/>
              <a:gd name="connsiteX2" fmla="*/ 3865418 w 3896591"/>
              <a:gd name="connsiteY2" fmla="*/ 51955 h 2088573"/>
              <a:gd name="connsiteX3" fmla="*/ 3896591 w 3896591"/>
              <a:gd name="connsiteY3" fmla="*/ 202623 h 2088573"/>
              <a:gd name="connsiteX4" fmla="*/ 3891395 w 3896591"/>
              <a:gd name="connsiteY4" fmla="*/ 1875559 h 2088573"/>
              <a:gd name="connsiteX5" fmla="*/ 3875809 w 3896591"/>
              <a:gd name="connsiteY5" fmla="*/ 2041814 h 2088573"/>
              <a:gd name="connsiteX6" fmla="*/ 3699164 w 3896591"/>
              <a:gd name="connsiteY6" fmla="*/ 2088573 h 2088573"/>
              <a:gd name="connsiteX7" fmla="*/ 176645 w 3896591"/>
              <a:gd name="connsiteY7" fmla="*/ 2083377 h 2088573"/>
              <a:gd name="connsiteX8" fmla="*/ 51954 w 3896591"/>
              <a:gd name="connsiteY8" fmla="*/ 2047009 h 2088573"/>
              <a:gd name="connsiteX9" fmla="*/ 0 w 3896591"/>
              <a:gd name="connsiteY9" fmla="*/ 1937905 h 2088573"/>
              <a:gd name="connsiteX10" fmla="*/ 8659 w 3896591"/>
              <a:gd name="connsiteY10" fmla="*/ 173182 h 2088573"/>
              <a:gd name="connsiteX11" fmla="*/ 46759 w 3896591"/>
              <a:gd name="connsiteY11" fmla="*/ 51955 h 2088573"/>
              <a:gd name="connsiteX12" fmla="*/ 84859 w 3896591"/>
              <a:gd name="connsiteY12" fmla="*/ 20782 h 2088573"/>
              <a:gd name="connsiteX13" fmla="*/ 1456459 w 3896591"/>
              <a:gd name="connsiteY13" fmla="*/ 20782 h 2088573"/>
              <a:gd name="connsiteX14" fmla="*/ 1456459 w 3896591"/>
              <a:gd name="connsiteY14" fmla="*/ 173182 h 2088573"/>
              <a:gd name="connsiteX15" fmla="*/ 1380259 w 3896591"/>
              <a:gd name="connsiteY15" fmla="*/ 249382 h 2088573"/>
              <a:gd name="connsiteX16" fmla="*/ 1380259 w 3896591"/>
              <a:gd name="connsiteY16" fmla="*/ 554182 h 2088573"/>
              <a:gd name="connsiteX17" fmla="*/ 1685059 w 3896591"/>
              <a:gd name="connsiteY17" fmla="*/ 554182 h 2088573"/>
              <a:gd name="connsiteX18" fmla="*/ 1685059 w 3896591"/>
              <a:gd name="connsiteY18" fmla="*/ 249382 h 2088573"/>
              <a:gd name="connsiteX19" fmla="*/ 1608859 w 3896591"/>
              <a:gd name="connsiteY19" fmla="*/ 173182 h 2088573"/>
              <a:gd name="connsiteX20" fmla="*/ 1608859 w 3896591"/>
              <a:gd name="connsiteY20" fmla="*/ 20782 h 2088573"/>
              <a:gd name="connsiteX21" fmla="*/ 2294659 w 3896591"/>
              <a:gd name="connsiteY21" fmla="*/ 20782 h 2088573"/>
              <a:gd name="connsiteX22" fmla="*/ 2294659 w 3896591"/>
              <a:gd name="connsiteY22" fmla="*/ 173182 h 2088573"/>
              <a:gd name="connsiteX23" fmla="*/ 2218459 w 3896591"/>
              <a:gd name="connsiteY23" fmla="*/ 249382 h 2088573"/>
              <a:gd name="connsiteX24" fmla="*/ 2218459 w 3896591"/>
              <a:gd name="connsiteY24" fmla="*/ 554182 h 2088573"/>
              <a:gd name="connsiteX25" fmla="*/ 2523259 w 3896591"/>
              <a:gd name="connsiteY25" fmla="*/ 554182 h 2088573"/>
              <a:gd name="connsiteX26" fmla="*/ 2523259 w 3896591"/>
              <a:gd name="connsiteY26" fmla="*/ 249382 h 2088573"/>
              <a:gd name="connsiteX27" fmla="*/ 2447059 w 3896591"/>
              <a:gd name="connsiteY27" fmla="*/ 173182 h 2088573"/>
              <a:gd name="connsiteX28" fmla="*/ 2447059 w 3896591"/>
              <a:gd name="connsiteY28" fmla="*/ 20782 h 2088573"/>
              <a:gd name="connsiteX29" fmla="*/ 3184814 w 3896591"/>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45027 w 3889664"/>
              <a:gd name="connsiteY8" fmla="*/ 2047009 h 2088573"/>
              <a:gd name="connsiteX9" fmla="*/ 1732 w 3889664"/>
              <a:gd name="connsiteY9" fmla="*/ 1925782 h 2088573"/>
              <a:gd name="connsiteX10" fmla="*/ 1732 w 3889664"/>
              <a:gd name="connsiteY10" fmla="*/ 173182 h 2088573"/>
              <a:gd name="connsiteX11" fmla="*/ 39832 w 3889664"/>
              <a:gd name="connsiteY11" fmla="*/ 51955 h 2088573"/>
              <a:gd name="connsiteX12" fmla="*/ 77932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45027 w 3889664"/>
              <a:gd name="connsiteY8" fmla="*/ 2047009 h 2088573"/>
              <a:gd name="connsiteX9" fmla="*/ 1732 w 3889664"/>
              <a:gd name="connsiteY9" fmla="*/ 1925782 h 2088573"/>
              <a:gd name="connsiteX10" fmla="*/ 1732 w 3889664"/>
              <a:gd name="connsiteY10" fmla="*/ 173182 h 2088573"/>
              <a:gd name="connsiteX11" fmla="*/ 39832 w 3889664"/>
              <a:gd name="connsiteY11" fmla="*/ 51955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45027 w 3889664"/>
              <a:gd name="connsiteY8" fmla="*/ 2047009 h 2088573"/>
              <a:gd name="connsiteX9" fmla="*/ 1732 w 3889664"/>
              <a:gd name="connsiteY9" fmla="*/ 1925782 h 2088573"/>
              <a:gd name="connsiteX10" fmla="*/ 1732 w 3889664"/>
              <a:gd name="connsiteY10" fmla="*/ 173182 h 2088573"/>
              <a:gd name="connsiteX11" fmla="*/ 1731 w 3889664"/>
              <a:gd name="connsiteY11" fmla="*/ 20782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1731 w 3889664"/>
              <a:gd name="connsiteY11" fmla="*/ 20782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1731 w 3889664"/>
              <a:gd name="connsiteY11" fmla="*/ 20782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1731 w 3889664"/>
              <a:gd name="connsiteY11" fmla="*/ 20782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265056 w 3976833"/>
              <a:gd name="connsiteY0" fmla="*/ 30018 h 2118591"/>
              <a:gd name="connsiteX1" fmla="*/ 3789796 w 3976833"/>
              <a:gd name="connsiteY1" fmla="*/ 30018 h 2118591"/>
              <a:gd name="connsiteX2" fmla="*/ 3945660 w 3976833"/>
              <a:gd name="connsiteY2" fmla="*/ 81973 h 2118591"/>
              <a:gd name="connsiteX3" fmla="*/ 3976833 w 3976833"/>
              <a:gd name="connsiteY3" fmla="*/ 232641 h 2118591"/>
              <a:gd name="connsiteX4" fmla="*/ 3971637 w 3976833"/>
              <a:gd name="connsiteY4" fmla="*/ 1905577 h 2118591"/>
              <a:gd name="connsiteX5" fmla="*/ 3956051 w 3976833"/>
              <a:gd name="connsiteY5" fmla="*/ 2071832 h 2118591"/>
              <a:gd name="connsiteX6" fmla="*/ 3779406 w 3976833"/>
              <a:gd name="connsiteY6" fmla="*/ 2118591 h 2118591"/>
              <a:gd name="connsiteX7" fmla="*/ 256887 w 3976833"/>
              <a:gd name="connsiteY7" fmla="*/ 2113395 h 2118591"/>
              <a:gd name="connsiteX8" fmla="*/ 88900 w 3976833"/>
              <a:gd name="connsiteY8" fmla="*/ 2108200 h 2118591"/>
              <a:gd name="connsiteX9" fmla="*/ 88901 w 3976833"/>
              <a:gd name="connsiteY9" fmla="*/ 1955800 h 2118591"/>
              <a:gd name="connsiteX10" fmla="*/ 88901 w 3976833"/>
              <a:gd name="connsiteY10" fmla="*/ 203200 h 2118591"/>
              <a:gd name="connsiteX11" fmla="*/ 88900 w 3976833"/>
              <a:gd name="connsiteY11" fmla="*/ 50800 h 2118591"/>
              <a:gd name="connsiteX12" fmla="*/ 241300 w 3976833"/>
              <a:gd name="connsiteY12" fmla="*/ 50800 h 2118591"/>
              <a:gd name="connsiteX13" fmla="*/ 1536701 w 3976833"/>
              <a:gd name="connsiteY13" fmla="*/ 50800 h 2118591"/>
              <a:gd name="connsiteX14" fmla="*/ 1536701 w 3976833"/>
              <a:gd name="connsiteY14" fmla="*/ 203200 h 2118591"/>
              <a:gd name="connsiteX15" fmla="*/ 1460501 w 3976833"/>
              <a:gd name="connsiteY15" fmla="*/ 279400 h 2118591"/>
              <a:gd name="connsiteX16" fmla="*/ 1460501 w 3976833"/>
              <a:gd name="connsiteY16" fmla="*/ 584200 h 2118591"/>
              <a:gd name="connsiteX17" fmla="*/ 1765301 w 3976833"/>
              <a:gd name="connsiteY17" fmla="*/ 584200 h 2118591"/>
              <a:gd name="connsiteX18" fmla="*/ 1765301 w 3976833"/>
              <a:gd name="connsiteY18" fmla="*/ 279400 h 2118591"/>
              <a:gd name="connsiteX19" fmla="*/ 1689101 w 3976833"/>
              <a:gd name="connsiteY19" fmla="*/ 203200 h 2118591"/>
              <a:gd name="connsiteX20" fmla="*/ 1689101 w 3976833"/>
              <a:gd name="connsiteY20" fmla="*/ 50800 h 2118591"/>
              <a:gd name="connsiteX21" fmla="*/ 2374901 w 3976833"/>
              <a:gd name="connsiteY21" fmla="*/ 50800 h 2118591"/>
              <a:gd name="connsiteX22" fmla="*/ 2374901 w 3976833"/>
              <a:gd name="connsiteY22" fmla="*/ 203200 h 2118591"/>
              <a:gd name="connsiteX23" fmla="*/ 2298701 w 3976833"/>
              <a:gd name="connsiteY23" fmla="*/ 279400 h 2118591"/>
              <a:gd name="connsiteX24" fmla="*/ 2298701 w 3976833"/>
              <a:gd name="connsiteY24" fmla="*/ 584200 h 2118591"/>
              <a:gd name="connsiteX25" fmla="*/ 2603501 w 3976833"/>
              <a:gd name="connsiteY25" fmla="*/ 584200 h 2118591"/>
              <a:gd name="connsiteX26" fmla="*/ 2603501 w 3976833"/>
              <a:gd name="connsiteY26" fmla="*/ 279400 h 2118591"/>
              <a:gd name="connsiteX27" fmla="*/ 2527301 w 3976833"/>
              <a:gd name="connsiteY27" fmla="*/ 203200 h 2118591"/>
              <a:gd name="connsiteX28" fmla="*/ 2527301 w 3976833"/>
              <a:gd name="connsiteY28" fmla="*/ 50800 h 2118591"/>
              <a:gd name="connsiteX29" fmla="*/ 3265056 w 3976833"/>
              <a:gd name="connsiteY29" fmla="*/ 30018 h 2118591"/>
              <a:gd name="connsiteX0" fmla="*/ 3265056 w 3976833"/>
              <a:gd name="connsiteY0" fmla="*/ 0 h 2088573"/>
              <a:gd name="connsiteX1" fmla="*/ 3789796 w 3976833"/>
              <a:gd name="connsiteY1" fmla="*/ 0 h 2088573"/>
              <a:gd name="connsiteX2" fmla="*/ 3945660 w 3976833"/>
              <a:gd name="connsiteY2" fmla="*/ 51955 h 2088573"/>
              <a:gd name="connsiteX3" fmla="*/ 3976833 w 3976833"/>
              <a:gd name="connsiteY3" fmla="*/ 202623 h 2088573"/>
              <a:gd name="connsiteX4" fmla="*/ 3971637 w 3976833"/>
              <a:gd name="connsiteY4" fmla="*/ 1875559 h 2088573"/>
              <a:gd name="connsiteX5" fmla="*/ 3956051 w 3976833"/>
              <a:gd name="connsiteY5" fmla="*/ 2041814 h 2088573"/>
              <a:gd name="connsiteX6" fmla="*/ 3779406 w 3976833"/>
              <a:gd name="connsiteY6" fmla="*/ 2088573 h 2088573"/>
              <a:gd name="connsiteX7" fmla="*/ 256887 w 3976833"/>
              <a:gd name="connsiteY7" fmla="*/ 2083377 h 2088573"/>
              <a:gd name="connsiteX8" fmla="*/ 88900 w 3976833"/>
              <a:gd name="connsiteY8" fmla="*/ 2078182 h 2088573"/>
              <a:gd name="connsiteX9" fmla="*/ 88901 w 3976833"/>
              <a:gd name="connsiteY9" fmla="*/ 1925782 h 2088573"/>
              <a:gd name="connsiteX10" fmla="*/ 88901 w 3976833"/>
              <a:gd name="connsiteY10" fmla="*/ 173182 h 2088573"/>
              <a:gd name="connsiteX11" fmla="*/ 88900 w 3976833"/>
              <a:gd name="connsiteY11" fmla="*/ 20782 h 2088573"/>
              <a:gd name="connsiteX12" fmla="*/ 241300 w 3976833"/>
              <a:gd name="connsiteY12" fmla="*/ 20782 h 2088573"/>
              <a:gd name="connsiteX13" fmla="*/ 1536701 w 3976833"/>
              <a:gd name="connsiteY13" fmla="*/ 20782 h 2088573"/>
              <a:gd name="connsiteX14" fmla="*/ 1536701 w 3976833"/>
              <a:gd name="connsiteY14" fmla="*/ 173182 h 2088573"/>
              <a:gd name="connsiteX15" fmla="*/ 1460501 w 3976833"/>
              <a:gd name="connsiteY15" fmla="*/ 249382 h 2088573"/>
              <a:gd name="connsiteX16" fmla="*/ 1460501 w 3976833"/>
              <a:gd name="connsiteY16" fmla="*/ 554182 h 2088573"/>
              <a:gd name="connsiteX17" fmla="*/ 1765301 w 3976833"/>
              <a:gd name="connsiteY17" fmla="*/ 554182 h 2088573"/>
              <a:gd name="connsiteX18" fmla="*/ 1765301 w 3976833"/>
              <a:gd name="connsiteY18" fmla="*/ 249382 h 2088573"/>
              <a:gd name="connsiteX19" fmla="*/ 1689101 w 3976833"/>
              <a:gd name="connsiteY19" fmla="*/ 173182 h 2088573"/>
              <a:gd name="connsiteX20" fmla="*/ 1689101 w 3976833"/>
              <a:gd name="connsiteY20" fmla="*/ 20782 h 2088573"/>
              <a:gd name="connsiteX21" fmla="*/ 2374901 w 3976833"/>
              <a:gd name="connsiteY21" fmla="*/ 20782 h 2088573"/>
              <a:gd name="connsiteX22" fmla="*/ 2374901 w 3976833"/>
              <a:gd name="connsiteY22" fmla="*/ 173182 h 2088573"/>
              <a:gd name="connsiteX23" fmla="*/ 2298701 w 3976833"/>
              <a:gd name="connsiteY23" fmla="*/ 249382 h 2088573"/>
              <a:gd name="connsiteX24" fmla="*/ 2298701 w 3976833"/>
              <a:gd name="connsiteY24" fmla="*/ 554182 h 2088573"/>
              <a:gd name="connsiteX25" fmla="*/ 2603501 w 3976833"/>
              <a:gd name="connsiteY25" fmla="*/ 554182 h 2088573"/>
              <a:gd name="connsiteX26" fmla="*/ 2603501 w 3976833"/>
              <a:gd name="connsiteY26" fmla="*/ 249382 h 2088573"/>
              <a:gd name="connsiteX27" fmla="*/ 2527301 w 3976833"/>
              <a:gd name="connsiteY27" fmla="*/ 173182 h 2088573"/>
              <a:gd name="connsiteX28" fmla="*/ 2527301 w 3976833"/>
              <a:gd name="connsiteY28" fmla="*/ 20782 h 2088573"/>
              <a:gd name="connsiteX29" fmla="*/ 3265056 w 3976833"/>
              <a:gd name="connsiteY29" fmla="*/ 0 h 2088573"/>
              <a:gd name="connsiteX0" fmla="*/ 3265056 w 3976833"/>
              <a:gd name="connsiteY0" fmla="*/ 0 h 2088573"/>
              <a:gd name="connsiteX1" fmla="*/ 3789796 w 3976833"/>
              <a:gd name="connsiteY1" fmla="*/ 0 h 2088573"/>
              <a:gd name="connsiteX2" fmla="*/ 3945660 w 3976833"/>
              <a:gd name="connsiteY2" fmla="*/ 51955 h 2088573"/>
              <a:gd name="connsiteX3" fmla="*/ 3976833 w 3976833"/>
              <a:gd name="connsiteY3" fmla="*/ 202623 h 2088573"/>
              <a:gd name="connsiteX4" fmla="*/ 3971637 w 3976833"/>
              <a:gd name="connsiteY4" fmla="*/ 1875559 h 2088573"/>
              <a:gd name="connsiteX5" fmla="*/ 3956051 w 3976833"/>
              <a:gd name="connsiteY5" fmla="*/ 2041814 h 2088573"/>
              <a:gd name="connsiteX6" fmla="*/ 3779406 w 3976833"/>
              <a:gd name="connsiteY6" fmla="*/ 2088573 h 2088573"/>
              <a:gd name="connsiteX7" fmla="*/ 256887 w 3976833"/>
              <a:gd name="connsiteY7" fmla="*/ 2083377 h 2088573"/>
              <a:gd name="connsiteX8" fmla="*/ 88900 w 3976833"/>
              <a:gd name="connsiteY8" fmla="*/ 2078182 h 2088573"/>
              <a:gd name="connsiteX9" fmla="*/ 88901 w 3976833"/>
              <a:gd name="connsiteY9" fmla="*/ 1925782 h 2088573"/>
              <a:gd name="connsiteX10" fmla="*/ 88901 w 3976833"/>
              <a:gd name="connsiteY10" fmla="*/ 173182 h 2088573"/>
              <a:gd name="connsiteX11" fmla="*/ 88901 w 3976833"/>
              <a:gd name="connsiteY11" fmla="*/ 20782 h 2088573"/>
              <a:gd name="connsiteX12" fmla="*/ 241300 w 3976833"/>
              <a:gd name="connsiteY12" fmla="*/ 20782 h 2088573"/>
              <a:gd name="connsiteX13" fmla="*/ 1536701 w 3976833"/>
              <a:gd name="connsiteY13" fmla="*/ 20782 h 2088573"/>
              <a:gd name="connsiteX14" fmla="*/ 1536701 w 3976833"/>
              <a:gd name="connsiteY14" fmla="*/ 173182 h 2088573"/>
              <a:gd name="connsiteX15" fmla="*/ 1460501 w 3976833"/>
              <a:gd name="connsiteY15" fmla="*/ 249382 h 2088573"/>
              <a:gd name="connsiteX16" fmla="*/ 1460501 w 3976833"/>
              <a:gd name="connsiteY16" fmla="*/ 554182 h 2088573"/>
              <a:gd name="connsiteX17" fmla="*/ 1765301 w 3976833"/>
              <a:gd name="connsiteY17" fmla="*/ 554182 h 2088573"/>
              <a:gd name="connsiteX18" fmla="*/ 1765301 w 3976833"/>
              <a:gd name="connsiteY18" fmla="*/ 249382 h 2088573"/>
              <a:gd name="connsiteX19" fmla="*/ 1689101 w 3976833"/>
              <a:gd name="connsiteY19" fmla="*/ 173182 h 2088573"/>
              <a:gd name="connsiteX20" fmla="*/ 1689101 w 3976833"/>
              <a:gd name="connsiteY20" fmla="*/ 20782 h 2088573"/>
              <a:gd name="connsiteX21" fmla="*/ 2374901 w 3976833"/>
              <a:gd name="connsiteY21" fmla="*/ 20782 h 2088573"/>
              <a:gd name="connsiteX22" fmla="*/ 2374901 w 3976833"/>
              <a:gd name="connsiteY22" fmla="*/ 173182 h 2088573"/>
              <a:gd name="connsiteX23" fmla="*/ 2298701 w 3976833"/>
              <a:gd name="connsiteY23" fmla="*/ 249382 h 2088573"/>
              <a:gd name="connsiteX24" fmla="*/ 2298701 w 3976833"/>
              <a:gd name="connsiteY24" fmla="*/ 554182 h 2088573"/>
              <a:gd name="connsiteX25" fmla="*/ 2603501 w 3976833"/>
              <a:gd name="connsiteY25" fmla="*/ 554182 h 2088573"/>
              <a:gd name="connsiteX26" fmla="*/ 2603501 w 3976833"/>
              <a:gd name="connsiteY26" fmla="*/ 249382 h 2088573"/>
              <a:gd name="connsiteX27" fmla="*/ 2527301 w 3976833"/>
              <a:gd name="connsiteY27" fmla="*/ 173182 h 2088573"/>
              <a:gd name="connsiteX28" fmla="*/ 2527301 w 3976833"/>
              <a:gd name="connsiteY28" fmla="*/ 20782 h 2088573"/>
              <a:gd name="connsiteX29" fmla="*/ 3265056 w 3976833"/>
              <a:gd name="connsiteY29" fmla="*/ 0 h 2088573"/>
              <a:gd name="connsiteX0" fmla="*/ 3265056 w 3976833"/>
              <a:gd name="connsiteY0" fmla="*/ 218136 h 2306709"/>
              <a:gd name="connsiteX1" fmla="*/ 3789796 w 3976833"/>
              <a:gd name="connsiteY1" fmla="*/ 218136 h 2306709"/>
              <a:gd name="connsiteX2" fmla="*/ 3945660 w 3976833"/>
              <a:gd name="connsiteY2" fmla="*/ 270091 h 2306709"/>
              <a:gd name="connsiteX3" fmla="*/ 3976833 w 3976833"/>
              <a:gd name="connsiteY3" fmla="*/ 420759 h 2306709"/>
              <a:gd name="connsiteX4" fmla="*/ 3971637 w 3976833"/>
              <a:gd name="connsiteY4" fmla="*/ 2093695 h 2306709"/>
              <a:gd name="connsiteX5" fmla="*/ 3956051 w 3976833"/>
              <a:gd name="connsiteY5" fmla="*/ 2259950 h 2306709"/>
              <a:gd name="connsiteX6" fmla="*/ 3779406 w 3976833"/>
              <a:gd name="connsiteY6" fmla="*/ 2306709 h 2306709"/>
              <a:gd name="connsiteX7" fmla="*/ 256887 w 3976833"/>
              <a:gd name="connsiteY7" fmla="*/ 2301513 h 2306709"/>
              <a:gd name="connsiteX8" fmla="*/ 88900 w 3976833"/>
              <a:gd name="connsiteY8" fmla="*/ 2296318 h 2306709"/>
              <a:gd name="connsiteX9" fmla="*/ 88901 w 3976833"/>
              <a:gd name="connsiteY9" fmla="*/ 2143918 h 2306709"/>
              <a:gd name="connsiteX10" fmla="*/ 88901 w 3976833"/>
              <a:gd name="connsiteY10" fmla="*/ 391318 h 2306709"/>
              <a:gd name="connsiteX11" fmla="*/ 88901 w 3976833"/>
              <a:gd name="connsiteY11" fmla="*/ 238918 h 2306709"/>
              <a:gd name="connsiteX12" fmla="*/ 241300 w 3976833"/>
              <a:gd name="connsiteY12" fmla="*/ 238918 h 2306709"/>
              <a:gd name="connsiteX13" fmla="*/ 1536701 w 3976833"/>
              <a:gd name="connsiteY13" fmla="*/ 238918 h 2306709"/>
              <a:gd name="connsiteX14" fmla="*/ 1536701 w 3976833"/>
              <a:gd name="connsiteY14" fmla="*/ 391318 h 2306709"/>
              <a:gd name="connsiteX15" fmla="*/ 1460501 w 3976833"/>
              <a:gd name="connsiteY15" fmla="*/ 467518 h 2306709"/>
              <a:gd name="connsiteX16" fmla="*/ 1460501 w 3976833"/>
              <a:gd name="connsiteY16" fmla="*/ 772318 h 2306709"/>
              <a:gd name="connsiteX17" fmla="*/ 1765301 w 3976833"/>
              <a:gd name="connsiteY17" fmla="*/ 772318 h 2306709"/>
              <a:gd name="connsiteX18" fmla="*/ 1765301 w 3976833"/>
              <a:gd name="connsiteY18" fmla="*/ 467518 h 2306709"/>
              <a:gd name="connsiteX19" fmla="*/ 1689101 w 3976833"/>
              <a:gd name="connsiteY19" fmla="*/ 391318 h 2306709"/>
              <a:gd name="connsiteX20" fmla="*/ 1689101 w 3976833"/>
              <a:gd name="connsiteY20" fmla="*/ 238918 h 2306709"/>
              <a:gd name="connsiteX21" fmla="*/ 2374901 w 3976833"/>
              <a:gd name="connsiteY21" fmla="*/ 238918 h 2306709"/>
              <a:gd name="connsiteX22" fmla="*/ 2374901 w 3976833"/>
              <a:gd name="connsiteY22" fmla="*/ 391318 h 2306709"/>
              <a:gd name="connsiteX23" fmla="*/ 2298701 w 3976833"/>
              <a:gd name="connsiteY23" fmla="*/ 467518 h 2306709"/>
              <a:gd name="connsiteX24" fmla="*/ 2298701 w 3976833"/>
              <a:gd name="connsiteY24" fmla="*/ 772318 h 2306709"/>
              <a:gd name="connsiteX25" fmla="*/ 2603501 w 3976833"/>
              <a:gd name="connsiteY25" fmla="*/ 772318 h 2306709"/>
              <a:gd name="connsiteX26" fmla="*/ 2603501 w 3976833"/>
              <a:gd name="connsiteY26" fmla="*/ 467518 h 2306709"/>
              <a:gd name="connsiteX27" fmla="*/ 2527301 w 3976833"/>
              <a:gd name="connsiteY27" fmla="*/ 391318 h 2306709"/>
              <a:gd name="connsiteX28" fmla="*/ 2527301 w 3976833"/>
              <a:gd name="connsiteY28" fmla="*/ 238918 h 2306709"/>
              <a:gd name="connsiteX29" fmla="*/ 3265056 w 3976833"/>
              <a:gd name="connsiteY29" fmla="*/ 218136 h 2306709"/>
              <a:gd name="connsiteX0" fmla="*/ 3177887 w 3889664"/>
              <a:gd name="connsiteY0" fmla="*/ 218136 h 2306709"/>
              <a:gd name="connsiteX1" fmla="*/ 3702627 w 3889664"/>
              <a:gd name="connsiteY1" fmla="*/ 218136 h 2306709"/>
              <a:gd name="connsiteX2" fmla="*/ 3858491 w 3889664"/>
              <a:gd name="connsiteY2" fmla="*/ 270091 h 2306709"/>
              <a:gd name="connsiteX3" fmla="*/ 3889664 w 3889664"/>
              <a:gd name="connsiteY3" fmla="*/ 420759 h 2306709"/>
              <a:gd name="connsiteX4" fmla="*/ 3884468 w 3889664"/>
              <a:gd name="connsiteY4" fmla="*/ 2093695 h 2306709"/>
              <a:gd name="connsiteX5" fmla="*/ 3868882 w 3889664"/>
              <a:gd name="connsiteY5" fmla="*/ 2259950 h 2306709"/>
              <a:gd name="connsiteX6" fmla="*/ 3692237 w 3889664"/>
              <a:gd name="connsiteY6" fmla="*/ 2306709 h 2306709"/>
              <a:gd name="connsiteX7" fmla="*/ 169718 w 3889664"/>
              <a:gd name="connsiteY7" fmla="*/ 2301513 h 2306709"/>
              <a:gd name="connsiteX8" fmla="*/ 1731 w 3889664"/>
              <a:gd name="connsiteY8" fmla="*/ 2296318 h 2306709"/>
              <a:gd name="connsiteX9" fmla="*/ 1732 w 3889664"/>
              <a:gd name="connsiteY9" fmla="*/ 2143918 h 2306709"/>
              <a:gd name="connsiteX10" fmla="*/ 1732 w 3889664"/>
              <a:gd name="connsiteY10" fmla="*/ 391318 h 2306709"/>
              <a:gd name="connsiteX11" fmla="*/ 1732 w 3889664"/>
              <a:gd name="connsiteY11" fmla="*/ 238918 h 2306709"/>
              <a:gd name="connsiteX12" fmla="*/ 154131 w 3889664"/>
              <a:gd name="connsiteY12" fmla="*/ 238918 h 2306709"/>
              <a:gd name="connsiteX13" fmla="*/ 1449532 w 3889664"/>
              <a:gd name="connsiteY13" fmla="*/ 238918 h 2306709"/>
              <a:gd name="connsiteX14" fmla="*/ 1449532 w 3889664"/>
              <a:gd name="connsiteY14" fmla="*/ 391318 h 2306709"/>
              <a:gd name="connsiteX15" fmla="*/ 1373332 w 3889664"/>
              <a:gd name="connsiteY15" fmla="*/ 467518 h 2306709"/>
              <a:gd name="connsiteX16" fmla="*/ 1373332 w 3889664"/>
              <a:gd name="connsiteY16" fmla="*/ 772318 h 2306709"/>
              <a:gd name="connsiteX17" fmla="*/ 1678132 w 3889664"/>
              <a:gd name="connsiteY17" fmla="*/ 772318 h 2306709"/>
              <a:gd name="connsiteX18" fmla="*/ 1678132 w 3889664"/>
              <a:gd name="connsiteY18" fmla="*/ 467518 h 2306709"/>
              <a:gd name="connsiteX19" fmla="*/ 1601932 w 3889664"/>
              <a:gd name="connsiteY19" fmla="*/ 391318 h 2306709"/>
              <a:gd name="connsiteX20" fmla="*/ 1601932 w 3889664"/>
              <a:gd name="connsiteY20" fmla="*/ 238918 h 2306709"/>
              <a:gd name="connsiteX21" fmla="*/ 2287732 w 3889664"/>
              <a:gd name="connsiteY21" fmla="*/ 238918 h 2306709"/>
              <a:gd name="connsiteX22" fmla="*/ 2287732 w 3889664"/>
              <a:gd name="connsiteY22" fmla="*/ 391318 h 2306709"/>
              <a:gd name="connsiteX23" fmla="*/ 2211532 w 3889664"/>
              <a:gd name="connsiteY23" fmla="*/ 467518 h 2306709"/>
              <a:gd name="connsiteX24" fmla="*/ 2211532 w 3889664"/>
              <a:gd name="connsiteY24" fmla="*/ 772318 h 2306709"/>
              <a:gd name="connsiteX25" fmla="*/ 2516332 w 3889664"/>
              <a:gd name="connsiteY25" fmla="*/ 772318 h 2306709"/>
              <a:gd name="connsiteX26" fmla="*/ 2516332 w 3889664"/>
              <a:gd name="connsiteY26" fmla="*/ 467518 h 2306709"/>
              <a:gd name="connsiteX27" fmla="*/ 2440132 w 3889664"/>
              <a:gd name="connsiteY27" fmla="*/ 391318 h 2306709"/>
              <a:gd name="connsiteX28" fmla="*/ 2440132 w 3889664"/>
              <a:gd name="connsiteY28" fmla="*/ 238918 h 2306709"/>
              <a:gd name="connsiteX29" fmla="*/ 3177887 w 3889664"/>
              <a:gd name="connsiteY29" fmla="*/ 218136 h 2306709"/>
              <a:gd name="connsiteX0" fmla="*/ 3177887 w 3889664"/>
              <a:gd name="connsiteY0" fmla="*/ 27636 h 2116209"/>
              <a:gd name="connsiteX1" fmla="*/ 3702627 w 3889664"/>
              <a:gd name="connsiteY1" fmla="*/ 27636 h 2116209"/>
              <a:gd name="connsiteX2" fmla="*/ 3858491 w 3889664"/>
              <a:gd name="connsiteY2" fmla="*/ 79591 h 2116209"/>
              <a:gd name="connsiteX3" fmla="*/ 3889664 w 3889664"/>
              <a:gd name="connsiteY3" fmla="*/ 230259 h 2116209"/>
              <a:gd name="connsiteX4" fmla="*/ 3884468 w 3889664"/>
              <a:gd name="connsiteY4" fmla="*/ 1903195 h 2116209"/>
              <a:gd name="connsiteX5" fmla="*/ 3868882 w 3889664"/>
              <a:gd name="connsiteY5" fmla="*/ 2069450 h 2116209"/>
              <a:gd name="connsiteX6" fmla="*/ 3692237 w 3889664"/>
              <a:gd name="connsiteY6" fmla="*/ 2116209 h 2116209"/>
              <a:gd name="connsiteX7" fmla="*/ 169718 w 3889664"/>
              <a:gd name="connsiteY7" fmla="*/ 2111013 h 2116209"/>
              <a:gd name="connsiteX8" fmla="*/ 1731 w 3889664"/>
              <a:gd name="connsiteY8" fmla="*/ 2105818 h 2116209"/>
              <a:gd name="connsiteX9" fmla="*/ 1732 w 3889664"/>
              <a:gd name="connsiteY9" fmla="*/ 1953418 h 2116209"/>
              <a:gd name="connsiteX10" fmla="*/ 1732 w 3889664"/>
              <a:gd name="connsiteY10" fmla="*/ 200818 h 2116209"/>
              <a:gd name="connsiteX11" fmla="*/ 1732 w 3889664"/>
              <a:gd name="connsiteY11" fmla="*/ 48418 h 2116209"/>
              <a:gd name="connsiteX12" fmla="*/ 154131 w 3889664"/>
              <a:gd name="connsiteY12" fmla="*/ 48418 h 2116209"/>
              <a:gd name="connsiteX13" fmla="*/ 1449532 w 3889664"/>
              <a:gd name="connsiteY13" fmla="*/ 48418 h 2116209"/>
              <a:gd name="connsiteX14" fmla="*/ 1449532 w 3889664"/>
              <a:gd name="connsiteY14" fmla="*/ 200818 h 2116209"/>
              <a:gd name="connsiteX15" fmla="*/ 1373332 w 3889664"/>
              <a:gd name="connsiteY15" fmla="*/ 277018 h 2116209"/>
              <a:gd name="connsiteX16" fmla="*/ 1373332 w 3889664"/>
              <a:gd name="connsiteY16" fmla="*/ 581818 h 2116209"/>
              <a:gd name="connsiteX17" fmla="*/ 1678132 w 3889664"/>
              <a:gd name="connsiteY17" fmla="*/ 581818 h 2116209"/>
              <a:gd name="connsiteX18" fmla="*/ 1678132 w 3889664"/>
              <a:gd name="connsiteY18" fmla="*/ 277018 h 2116209"/>
              <a:gd name="connsiteX19" fmla="*/ 1601932 w 3889664"/>
              <a:gd name="connsiteY19" fmla="*/ 200818 h 2116209"/>
              <a:gd name="connsiteX20" fmla="*/ 1601932 w 3889664"/>
              <a:gd name="connsiteY20" fmla="*/ 48418 h 2116209"/>
              <a:gd name="connsiteX21" fmla="*/ 2287732 w 3889664"/>
              <a:gd name="connsiteY21" fmla="*/ 48418 h 2116209"/>
              <a:gd name="connsiteX22" fmla="*/ 2287732 w 3889664"/>
              <a:gd name="connsiteY22" fmla="*/ 200818 h 2116209"/>
              <a:gd name="connsiteX23" fmla="*/ 2211532 w 3889664"/>
              <a:gd name="connsiteY23" fmla="*/ 277018 h 2116209"/>
              <a:gd name="connsiteX24" fmla="*/ 2211532 w 3889664"/>
              <a:gd name="connsiteY24" fmla="*/ 581818 h 2116209"/>
              <a:gd name="connsiteX25" fmla="*/ 2516332 w 3889664"/>
              <a:gd name="connsiteY25" fmla="*/ 581818 h 2116209"/>
              <a:gd name="connsiteX26" fmla="*/ 2516332 w 3889664"/>
              <a:gd name="connsiteY26" fmla="*/ 277018 h 2116209"/>
              <a:gd name="connsiteX27" fmla="*/ 2440132 w 3889664"/>
              <a:gd name="connsiteY27" fmla="*/ 200818 h 2116209"/>
              <a:gd name="connsiteX28" fmla="*/ 2440132 w 3889664"/>
              <a:gd name="connsiteY28" fmla="*/ 48418 h 2116209"/>
              <a:gd name="connsiteX29" fmla="*/ 3177887 w 3889664"/>
              <a:gd name="connsiteY29" fmla="*/ 27636 h 2116209"/>
              <a:gd name="connsiteX0" fmla="*/ 3209492 w 3921269"/>
              <a:gd name="connsiteY0" fmla="*/ 27636 h 2116209"/>
              <a:gd name="connsiteX1" fmla="*/ 3734232 w 3921269"/>
              <a:gd name="connsiteY1" fmla="*/ 27636 h 2116209"/>
              <a:gd name="connsiteX2" fmla="*/ 3890096 w 3921269"/>
              <a:gd name="connsiteY2" fmla="*/ 79591 h 2116209"/>
              <a:gd name="connsiteX3" fmla="*/ 3921269 w 3921269"/>
              <a:gd name="connsiteY3" fmla="*/ 230259 h 2116209"/>
              <a:gd name="connsiteX4" fmla="*/ 3916073 w 3921269"/>
              <a:gd name="connsiteY4" fmla="*/ 1903195 h 2116209"/>
              <a:gd name="connsiteX5" fmla="*/ 3900487 w 3921269"/>
              <a:gd name="connsiteY5" fmla="*/ 2069450 h 2116209"/>
              <a:gd name="connsiteX6" fmla="*/ 3723842 w 3921269"/>
              <a:gd name="connsiteY6" fmla="*/ 2116209 h 2116209"/>
              <a:gd name="connsiteX7" fmla="*/ 201323 w 3921269"/>
              <a:gd name="connsiteY7" fmla="*/ 2111013 h 2116209"/>
              <a:gd name="connsiteX8" fmla="*/ 33336 w 3921269"/>
              <a:gd name="connsiteY8" fmla="*/ 2105818 h 2116209"/>
              <a:gd name="connsiteX9" fmla="*/ 33337 w 3921269"/>
              <a:gd name="connsiteY9" fmla="*/ 1953418 h 2116209"/>
              <a:gd name="connsiteX10" fmla="*/ 33337 w 3921269"/>
              <a:gd name="connsiteY10" fmla="*/ 200818 h 2116209"/>
              <a:gd name="connsiteX11" fmla="*/ 33337 w 3921269"/>
              <a:gd name="connsiteY11" fmla="*/ 48418 h 2116209"/>
              <a:gd name="connsiteX12" fmla="*/ 185736 w 3921269"/>
              <a:gd name="connsiteY12" fmla="*/ 48418 h 2116209"/>
              <a:gd name="connsiteX13" fmla="*/ 1481137 w 3921269"/>
              <a:gd name="connsiteY13" fmla="*/ 48418 h 2116209"/>
              <a:gd name="connsiteX14" fmla="*/ 1481137 w 3921269"/>
              <a:gd name="connsiteY14" fmla="*/ 200818 h 2116209"/>
              <a:gd name="connsiteX15" fmla="*/ 1404937 w 3921269"/>
              <a:gd name="connsiteY15" fmla="*/ 277018 h 2116209"/>
              <a:gd name="connsiteX16" fmla="*/ 1404937 w 3921269"/>
              <a:gd name="connsiteY16" fmla="*/ 581818 h 2116209"/>
              <a:gd name="connsiteX17" fmla="*/ 1709737 w 3921269"/>
              <a:gd name="connsiteY17" fmla="*/ 581818 h 2116209"/>
              <a:gd name="connsiteX18" fmla="*/ 1709737 w 3921269"/>
              <a:gd name="connsiteY18" fmla="*/ 277018 h 2116209"/>
              <a:gd name="connsiteX19" fmla="*/ 1633537 w 3921269"/>
              <a:gd name="connsiteY19" fmla="*/ 200818 h 2116209"/>
              <a:gd name="connsiteX20" fmla="*/ 1633537 w 3921269"/>
              <a:gd name="connsiteY20" fmla="*/ 48418 h 2116209"/>
              <a:gd name="connsiteX21" fmla="*/ 2319337 w 3921269"/>
              <a:gd name="connsiteY21" fmla="*/ 48418 h 2116209"/>
              <a:gd name="connsiteX22" fmla="*/ 2319337 w 3921269"/>
              <a:gd name="connsiteY22" fmla="*/ 200818 h 2116209"/>
              <a:gd name="connsiteX23" fmla="*/ 2243137 w 3921269"/>
              <a:gd name="connsiteY23" fmla="*/ 277018 h 2116209"/>
              <a:gd name="connsiteX24" fmla="*/ 2243137 w 3921269"/>
              <a:gd name="connsiteY24" fmla="*/ 581818 h 2116209"/>
              <a:gd name="connsiteX25" fmla="*/ 2547937 w 3921269"/>
              <a:gd name="connsiteY25" fmla="*/ 581818 h 2116209"/>
              <a:gd name="connsiteX26" fmla="*/ 2547937 w 3921269"/>
              <a:gd name="connsiteY26" fmla="*/ 277018 h 2116209"/>
              <a:gd name="connsiteX27" fmla="*/ 2471737 w 3921269"/>
              <a:gd name="connsiteY27" fmla="*/ 200818 h 2116209"/>
              <a:gd name="connsiteX28" fmla="*/ 2471737 w 3921269"/>
              <a:gd name="connsiteY28" fmla="*/ 48418 h 2116209"/>
              <a:gd name="connsiteX29" fmla="*/ 3209492 w 3921269"/>
              <a:gd name="connsiteY29" fmla="*/ 27636 h 2116209"/>
              <a:gd name="connsiteX0" fmla="*/ 3259500 w 3971277"/>
              <a:gd name="connsiteY0" fmla="*/ 0 h 2088573"/>
              <a:gd name="connsiteX1" fmla="*/ 3784240 w 3971277"/>
              <a:gd name="connsiteY1" fmla="*/ 0 h 2088573"/>
              <a:gd name="connsiteX2" fmla="*/ 3940104 w 3971277"/>
              <a:gd name="connsiteY2" fmla="*/ 51955 h 2088573"/>
              <a:gd name="connsiteX3" fmla="*/ 3971277 w 3971277"/>
              <a:gd name="connsiteY3" fmla="*/ 202623 h 2088573"/>
              <a:gd name="connsiteX4" fmla="*/ 3966081 w 3971277"/>
              <a:gd name="connsiteY4" fmla="*/ 1875559 h 2088573"/>
              <a:gd name="connsiteX5" fmla="*/ 3950495 w 3971277"/>
              <a:gd name="connsiteY5" fmla="*/ 2041814 h 2088573"/>
              <a:gd name="connsiteX6" fmla="*/ 3773850 w 3971277"/>
              <a:gd name="connsiteY6" fmla="*/ 2088573 h 2088573"/>
              <a:gd name="connsiteX7" fmla="*/ 251331 w 3971277"/>
              <a:gd name="connsiteY7" fmla="*/ 2083377 h 2088573"/>
              <a:gd name="connsiteX8" fmla="*/ 83344 w 3971277"/>
              <a:gd name="connsiteY8" fmla="*/ 2078182 h 2088573"/>
              <a:gd name="connsiteX9" fmla="*/ 83345 w 3971277"/>
              <a:gd name="connsiteY9" fmla="*/ 1925782 h 2088573"/>
              <a:gd name="connsiteX10" fmla="*/ 83345 w 3971277"/>
              <a:gd name="connsiteY10" fmla="*/ 173182 h 2088573"/>
              <a:gd name="connsiteX11" fmla="*/ 116683 w 3971277"/>
              <a:gd name="connsiteY11" fmla="*/ 51738 h 2088573"/>
              <a:gd name="connsiteX12" fmla="*/ 235744 w 3971277"/>
              <a:gd name="connsiteY12" fmla="*/ 20782 h 2088573"/>
              <a:gd name="connsiteX13" fmla="*/ 1531145 w 3971277"/>
              <a:gd name="connsiteY13" fmla="*/ 20782 h 2088573"/>
              <a:gd name="connsiteX14" fmla="*/ 1531145 w 3971277"/>
              <a:gd name="connsiteY14" fmla="*/ 173182 h 2088573"/>
              <a:gd name="connsiteX15" fmla="*/ 1454945 w 3971277"/>
              <a:gd name="connsiteY15" fmla="*/ 249382 h 2088573"/>
              <a:gd name="connsiteX16" fmla="*/ 1454945 w 3971277"/>
              <a:gd name="connsiteY16" fmla="*/ 554182 h 2088573"/>
              <a:gd name="connsiteX17" fmla="*/ 1759745 w 3971277"/>
              <a:gd name="connsiteY17" fmla="*/ 554182 h 2088573"/>
              <a:gd name="connsiteX18" fmla="*/ 1759745 w 3971277"/>
              <a:gd name="connsiteY18" fmla="*/ 249382 h 2088573"/>
              <a:gd name="connsiteX19" fmla="*/ 1683545 w 3971277"/>
              <a:gd name="connsiteY19" fmla="*/ 173182 h 2088573"/>
              <a:gd name="connsiteX20" fmla="*/ 1683545 w 3971277"/>
              <a:gd name="connsiteY20" fmla="*/ 20782 h 2088573"/>
              <a:gd name="connsiteX21" fmla="*/ 2369345 w 3971277"/>
              <a:gd name="connsiteY21" fmla="*/ 20782 h 2088573"/>
              <a:gd name="connsiteX22" fmla="*/ 2369345 w 3971277"/>
              <a:gd name="connsiteY22" fmla="*/ 173182 h 2088573"/>
              <a:gd name="connsiteX23" fmla="*/ 2293145 w 3971277"/>
              <a:gd name="connsiteY23" fmla="*/ 249382 h 2088573"/>
              <a:gd name="connsiteX24" fmla="*/ 2293145 w 3971277"/>
              <a:gd name="connsiteY24" fmla="*/ 554182 h 2088573"/>
              <a:gd name="connsiteX25" fmla="*/ 2597945 w 3971277"/>
              <a:gd name="connsiteY25" fmla="*/ 554182 h 2088573"/>
              <a:gd name="connsiteX26" fmla="*/ 2597945 w 3971277"/>
              <a:gd name="connsiteY26" fmla="*/ 249382 h 2088573"/>
              <a:gd name="connsiteX27" fmla="*/ 2521745 w 3971277"/>
              <a:gd name="connsiteY27" fmla="*/ 173182 h 2088573"/>
              <a:gd name="connsiteX28" fmla="*/ 2521745 w 3971277"/>
              <a:gd name="connsiteY28" fmla="*/ 20782 h 2088573"/>
              <a:gd name="connsiteX29" fmla="*/ 3259500 w 3971277"/>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35070 w 3889664"/>
              <a:gd name="connsiteY11" fmla="*/ 51738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35070 w 3889664"/>
              <a:gd name="connsiteY11" fmla="*/ 51738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35070 w 3889664"/>
              <a:gd name="connsiteY11" fmla="*/ 51738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8535 w 3890312"/>
              <a:gd name="connsiteY0" fmla="*/ 0 h 2088573"/>
              <a:gd name="connsiteX1" fmla="*/ 3703275 w 3890312"/>
              <a:gd name="connsiteY1" fmla="*/ 0 h 2088573"/>
              <a:gd name="connsiteX2" fmla="*/ 3859139 w 3890312"/>
              <a:gd name="connsiteY2" fmla="*/ 51955 h 2088573"/>
              <a:gd name="connsiteX3" fmla="*/ 3890312 w 3890312"/>
              <a:gd name="connsiteY3" fmla="*/ 202623 h 2088573"/>
              <a:gd name="connsiteX4" fmla="*/ 3885116 w 3890312"/>
              <a:gd name="connsiteY4" fmla="*/ 1875559 h 2088573"/>
              <a:gd name="connsiteX5" fmla="*/ 3869530 w 3890312"/>
              <a:gd name="connsiteY5" fmla="*/ 2041814 h 2088573"/>
              <a:gd name="connsiteX6" fmla="*/ 3692885 w 3890312"/>
              <a:gd name="connsiteY6" fmla="*/ 2088573 h 2088573"/>
              <a:gd name="connsiteX7" fmla="*/ 170366 w 3890312"/>
              <a:gd name="connsiteY7" fmla="*/ 2083377 h 2088573"/>
              <a:gd name="connsiteX8" fmla="*/ 2379 w 3890312"/>
              <a:gd name="connsiteY8" fmla="*/ 2078182 h 2088573"/>
              <a:gd name="connsiteX9" fmla="*/ 2380 w 3890312"/>
              <a:gd name="connsiteY9" fmla="*/ 1925782 h 2088573"/>
              <a:gd name="connsiteX10" fmla="*/ 2380 w 3890312"/>
              <a:gd name="connsiteY10" fmla="*/ 173182 h 2088573"/>
              <a:gd name="connsiteX11" fmla="*/ 35718 w 3890312"/>
              <a:gd name="connsiteY11" fmla="*/ 51738 h 2088573"/>
              <a:gd name="connsiteX12" fmla="*/ 154779 w 3890312"/>
              <a:gd name="connsiteY12" fmla="*/ 20782 h 2088573"/>
              <a:gd name="connsiteX13" fmla="*/ 1450180 w 3890312"/>
              <a:gd name="connsiteY13" fmla="*/ 20782 h 2088573"/>
              <a:gd name="connsiteX14" fmla="*/ 1450180 w 3890312"/>
              <a:gd name="connsiteY14" fmla="*/ 173182 h 2088573"/>
              <a:gd name="connsiteX15" fmla="*/ 1373980 w 3890312"/>
              <a:gd name="connsiteY15" fmla="*/ 249382 h 2088573"/>
              <a:gd name="connsiteX16" fmla="*/ 1373980 w 3890312"/>
              <a:gd name="connsiteY16" fmla="*/ 554182 h 2088573"/>
              <a:gd name="connsiteX17" fmla="*/ 1678780 w 3890312"/>
              <a:gd name="connsiteY17" fmla="*/ 554182 h 2088573"/>
              <a:gd name="connsiteX18" fmla="*/ 1678780 w 3890312"/>
              <a:gd name="connsiteY18" fmla="*/ 249382 h 2088573"/>
              <a:gd name="connsiteX19" fmla="*/ 1602580 w 3890312"/>
              <a:gd name="connsiteY19" fmla="*/ 173182 h 2088573"/>
              <a:gd name="connsiteX20" fmla="*/ 1602580 w 3890312"/>
              <a:gd name="connsiteY20" fmla="*/ 20782 h 2088573"/>
              <a:gd name="connsiteX21" fmla="*/ 2288380 w 3890312"/>
              <a:gd name="connsiteY21" fmla="*/ 20782 h 2088573"/>
              <a:gd name="connsiteX22" fmla="*/ 2288380 w 3890312"/>
              <a:gd name="connsiteY22" fmla="*/ 173182 h 2088573"/>
              <a:gd name="connsiteX23" fmla="*/ 2212180 w 3890312"/>
              <a:gd name="connsiteY23" fmla="*/ 249382 h 2088573"/>
              <a:gd name="connsiteX24" fmla="*/ 2212180 w 3890312"/>
              <a:gd name="connsiteY24" fmla="*/ 554182 h 2088573"/>
              <a:gd name="connsiteX25" fmla="*/ 2516980 w 3890312"/>
              <a:gd name="connsiteY25" fmla="*/ 554182 h 2088573"/>
              <a:gd name="connsiteX26" fmla="*/ 2516980 w 3890312"/>
              <a:gd name="connsiteY26" fmla="*/ 249382 h 2088573"/>
              <a:gd name="connsiteX27" fmla="*/ 2440780 w 3890312"/>
              <a:gd name="connsiteY27" fmla="*/ 173182 h 2088573"/>
              <a:gd name="connsiteX28" fmla="*/ 2440780 w 3890312"/>
              <a:gd name="connsiteY28" fmla="*/ 20782 h 2088573"/>
              <a:gd name="connsiteX29" fmla="*/ 3178535 w 3890312"/>
              <a:gd name="connsiteY29" fmla="*/ 0 h 2088573"/>
              <a:gd name="connsiteX0" fmla="*/ 3178535 w 3890312"/>
              <a:gd name="connsiteY0" fmla="*/ 0 h 2088573"/>
              <a:gd name="connsiteX1" fmla="*/ 3703275 w 3890312"/>
              <a:gd name="connsiteY1" fmla="*/ 0 h 2088573"/>
              <a:gd name="connsiteX2" fmla="*/ 3859139 w 3890312"/>
              <a:gd name="connsiteY2" fmla="*/ 51955 h 2088573"/>
              <a:gd name="connsiteX3" fmla="*/ 3890312 w 3890312"/>
              <a:gd name="connsiteY3" fmla="*/ 202623 h 2088573"/>
              <a:gd name="connsiteX4" fmla="*/ 3885116 w 3890312"/>
              <a:gd name="connsiteY4" fmla="*/ 1875559 h 2088573"/>
              <a:gd name="connsiteX5" fmla="*/ 3869530 w 3890312"/>
              <a:gd name="connsiteY5" fmla="*/ 2041814 h 2088573"/>
              <a:gd name="connsiteX6" fmla="*/ 3692885 w 3890312"/>
              <a:gd name="connsiteY6" fmla="*/ 2088573 h 2088573"/>
              <a:gd name="connsiteX7" fmla="*/ 154779 w 3890312"/>
              <a:gd name="connsiteY7" fmla="*/ 2078182 h 2088573"/>
              <a:gd name="connsiteX8" fmla="*/ 2379 w 3890312"/>
              <a:gd name="connsiteY8" fmla="*/ 2078182 h 2088573"/>
              <a:gd name="connsiteX9" fmla="*/ 2380 w 3890312"/>
              <a:gd name="connsiteY9" fmla="*/ 1925782 h 2088573"/>
              <a:gd name="connsiteX10" fmla="*/ 2380 w 3890312"/>
              <a:gd name="connsiteY10" fmla="*/ 173182 h 2088573"/>
              <a:gd name="connsiteX11" fmla="*/ 35718 w 3890312"/>
              <a:gd name="connsiteY11" fmla="*/ 51738 h 2088573"/>
              <a:gd name="connsiteX12" fmla="*/ 154779 w 3890312"/>
              <a:gd name="connsiteY12" fmla="*/ 20782 h 2088573"/>
              <a:gd name="connsiteX13" fmla="*/ 1450180 w 3890312"/>
              <a:gd name="connsiteY13" fmla="*/ 20782 h 2088573"/>
              <a:gd name="connsiteX14" fmla="*/ 1450180 w 3890312"/>
              <a:gd name="connsiteY14" fmla="*/ 173182 h 2088573"/>
              <a:gd name="connsiteX15" fmla="*/ 1373980 w 3890312"/>
              <a:gd name="connsiteY15" fmla="*/ 249382 h 2088573"/>
              <a:gd name="connsiteX16" fmla="*/ 1373980 w 3890312"/>
              <a:gd name="connsiteY16" fmla="*/ 554182 h 2088573"/>
              <a:gd name="connsiteX17" fmla="*/ 1678780 w 3890312"/>
              <a:gd name="connsiteY17" fmla="*/ 554182 h 2088573"/>
              <a:gd name="connsiteX18" fmla="*/ 1678780 w 3890312"/>
              <a:gd name="connsiteY18" fmla="*/ 249382 h 2088573"/>
              <a:gd name="connsiteX19" fmla="*/ 1602580 w 3890312"/>
              <a:gd name="connsiteY19" fmla="*/ 173182 h 2088573"/>
              <a:gd name="connsiteX20" fmla="*/ 1602580 w 3890312"/>
              <a:gd name="connsiteY20" fmla="*/ 20782 h 2088573"/>
              <a:gd name="connsiteX21" fmla="*/ 2288380 w 3890312"/>
              <a:gd name="connsiteY21" fmla="*/ 20782 h 2088573"/>
              <a:gd name="connsiteX22" fmla="*/ 2288380 w 3890312"/>
              <a:gd name="connsiteY22" fmla="*/ 173182 h 2088573"/>
              <a:gd name="connsiteX23" fmla="*/ 2212180 w 3890312"/>
              <a:gd name="connsiteY23" fmla="*/ 249382 h 2088573"/>
              <a:gd name="connsiteX24" fmla="*/ 2212180 w 3890312"/>
              <a:gd name="connsiteY24" fmla="*/ 554182 h 2088573"/>
              <a:gd name="connsiteX25" fmla="*/ 2516980 w 3890312"/>
              <a:gd name="connsiteY25" fmla="*/ 554182 h 2088573"/>
              <a:gd name="connsiteX26" fmla="*/ 2516980 w 3890312"/>
              <a:gd name="connsiteY26" fmla="*/ 249382 h 2088573"/>
              <a:gd name="connsiteX27" fmla="*/ 2440780 w 3890312"/>
              <a:gd name="connsiteY27" fmla="*/ 173182 h 2088573"/>
              <a:gd name="connsiteX28" fmla="*/ 2440780 w 3890312"/>
              <a:gd name="connsiteY28" fmla="*/ 20782 h 2088573"/>
              <a:gd name="connsiteX29" fmla="*/ 3178535 w 3890312"/>
              <a:gd name="connsiteY29" fmla="*/ 0 h 2088573"/>
              <a:gd name="connsiteX0" fmla="*/ 3638840 w 4350617"/>
              <a:gd name="connsiteY0" fmla="*/ 0 h 2128982"/>
              <a:gd name="connsiteX1" fmla="*/ 4163580 w 4350617"/>
              <a:gd name="connsiteY1" fmla="*/ 0 h 2128982"/>
              <a:gd name="connsiteX2" fmla="*/ 4319444 w 4350617"/>
              <a:gd name="connsiteY2" fmla="*/ 51955 h 2128982"/>
              <a:gd name="connsiteX3" fmla="*/ 4350617 w 4350617"/>
              <a:gd name="connsiteY3" fmla="*/ 202623 h 2128982"/>
              <a:gd name="connsiteX4" fmla="*/ 4345421 w 4350617"/>
              <a:gd name="connsiteY4" fmla="*/ 1875559 h 2128982"/>
              <a:gd name="connsiteX5" fmla="*/ 4329835 w 4350617"/>
              <a:gd name="connsiteY5" fmla="*/ 2041814 h 2128982"/>
              <a:gd name="connsiteX6" fmla="*/ 4153190 w 4350617"/>
              <a:gd name="connsiteY6" fmla="*/ 2088573 h 2128982"/>
              <a:gd name="connsiteX7" fmla="*/ 615084 w 4350617"/>
              <a:gd name="connsiteY7" fmla="*/ 2078182 h 2128982"/>
              <a:gd name="connsiteX8" fmla="*/ 462684 w 4350617"/>
              <a:gd name="connsiteY8" fmla="*/ 2078182 h 2128982"/>
              <a:gd name="connsiteX9" fmla="*/ 462685 w 4350617"/>
              <a:gd name="connsiteY9" fmla="*/ 1925782 h 2128982"/>
              <a:gd name="connsiteX10" fmla="*/ 462685 w 4350617"/>
              <a:gd name="connsiteY10" fmla="*/ 173182 h 2128982"/>
              <a:gd name="connsiteX11" fmla="*/ 496023 w 4350617"/>
              <a:gd name="connsiteY11" fmla="*/ 51738 h 2128982"/>
              <a:gd name="connsiteX12" fmla="*/ 615084 w 4350617"/>
              <a:gd name="connsiteY12" fmla="*/ 20782 h 2128982"/>
              <a:gd name="connsiteX13" fmla="*/ 1910485 w 4350617"/>
              <a:gd name="connsiteY13" fmla="*/ 20782 h 2128982"/>
              <a:gd name="connsiteX14" fmla="*/ 1910485 w 4350617"/>
              <a:gd name="connsiteY14" fmla="*/ 173182 h 2128982"/>
              <a:gd name="connsiteX15" fmla="*/ 1834285 w 4350617"/>
              <a:gd name="connsiteY15" fmla="*/ 249382 h 2128982"/>
              <a:gd name="connsiteX16" fmla="*/ 1834285 w 4350617"/>
              <a:gd name="connsiteY16" fmla="*/ 554182 h 2128982"/>
              <a:gd name="connsiteX17" fmla="*/ 2139085 w 4350617"/>
              <a:gd name="connsiteY17" fmla="*/ 554182 h 2128982"/>
              <a:gd name="connsiteX18" fmla="*/ 2139085 w 4350617"/>
              <a:gd name="connsiteY18" fmla="*/ 249382 h 2128982"/>
              <a:gd name="connsiteX19" fmla="*/ 2062885 w 4350617"/>
              <a:gd name="connsiteY19" fmla="*/ 173182 h 2128982"/>
              <a:gd name="connsiteX20" fmla="*/ 2062885 w 4350617"/>
              <a:gd name="connsiteY20" fmla="*/ 20782 h 2128982"/>
              <a:gd name="connsiteX21" fmla="*/ 2748685 w 4350617"/>
              <a:gd name="connsiteY21" fmla="*/ 20782 h 2128982"/>
              <a:gd name="connsiteX22" fmla="*/ 2748685 w 4350617"/>
              <a:gd name="connsiteY22" fmla="*/ 173182 h 2128982"/>
              <a:gd name="connsiteX23" fmla="*/ 2672485 w 4350617"/>
              <a:gd name="connsiteY23" fmla="*/ 249382 h 2128982"/>
              <a:gd name="connsiteX24" fmla="*/ 2672485 w 4350617"/>
              <a:gd name="connsiteY24" fmla="*/ 554182 h 2128982"/>
              <a:gd name="connsiteX25" fmla="*/ 2977285 w 4350617"/>
              <a:gd name="connsiteY25" fmla="*/ 554182 h 2128982"/>
              <a:gd name="connsiteX26" fmla="*/ 2977285 w 4350617"/>
              <a:gd name="connsiteY26" fmla="*/ 249382 h 2128982"/>
              <a:gd name="connsiteX27" fmla="*/ 2901085 w 4350617"/>
              <a:gd name="connsiteY27" fmla="*/ 173182 h 2128982"/>
              <a:gd name="connsiteX28" fmla="*/ 2901085 w 4350617"/>
              <a:gd name="connsiteY28" fmla="*/ 20782 h 2128982"/>
              <a:gd name="connsiteX29" fmla="*/ 3638840 w 4350617"/>
              <a:gd name="connsiteY29" fmla="*/ 0 h 2128982"/>
              <a:gd name="connsiteX0" fmla="*/ 3638840 w 4350617"/>
              <a:gd name="connsiteY0" fmla="*/ 0 h 2205182"/>
              <a:gd name="connsiteX1" fmla="*/ 4163580 w 4350617"/>
              <a:gd name="connsiteY1" fmla="*/ 0 h 2205182"/>
              <a:gd name="connsiteX2" fmla="*/ 4319444 w 4350617"/>
              <a:gd name="connsiteY2" fmla="*/ 51955 h 2205182"/>
              <a:gd name="connsiteX3" fmla="*/ 4350617 w 4350617"/>
              <a:gd name="connsiteY3" fmla="*/ 202623 h 2205182"/>
              <a:gd name="connsiteX4" fmla="*/ 4345421 w 4350617"/>
              <a:gd name="connsiteY4" fmla="*/ 1875559 h 2205182"/>
              <a:gd name="connsiteX5" fmla="*/ 4329835 w 4350617"/>
              <a:gd name="connsiteY5" fmla="*/ 2041814 h 2205182"/>
              <a:gd name="connsiteX6" fmla="*/ 4153190 w 4350617"/>
              <a:gd name="connsiteY6" fmla="*/ 2088573 h 2205182"/>
              <a:gd name="connsiteX7" fmla="*/ 615084 w 4350617"/>
              <a:gd name="connsiteY7" fmla="*/ 2078182 h 2205182"/>
              <a:gd name="connsiteX8" fmla="*/ 462684 w 4350617"/>
              <a:gd name="connsiteY8" fmla="*/ 2078182 h 2205182"/>
              <a:gd name="connsiteX9" fmla="*/ 462685 w 4350617"/>
              <a:gd name="connsiteY9" fmla="*/ 1925782 h 2205182"/>
              <a:gd name="connsiteX10" fmla="*/ 462685 w 4350617"/>
              <a:gd name="connsiteY10" fmla="*/ 173182 h 2205182"/>
              <a:gd name="connsiteX11" fmla="*/ 496023 w 4350617"/>
              <a:gd name="connsiteY11" fmla="*/ 51738 h 2205182"/>
              <a:gd name="connsiteX12" fmla="*/ 615084 w 4350617"/>
              <a:gd name="connsiteY12" fmla="*/ 20782 h 2205182"/>
              <a:gd name="connsiteX13" fmla="*/ 1910485 w 4350617"/>
              <a:gd name="connsiteY13" fmla="*/ 20782 h 2205182"/>
              <a:gd name="connsiteX14" fmla="*/ 1910485 w 4350617"/>
              <a:gd name="connsiteY14" fmla="*/ 173182 h 2205182"/>
              <a:gd name="connsiteX15" fmla="*/ 1834285 w 4350617"/>
              <a:gd name="connsiteY15" fmla="*/ 249382 h 2205182"/>
              <a:gd name="connsiteX16" fmla="*/ 1834285 w 4350617"/>
              <a:gd name="connsiteY16" fmla="*/ 554182 h 2205182"/>
              <a:gd name="connsiteX17" fmla="*/ 2139085 w 4350617"/>
              <a:gd name="connsiteY17" fmla="*/ 554182 h 2205182"/>
              <a:gd name="connsiteX18" fmla="*/ 2139085 w 4350617"/>
              <a:gd name="connsiteY18" fmla="*/ 249382 h 2205182"/>
              <a:gd name="connsiteX19" fmla="*/ 2062885 w 4350617"/>
              <a:gd name="connsiteY19" fmla="*/ 173182 h 2205182"/>
              <a:gd name="connsiteX20" fmla="*/ 2062885 w 4350617"/>
              <a:gd name="connsiteY20" fmla="*/ 20782 h 2205182"/>
              <a:gd name="connsiteX21" fmla="*/ 2748685 w 4350617"/>
              <a:gd name="connsiteY21" fmla="*/ 20782 h 2205182"/>
              <a:gd name="connsiteX22" fmla="*/ 2748685 w 4350617"/>
              <a:gd name="connsiteY22" fmla="*/ 173182 h 2205182"/>
              <a:gd name="connsiteX23" fmla="*/ 2672485 w 4350617"/>
              <a:gd name="connsiteY23" fmla="*/ 249382 h 2205182"/>
              <a:gd name="connsiteX24" fmla="*/ 2672485 w 4350617"/>
              <a:gd name="connsiteY24" fmla="*/ 554182 h 2205182"/>
              <a:gd name="connsiteX25" fmla="*/ 2977285 w 4350617"/>
              <a:gd name="connsiteY25" fmla="*/ 554182 h 2205182"/>
              <a:gd name="connsiteX26" fmla="*/ 2977285 w 4350617"/>
              <a:gd name="connsiteY26" fmla="*/ 249382 h 2205182"/>
              <a:gd name="connsiteX27" fmla="*/ 2901085 w 4350617"/>
              <a:gd name="connsiteY27" fmla="*/ 173182 h 2205182"/>
              <a:gd name="connsiteX28" fmla="*/ 2901085 w 4350617"/>
              <a:gd name="connsiteY28" fmla="*/ 20782 h 2205182"/>
              <a:gd name="connsiteX29" fmla="*/ 3638840 w 4350617"/>
              <a:gd name="connsiteY29" fmla="*/ 0 h 2205182"/>
              <a:gd name="connsiteX0" fmla="*/ 3638840 w 4350617"/>
              <a:gd name="connsiteY0" fmla="*/ 0 h 2088573"/>
              <a:gd name="connsiteX1" fmla="*/ 4163580 w 4350617"/>
              <a:gd name="connsiteY1" fmla="*/ 0 h 2088573"/>
              <a:gd name="connsiteX2" fmla="*/ 4319444 w 4350617"/>
              <a:gd name="connsiteY2" fmla="*/ 51955 h 2088573"/>
              <a:gd name="connsiteX3" fmla="*/ 4350617 w 4350617"/>
              <a:gd name="connsiteY3" fmla="*/ 202623 h 2088573"/>
              <a:gd name="connsiteX4" fmla="*/ 4345421 w 4350617"/>
              <a:gd name="connsiteY4" fmla="*/ 1875559 h 2088573"/>
              <a:gd name="connsiteX5" fmla="*/ 4329835 w 4350617"/>
              <a:gd name="connsiteY5" fmla="*/ 2041814 h 2088573"/>
              <a:gd name="connsiteX6" fmla="*/ 4153190 w 4350617"/>
              <a:gd name="connsiteY6" fmla="*/ 2088573 h 2088573"/>
              <a:gd name="connsiteX7" fmla="*/ 615084 w 4350617"/>
              <a:gd name="connsiteY7" fmla="*/ 2078182 h 2088573"/>
              <a:gd name="connsiteX8" fmla="*/ 462684 w 4350617"/>
              <a:gd name="connsiteY8" fmla="*/ 2078182 h 2088573"/>
              <a:gd name="connsiteX9" fmla="*/ 462685 w 4350617"/>
              <a:gd name="connsiteY9" fmla="*/ 1925782 h 2088573"/>
              <a:gd name="connsiteX10" fmla="*/ 462685 w 4350617"/>
              <a:gd name="connsiteY10" fmla="*/ 173182 h 2088573"/>
              <a:gd name="connsiteX11" fmla="*/ 496023 w 4350617"/>
              <a:gd name="connsiteY11" fmla="*/ 51738 h 2088573"/>
              <a:gd name="connsiteX12" fmla="*/ 615084 w 4350617"/>
              <a:gd name="connsiteY12" fmla="*/ 20782 h 2088573"/>
              <a:gd name="connsiteX13" fmla="*/ 1910485 w 4350617"/>
              <a:gd name="connsiteY13" fmla="*/ 20782 h 2088573"/>
              <a:gd name="connsiteX14" fmla="*/ 1910485 w 4350617"/>
              <a:gd name="connsiteY14" fmla="*/ 173182 h 2088573"/>
              <a:gd name="connsiteX15" fmla="*/ 1834285 w 4350617"/>
              <a:gd name="connsiteY15" fmla="*/ 249382 h 2088573"/>
              <a:gd name="connsiteX16" fmla="*/ 1834285 w 4350617"/>
              <a:gd name="connsiteY16" fmla="*/ 554182 h 2088573"/>
              <a:gd name="connsiteX17" fmla="*/ 2139085 w 4350617"/>
              <a:gd name="connsiteY17" fmla="*/ 554182 h 2088573"/>
              <a:gd name="connsiteX18" fmla="*/ 2139085 w 4350617"/>
              <a:gd name="connsiteY18" fmla="*/ 249382 h 2088573"/>
              <a:gd name="connsiteX19" fmla="*/ 2062885 w 4350617"/>
              <a:gd name="connsiteY19" fmla="*/ 173182 h 2088573"/>
              <a:gd name="connsiteX20" fmla="*/ 2062885 w 4350617"/>
              <a:gd name="connsiteY20" fmla="*/ 20782 h 2088573"/>
              <a:gd name="connsiteX21" fmla="*/ 2748685 w 4350617"/>
              <a:gd name="connsiteY21" fmla="*/ 20782 h 2088573"/>
              <a:gd name="connsiteX22" fmla="*/ 2748685 w 4350617"/>
              <a:gd name="connsiteY22" fmla="*/ 173182 h 2088573"/>
              <a:gd name="connsiteX23" fmla="*/ 2672485 w 4350617"/>
              <a:gd name="connsiteY23" fmla="*/ 249382 h 2088573"/>
              <a:gd name="connsiteX24" fmla="*/ 2672485 w 4350617"/>
              <a:gd name="connsiteY24" fmla="*/ 554182 h 2088573"/>
              <a:gd name="connsiteX25" fmla="*/ 2977285 w 4350617"/>
              <a:gd name="connsiteY25" fmla="*/ 554182 h 2088573"/>
              <a:gd name="connsiteX26" fmla="*/ 2977285 w 4350617"/>
              <a:gd name="connsiteY26" fmla="*/ 249382 h 2088573"/>
              <a:gd name="connsiteX27" fmla="*/ 2901085 w 4350617"/>
              <a:gd name="connsiteY27" fmla="*/ 173182 h 2088573"/>
              <a:gd name="connsiteX28" fmla="*/ 2901085 w 4350617"/>
              <a:gd name="connsiteY28" fmla="*/ 20782 h 2088573"/>
              <a:gd name="connsiteX29" fmla="*/ 3638840 w 4350617"/>
              <a:gd name="connsiteY29" fmla="*/ 0 h 2088573"/>
              <a:gd name="connsiteX0" fmla="*/ 3178535 w 3890312"/>
              <a:gd name="connsiteY0" fmla="*/ 0 h 2088573"/>
              <a:gd name="connsiteX1" fmla="*/ 3703275 w 3890312"/>
              <a:gd name="connsiteY1" fmla="*/ 0 h 2088573"/>
              <a:gd name="connsiteX2" fmla="*/ 3859139 w 3890312"/>
              <a:gd name="connsiteY2" fmla="*/ 51955 h 2088573"/>
              <a:gd name="connsiteX3" fmla="*/ 3890312 w 3890312"/>
              <a:gd name="connsiteY3" fmla="*/ 202623 h 2088573"/>
              <a:gd name="connsiteX4" fmla="*/ 3885116 w 3890312"/>
              <a:gd name="connsiteY4" fmla="*/ 1875559 h 2088573"/>
              <a:gd name="connsiteX5" fmla="*/ 3869530 w 3890312"/>
              <a:gd name="connsiteY5" fmla="*/ 2041814 h 2088573"/>
              <a:gd name="connsiteX6" fmla="*/ 3692885 w 3890312"/>
              <a:gd name="connsiteY6" fmla="*/ 2088573 h 2088573"/>
              <a:gd name="connsiteX7" fmla="*/ 154779 w 3890312"/>
              <a:gd name="connsiteY7" fmla="*/ 2078182 h 2088573"/>
              <a:gd name="connsiteX8" fmla="*/ 2379 w 3890312"/>
              <a:gd name="connsiteY8" fmla="*/ 2078182 h 2088573"/>
              <a:gd name="connsiteX9" fmla="*/ 2380 w 3890312"/>
              <a:gd name="connsiteY9" fmla="*/ 1925782 h 2088573"/>
              <a:gd name="connsiteX10" fmla="*/ 2380 w 3890312"/>
              <a:gd name="connsiteY10" fmla="*/ 173182 h 2088573"/>
              <a:gd name="connsiteX11" fmla="*/ 35718 w 3890312"/>
              <a:gd name="connsiteY11" fmla="*/ 51738 h 2088573"/>
              <a:gd name="connsiteX12" fmla="*/ 154779 w 3890312"/>
              <a:gd name="connsiteY12" fmla="*/ 20782 h 2088573"/>
              <a:gd name="connsiteX13" fmla="*/ 1450180 w 3890312"/>
              <a:gd name="connsiteY13" fmla="*/ 20782 h 2088573"/>
              <a:gd name="connsiteX14" fmla="*/ 1450180 w 3890312"/>
              <a:gd name="connsiteY14" fmla="*/ 173182 h 2088573"/>
              <a:gd name="connsiteX15" fmla="*/ 1373980 w 3890312"/>
              <a:gd name="connsiteY15" fmla="*/ 249382 h 2088573"/>
              <a:gd name="connsiteX16" fmla="*/ 1373980 w 3890312"/>
              <a:gd name="connsiteY16" fmla="*/ 554182 h 2088573"/>
              <a:gd name="connsiteX17" fmla="*/ 1678780 w 3890312"/>
              <a:gd name="connsiteY17" fmla="*/ 554182 h 2088573"/>
              <a:gd name="connsiteX18" fmla="*/ 1678780 w 3890312"/>
              <a:gd name="connsiteY18" fmla="*/ 249382 h 2088573"/>
              <a:gd name="connsiteX19" fmla="*/ 1602580 w 3890312"/>
              <a:gd name="connsiteY19" fmla="*/ 173182 h 2088573"/>
              <a:gd name="connsiteX20" fmla="*/ 1602580 w 3890312"/>
              <a:gd name="connsiteY20" fmla="*/ 20782 h 2088573"/>
              <a:gd name="connsiteX21" fmla="*/ 2288380 w 3890312"/>
              <a:gd name="connsiteY21" fmla="*/ 20782 h 2088573"/>
              <a:gd name="connsiteX22" fmla="*/ 2288380 w 3890312"/>
              <a:gd name="connsiteY22" fmla="*/ 173182 h 2088573"/>
              <a:gd name="connsiteX23" fmla="*/ 2212180 w 3890312"/>
              <a:gd name="connsiteY23" fmla="*/ 249382 h 2088573"/>
              <a:gd name="connsiteX24" fmla="*/ 2212180 w 3890312"/>
              <a:gd name="connsiteY24" fmla="*/ 554182 h 2088573"/>
              <a:gd name="connsiteX25" fmla="*/ 2516980 w 3890312"/>
              <a:gd name="connsiteY25" fmla="*/ 554182 h 2088573"/>
              <a:gd name="connsiteX26" fmla="*/ 2516980 w 3890312"/>
              <a:gd name="connsiteY26" fmla="*/ 249382 h 2088573"/>
              <a:gd name="connsiteX27" fmla="*/ 2440780 w 3890312"/>
              <a:gd name="connsiteY27" fmla="*/ 173182 h 2088573"/>
              <a:gd name="connsiteX28" fmla="*/ 2440780 w 3890312"/>
              <a:gd name="connsiteY28" fmla="*/ 20782 h 2088573"/>
              <a:gd name="connsiteX29" fmla="*/ 3178535 w 3890312"/>
              <a:gd name="connsiteY29" fmla="*/ 0 h 2088573"/>
              <a:gd name="connsiteX0" fmla="*/ 3178535 w 3890312"/>
              <a:gd name="connsiteY0" fmla="*/ 0 h 2088573"/>
              <a:gd name="connsiteX1" fmla="*/ 3703275 w 3890312"/>
              <a:gd name="connsiteY1" fmla="*/ 0 h 2088573"/>
              <a:gd name="connsiteX2" fmla="*/ 3859139 w 3890312"/>
              <a:gd name="connsiteY2" fmla="*/ 51955 h 2088573"/>
              <a:gd name="connsiteX3" fmla="*/ 3890312 w 3890312"/>
              <a:gd name="connsiteY3" fmla="*/ 202623 h 2088573"/>
              <a:gd name="connsiteX4" fmla="*/ 3885116 w 3890312"/>
              <a:gd name="connsiteY4" fmla="*/ 1875559 h 2088573"/>
              <a:gd name="connsiteX5" fmla="*/ 3869530 w 3890312"/>
              <a:gd name="connsiteY5" fmla="*/ 2041814 h 2088573"/>
              <a:gd name="connsiteX6" fmla="*/ 3692885 w 3890312"/>
              <a:gd name="connsiteY6" fmla="*/ 2088573 h 2088573"/>
              <a:gd name="connsiteX7" fmla="*/ 154779 w 3890312"/>
              <a:gd name="connsiteY7" fmla="*/ 2078182 h 2088573"/>
              <a:gd name="connsiteX8" fmla="*/ 2379 w 3890312"/>
              <a:gd name="connsiteY8" fmla="*/ 2078182 h 2088573"/>
              <a:gd name="connsiteX9" fmla="*/ 2380 w 3890312"/>
              <a:gd name="connsiteY9" fmla="*/ 1925782 h 2088573"/>
              <a:gd name="connsiteX10" fmla="*/ 2380 w 3890312"/>
              <a:gd name="connsiteY10" fmla="*/ 173182 h 2088573"/>
              <a:gd name="connsiteX11" fmla="*/ 35718 w 3890312"/>
              <a:gd name="connsiteY11" fmla="*/ 51738 h 2088573"/>
              <a:gd name="connsiteX12" fmla="*/ 154779 w 3890312"/>
              <a:gd name="connsiteY12" fmla="*/ 20782 h 2088573"/>
              <a:gd name="connsiteX13" fmla="*/ 1450180 w 3890312"/>
              <a:gd name="connsiteY13" fmla="*/ 20782 h 2088573"/>
              <a:gd name="connsiteX14" fmla="*/ 1450180 w 3890312"/>
              <a:gd name="connsiteY14" fmla="*/ 173182 h 2088573"/>
              <a:gd name="connsiteX15" fmla="*/ 1373980 w 3890312"/>
              <a:gd name="connsiteY15" fmla="*/ 249382 h 2088573"/>
              <a:gd name="connsiteX16" fmla="*/ 1373980 w 3890312"/>
              <a:gd name="connsiteY16" fmla="*/ 554182 h 2088573"/>
              <a:gd name="connsiteX17" fmla="*/ 1678780 w 3890312"/>
              <a:gd name="connsiteY17" fmla="*/ 554182 h 2088573"/>
              <a:gd name="connsiteX18" fmla="*/ 1678780 w 3890312"/>
              <a:gd name="connsiteY18" fmla="*/ 249382 h 2088573"/>
              <a:gd name="connsiteX19" fmla="*/ 1602580 w 3890312"/>
              <a:gd name="connsiteY19" fmla="*/ 173182 h 2088573"/>
              <a:gd name="connsiteX20" fmla="*/ 1602580 w 3890312"/>
              <a:gd name="connsiteY20" fmla="*/ 20782 h 2088573"/>
              <a:gd name="connsiteX21" fmla="*/ 2288380 w 3890312"/>
              <a:gd name="connsiteY21" fmla="*/ 20782 h 2088573"/>
              <a:gd name="connsiteX22" fmla="*/ 2288380 w 3890312"/>
              <a:gd name="connsiteY22" fmla="*/ 173182 h 2088573"/>
              <a:gd name="connsiteX23" fmla="*/ 2212180 w 3890312"/>
              <a:gd name="connsiteY23" fmla="*/ 249382 h 2088573"/>
              <a:gd name="connsiteX24" fmla="*/ 2212180 w 3890312"/>
              <a:gd name="connsiteY24" fmla="*/ 554182 h 2088573"/>
              <a:gd name="connsiteX25" fmla="*/ 2516980 w 3890312"/>
              <a:gd name="connsiteY25" fmla="*/ 554182 h 2088573"/>
              <a:gd name="connsiteX26" fmla="*/ 2516980 w 3890312"/>
              <a:gd name="connsiteY26" fmla="*/ 249382 h 2088573"/>
              <a:gd name="connsiteX27" fmla="*/ 2440780 w 3890312"/>
              <a:gd name="connsiteY27" fmla="*/ 173182 h 2088573"/>
              <a:gd name="connsiteX28" fmla="*/ 2440780 w 3890312"/>
              <a:gd name="connsiteY28" fmla="*/ 20782 h 2088573"/>
              <a:gd name="connsiteX29" fmla="*/ 3178535 w 3890312"/>
              <a:gd name="connsiteY29" fmla="*/ 0 h 2088573"/>
              <a:gd name="connsiteX0" fmla="*/ 3214256 w 3926033"/>
              <a:gd name="connsiteY0" fmla="*/ 0 h 2088573"/>
              <a:gd name="connsiteX1" fmla="*/ 3738996 w 3926033"/>
              <a:gd name="connsiteY1" fmla="*/ 0 h 2088573"/>
              <a:gd name="connsiteX2" fmla="*/ 3894860 w 3926033"/>
              <a:gd name="connsiteY2" fmla="*/ 51955 h 2088573"/>
              <a:gd name="connsiteX3" fmla="*/ 3926033 w 3926033"/>
              <a:gd name="connsiteY3" fmla="*/ 202623 h 2088573"/>
              <a:gd name="connsiteX4" fmla="*/ 3920837 w 3926033"/>
              <a:gd name="connsiteY4" fmla="*/ 1875559 h 2088573"/>
              <a:gd name="connsiteX5" fmla="*/ 3905251 w 3926033"/>
              <a:gd name="connsiteY5" fmla="*/ 2041814 h 2088573"/>
              <a:gd name="connsiteX6" fmla="*/ 3728606 w 3926033"/>
              <a:gd name="connsiteY6" fmla="*/ 2088573 h 2088573"/>
              <a:gd name="connsiteX7" fmla="*/ 190500 w 3926033"/>
              <a:gd name="connsiteY7" fmla="*/ 2078182 h 2088573"/>
              <a:gd name="connsiteX8" fmla="*/ 38100 w 3926033"/>
              <a:gd name="connsiteY8" fmla="*/ 2078182 h 2088573"/>
              <a:gd name="connsiteX9" fmla="*/ 38101 w 3926033"/>
              <a:gd name="connsiteY9" fmla="*/ 1925782 h 2088573"/>
              <a:gd name="connsiteX10" fmla="*/ 38101 w 3926033"/>
              <a:gd name="connsiteY10" fmla="*/ 173182 h 2088573"/>
              <a:gd name="connsiteX11" fmla="*/ 71439 w 3926033"/>
              <a:gd name="connsiteY11" fmla="*/ 51738 h 2088573"/>
              <a:gd name="connsiteX12" fmla="*/ 190500 w 3926033"/>
              <a:gd name="connsiteY12" fmla="*/ 20782 h 2088573"/>
              <a:gd name="connsiteX13" fmla="*/ 1485901 w 3926033"/>
              <a:gd name="connsiteY13" fmla="*/ 20782 h 2088573"/>
              <a:gd name="connsiteX14" fmla="*/ 1485901 w 3926033"/>
              <a:gd name="connsiteY14" fmla="*/ 173182 h 2088573"/>
              <a:gd name="connsiteX15" fmla="*/ 1409701 w 3926033"/>
              <a:gd name="connsiteY15" fmla="*/ 249382 h 2088573"/>
              <a:gd name="connsiteX16" fmla="*/ 1409701 w 3926033"/>
              <a:gd name="connsiteY16" fmla="*/ 554182 h 2088573"/>
              <a:gd name="connsiteX17" fmla="*/ 1714501 w 3926033"/>
              <a:gd name="connsiteY17" fmla="*/ 554182 h 2088573"/>
              <a:gd name="connsiteX18" fmla="*/ 1714501 w 3926033"/>
              <a:gd name="connsiteY18" fmla="*/ 249382 h 2088573"/>
              <a:gd name="connsiteX19" fmla="*/ 1638301 w 3926033"/>
              <a:gd name="connsiteY19" fmla="*/ 173182 h 2088573"/>
              <a:gd name="connsiteX20" fmla="*/ 1638301 w 3926033"/>
              <a:gd name="connsiteY20" fmla="*/ 20782 h 2088573"/>
              <a:gd name="connsiteX21" fmla="*/ 2324101 w 3926033"/>
              <a:gd name="connsiteY21" fmla="*/ 20782 h 2088573"/>
              <a:gd name="connsiteX22" fmla="*/ 2324101 w 3926033"/>
              <a:gd name="connsiteY22" fmla="*/ 173182 h 2088573"/>
              <a:gd name="connsiteX23" fmla="*/ 2247901 w 3926033"/>
              <a:gd name="connsiteY23" fmla="*/ 249382 h 2088573"/>
              <a:gd name="connsiteX24" fmla="*/ 2247901 w 3926033"/>
              <a:gd name="connsiteY24" fmla="*/ 554182 h 2088573"/>
              <a:gd name="connsiteX25" fmla="*/ 2552701 w 3926033"/>
              <a:gd name="connsiteY25" fmla="*/ 554182 h 2088573"/>
              <a:gd name="connsiteX26" fmla="*/ 2552701 w 3926033"/>
              <a:gd name="connsiteY26" fmla="*/ 249382 h 2088573"/>
              <a:gd name="connsiteX27" fmla="*/ 2476501 w 3926033"/>
              <a:gd name="connsiteY27" fmla="*/ 173182 h 2088573"/>
              <a:gd name="connsiteX28" fmla="*/ 2476501 w 3926033"/>
              <a:gd name="connsiteY28" fmla="*/ 20782 h 2088573"/>
              <a:gd name="connsiteX29" fmla="*/ 3214256 w 3926033"/>
              <a:gd name="connsiteY29" fmla="*/ 0 h 2088573"/>
              <a:gd name="connsiteX0" fmla="*/ 3214256 w 3926033"/>
              <a:gd name="connsiteY0" fmla="*/ 0 h 2098025"/>
              <a:gd name="connsiteX1" fmla="*/ 3738996 w 3926033"/>
              <a:gd name="connsiteY1" fmla="*/ 0 h 2098025"/>
              <a:gd name="connsiteX2" fmla="*/ 3894860 w 3926033"/>
              <a:gd name="connsiteY2" fmla="*/ 51955 h 2098025"/>
              <a:gd name="connsiteX3" fmla="*/ 3926033 w 3926033"/>
              <a:gd name="connsiteY3" fmla="*/ 202623 h 2098025"/>
              <a:gd name="connsiteX4" fmla="*/ 3920837 w 3926033"/>
              <a:gd name="connsiteY4" fmla="*/ 1875559 h 2098025"/>
              <a:gd name="connsiteX5" fmla="*/ 3905251 w 3926033"/>
              <a:gd name="connsiteY5" fmla="*/ 2041814 h 2098025"/>
              <a:gd name="connsiteX6" fmla="*/ 3728606 w 3926033"/>
              <a:gd name="connsiteY6" fmla="*/ 2088573 h 2098025"/>
              <a:gd name="connsiteX7" fmla="*/ 190500 w 3926033"/>
              <a:gd name="connsiteY7" fmla="*/ 2078182 h 2098025"/>
              <a:gd name="connsiteX8" fmla="*/ 38100 w 3926033"/>
              <a:gd name="connsiteY8" fmla="*/ 2078182 h 2098025"/>
              <a:gd name="connsiteX9" fmla="*/ 38101 w 3926033"/>
              <a:gd name="connsiteY9" fmla="*/ 1925782 h 2098025"/>
              <a:gd name="connsiteX10" fmla="*/ 38101 w 3926033"/>
              <a:gd name="connsiteY10" fmla="*/ 173182 h 2098025"/>
              <a:gd name="connsiteX11" fmla="*/ 71439 w 3926033"/>
              <a:gd name="connsiteY11" fmla="*/ 51738 h 2098025"/>
              <a:gd name="connsiteX12" fmla="*/ 190500 w 3926033"/>
              <a:gd name="connsiteY12" fmla="*/ 20782 h 2098025"/>
              <a:gd name="connsiteX13" fmla="*/ 1485901 w 3926033"/>
              <a:gd name="connsiteY13" fmla="*/ 20782 h 2098025"/>
              <a:gd name="connsiteX14" fmla="*/ 1485901 w 3926033"/>
              <a:gd name="connsiteY14" fmla="*/ 173182 h 2098025"/>
              <a:gd name="connsiteX15" fmla="*/ 1409701 w 3926033"/>
              <a:gd name="connsiteY15" fmla="*/ 249382 h 2098025"/>
              <a:gd name="connsiteX16" fmla="*/ 1409701 w 3926033"/>
              <a:gd name="connsiteY16" fmla="*/ 554182 h 2098025"/>
              <a:gd name="connsiteX17" fmla="*/ 1714501 w 3926033"/>
              <a:gd name="connsiteY17" fmla="*/ 554182 h 2098025"/>
              <a:gd name="connsiteX18" fmla="*/ 1714501 w 3926033"/>
              <a:gd name="connsiteY18" fmla="*/ 249382 h 2098025"/>
              <a:gd name="connsiteX19" fmla="*/ 1638301 w 3926033"/>
              <a:gd name="connsiteY19" fmla="*/ 173182 h 2098025"/>
              <a:gd name="connsiteX20" fmla="*/ 1638301 w 3926033"/>
              <a:gd name="connsiteY20" fmla="*/ 20782 h 2098025"/>
              <a:gd name="connsiteX21" fmla="*/ 2324101 w 3926033"/>
              <a:gd name="connsiteY21" fmla="*/ 20782 h 2098025"/>
              <a:gd name="connsiteX22" fmla="*/ 2324101 w 3926033"/>
              <a:gd name="connsiteY22" fmla="*/ 173182 h 2098025"/>
              <a:gd name="connsiteX23" fmla="*/ 2247901 w 3926033"/>
              <a:gd name="connsiteY23" fmla="*/ 249382 h 2098025"/>
              <a:gd name="connsiteX24" fmla="*/ 2247901 w 3926033"/>
              <a:gd name="connsiteY24" fmla="*/ 554182 h 2098025"/>
              <a:gd name="connsiteX25" fmla="*/ 2552701 w 3926033"/>
              <a:gd name="connsiteY25" fmla="*/ 554182 h 2098025"/>
              <a:gd name="connsiteX26" fmla="*/ 2552701 w 3926033"/>
              <a:gd name="connsiteY26" fmla="*/ 249382 h 2098025"/>
              <a:gd name="connsiteX27" fmla="*/ 2476501 w 3926033"/>
              <a:gd name="connsiteY27" fmla="*/ 173182 h 2098025"/>
              <a:gd name="connsiteX28" fmla="*/ 2476501 w 3926033"/>
              <a:gd name="connsiteY28" fmla="*/ 20782 h 2098025"/>
              <a:gd name="connsiteX29" fmla="*/ 3214256 w 3926033"/>
              <a:gd name="connsiteY29" fmla="*/ 0 h 2098025"/>
              <a:gd name="connsiteX0" fmla="*/ 3192825 w 3904602"/>
              <a:gd name="connsiteY0" fmla="*/ 0 h 2088573"/>
              <a:gd name="connsiteX1" fmla="*/ 3717565 w 3904602"/>
              <a:gd name="connsiteY1" fmla="*/ 0 h 2088573"/>
              <a:gd name="connsiteX2" fmla="*/ 3873429 w 3904602"/>
              <a:gd name="connsiteY2" fmla="*/ 51955 h 2088573"/>
              <a:gd name="connsiteX3" fmla="*/ 3904602 w 3904602"/>
              <a:gd name="connsiteY3" fmla="*/ 202623 h 2088573"/>
              <a:gd name="connsiteX4" fmla="*/ 3899406 w 3904602"/>
              <a:gd name="connsiteY4" fmla="*/ 1875559 h 2088573"/>
              <a:gd name="connsiteX5" fmla="*/ 3883820 w 3904602"/>
              <a:gd name="connsiteY5" fmla="*/ 2041814 h 2088573"/>
              <a:gd name="connsiteX6" fmla="*/ 3707175 w 3904602"/>
              <a:gd name="connsiteY6" fmla="*/ 2088573 h 2088573"/>
              <a:gd name="connsiteX7" fmla="*/ 169069 w 3904602"/>
              <a:gd name="connsiteY7" fmla="*/ 2078182 h 2088573"/>
              <a:gd name="connsiteX8" fmla="*/ 38100 w 3904602"/>
              <a:gd name="connsiteY8" fmla="*/ 2051989 h 2088573"/>
              <a:gd name="connsiteX9" fmla="*/ 16670 w 3904602"/>
              <a:gd name="connsiteY9" fmla="*/ 1925782 h 2088573"/>
              <a:gd name="connsiteX10" fmla="*/ 16670 w 3904602"/>
              <a:gd name="connsiteY10" fmla="*/ 173182 h 2088573"/>
              <a:gd name="connsiteX11" fmla="*/ 50008 w 3904602"/>
              <a:gd name="connsiteY11" fmla="*/ 51738 h 2088573"/>
              <a:gd name="connsiteX12" fmla="*/ 169069 w 3904602"/>
              <a:gd name="connsiteY12" fmla="*/ 20782 h 2088573"/>
              <a:gd name="connsiteX13" fmla="*/ 1464470 w 3904602"/>
              <a:gd name="connsiteY13" fmla="*/ 20782 h 2088573"/>
              <a:gd name="connsiteX14" fmla="*/ 1464470 w 3904602"/>
              <a:gd name="connsiteY14" fmla="*/ 173182 h 2088573"/>
              <a:gd name="connsiteX15" fmla="*/ 1388270 w 3904602"/>
              <a:gd name="connsiteY15" fmla="*/ 249382 h 2088573"/>
              <a:gd name="connsiteX16" fmla="*/ 1388270 w 3904602"/>
              <a:gd name="connsiteY16" fmla="*/ 554182 h 2088573"/>
              <a:gd name="connsiteX17" fmla="*/ 1693070 w 3904602"/>
              <a:gd name="connsiteY17" fmla="*/ 554182 h 2088573"/>
              <a:gd name="connsiteX18" fmla="*/ 1693070 w 3904602"/>
              <a:gd name="connsiteY18" fmla="*/ 249382 h 2088573"/>
              <a:gd name="connsiteX19" fmla="*/ 1616870 w 3904602"/>
              <a:gd name="connsiteY19" fmla="*/ 173182 h 2088573"/>
              <a:gd name="connsiteX20" fmla="*/ 1616870 w 3904602"/>
              <a:gd name="connsiteY20" fmla="*/ 20782 h 2088573"/>
              <a:gd name="connsiteX21" fmla="*/ 2302670 w 3904602"/>
              <a:gd name="connsiteY21" fmla="*/ 20782 h 2088573"/>
              <a:gd name="connsiteX22" fmla="*/ 2302670 w 3904602"/>
              <a:gd name="connsiteY22" fmla="*/ 173182 h 2088573"/>
              <a:gd name="connsiteX23" fmla="*/ 2226470 w 3904602"/>
              <a:gd name="connsiteY23" fmla="*/ 249382 h 2088573"/>
              <a:gd name="connsiteX24" fmla="*/ 2226470 w 3904602"/>
              <a:gd name="connsiteY24" fmla="*/ 554182 h 2088573"/>
              <a:gd name="connsiteX25" fmla="*/ 2531270 w 3904602"/>
              <a:gd name="connsiteY25" fmla="*/ 554182 h 2088573"/>
              <a:gd name="connsiteX26" fmla="*/ 2531270 w 3904602"/>
              <a:gd name="connsiteY26" fmla="*/ 249382 h 2088573"/>
              <a:gd name="connsiteX27" fmla="*/ 2455070 w 3904602"/>
              <a:gd name="connsiteY27" fmla="*/ 173182 h 2088573"/>
              <a:gd name="connsiteX28" fmla="*/ 2455070 w 3904602"/>
              <a:gd name="connsiteY28" fmla="*/ 20782 h 2088573"/>
              <a:gd name="connsiteX29" fmla="*/ 3192825 w 3904602"/>
              <a:gd name="connsiteY29" fmla="*/ 0 h 2088573"/>
              <a:gd name="connsiteX0" fmla="*/ 3178538 w 3890315"/>
              <a:gd name="connsiteY0" fmla="*/ 0 h 2088573"/>
              <a:gd name="connsiteX1" fmla="*/ 3703278 w 3890315"/>
              <a:gd name="connsiteY1" fmla="*/ 0 h 2088573"/>
              <a:gd name="connsiteX2" fmla="*/ 3859142 w 3890315"/>
              <a:gd name="connsiteY2" fmla="*/ 51955 h 2088573"/>
              <a:gd name="connsiteX3" fmla="*/ 3890315 w 3890315"/>
              <a:gd name="connsiteY3" fmla="*/ 202623 h 2088573"/>
              <a:gd name="connsiteX4" fmla="*/ 3885119 w 3890315"/>
              <a:gd name="connsiteY4" fmla="*/ 1875559 h 2088573"/>
              <a:gd name="connsiteX5" fmla="*/ 3869533 w 3890315"/>
              <a:gd name="connsiteY5" fmla="*/ 2041814 h 2088573"/>
              <a:gd name="connsiteX6" fmla="*/ 3692888 w 3890315"/>
              <a:gd name="connsiteY6" fmla="*/ 2088573 h 2088573"/>
              <a:gd name="connsiteX7" fmla="*/ 154782 w 3890315"/>
              <a:gd name="connsiteY7" fmla="*/ 2078182 h 2088573"/>
              <a:gd name="connsiteX8" fmla="*/ 38100 w 3890315"/>
              <a:gd name="connsiteY8" fmla="*/ 2054371 h 2088573"/>
              <a:gd name="connsiteX9" fmla="*/ 2383 w 3890315"/>
              <a:gd name="connsiteY9" fmla="*/ 1925782 h 2088573"/>
              <a:gd name="connsiteX10" fmla="*/ 2383 w 3890315"/>
              <a:gd name="connsiteY10" fmla="*/ 173182 h 2088573"/>
              <a:gd name="connsiteX11" fmla="*/ 35721 w 3890315"/>
              <a:gd name="connsiteY11" fmla="*/ 51738 h 2088573"/>
              <a:gd name="connsiteX12" fmla="*/ 154782 w 3890315"/>
              <a:gd name="connsiteY12" fmla="*/ 20782 h 2088573"/>
              <a:gd name="connsiteX13" fmla="*/ 1450183 w 3890315"/>
              <a:gd name="connsiteY13" fmla="*/ 20782 h 2088573"/>
              <a:gd name="connsiteX14" fmla="*/ 1450183 w 3890315"/>
              <a:gd name="connsiteY14" fmla="*/ 173182 h 2088573"/>
              <a:gd name="connsiteX15" fmla="*/ 1373983 w 3890315"/>
              <a:gd name="connsiteY15" fmla="*/ 249382 h 2088573"/>
              <a:gd name="connsiteX16" fmla="*/ 1373983 w 3890315"/>
              <a:gd name="connsiteY16" fmla="*/ 554182 h 2088573"/>
              <a:gd name="connsiteX17" fmla="*/ 1678783 w 3890315"/>
              <a:gd name="connsiteY17" fmla="*/ 554182 h 2088573"/>
              <a:gd name="connsiteX18" fmla="*/ 1678783 w 3890315"/>
              <a:gd name="connsiteY18" fmla="*/ 249382 h 2088573"/>
              <a:gd name="connsiteX19" fmla="*/ 1602583 w 3890315"/>
              <a:gd name="connsiteY19" fmla="*/ 173182 h 2088573"/>
              <a:gd name="connsiteX20" fmla="*/ 1602583 w 3890315"/>
              <a:gd name="connsiteY20" fmla="*/ 20782 h 2088573"/>
              <a:gd name="connsiteX21" fmla="*/ 2288383 w 3890315"/>
              <a:gd name="connsiteY21" fmla="*/ 20782 h 2088573"/>
              <a:gd name="connsiteX22" fmla="*/ 2288383 w 3890315"/>
              <a:gd name="connsiteY22" fmla="*/ 173182 h 2088573"/>
              <a:gd name="connsiteX23" fmla="*/ 2212183 w 3890315"/>
              <a:gd name="connsiteY23" fmla="*/ 249382 h 2088573"/>
              <a:gd name="connsiteX24" fmla="*/ 2212183 w 3890315"/>
              <a:gd name="connsiteY24" fmla="*/ 554182 h 2088573"/>
              <a:gd name="connsiteX25" fmla="*/ 2516983 w 3890315"/>
              <a:gd name="connsiteY25" fmla="*/ 554182 h 2088573"/>
              <a:gd name="connsiteX26" fmla="*/ 2516983 w 3890315"/>
              <a:gd name="connsiteY26" fmla="*/ 249382 h 2088573"/>
              <a:gd name="connsiteX27" fmla="*/ 2440783 w 3890315"/>
              <a:gd name="connsiteY27" fmla="*/ 173182 h 2088573"/>
              <a:gd name="connsiteX28" fmla="*/ 2440783 w 3890315"/>
              <a:gd name="connsiteY28" fmla="*/ 20782 h 2088573"/>
              <a:gd name="connsiteX29" fmla="*/ 3178538 w 3890315"/>
              <a:gd name="connsiteY29" fmla="*/ 0 h 2088573"/>
              <a:gd name="connsiteX0" fmla="*/ 3178538 w 3890315"/>
              <a:gd name="connsiteY0" fmla="*/ 0 h 2078831"/>
              <a:gd name="connsiteX1" fmla="*/ 3703278 w 3890315"/>
              <a:gd name="connsiteY1" fmla="*/ 0 h 2078831"/>
              <a:gd name="connsiteX2" fmla="*/ 3859142 w 3890315"/>
              <a:gd name="connsiteY2" fmla="*/ 51955 h 2078831"/>
              <a:gd name="connsiteX3" fmla="*/ 3890315 w 3890315"/>
              <a:gd name="connsiteY3" fmla="*/ 202623 h 2078831"/>
              <a:gd name="connsiteX4" fmla="*/ 3885119 w 3890315"/>
              <a:gd name="connsiteY4" fmla="*/ 1875559 h 2078831"/>
              <a:gd name="connsiteX5" fmla="*/ 3869533 w 3890315"/>
              <a:gd name="connsiteY5" fmla="*/ 2041814 h 2078831"/>
              <a:gd name="connsiteX6" fmla="*/ 3736182 w 3890315"/>
              <a:gd name="connsiteY6" fmla="*/ 2078182 h 2078831"/>
              <a:gd name="connsiteX7" fmla="*/ 154782 w 3890315"/>
              <a:gd name="connsiteY7" fmla="*/ 2078182 h 2078831"/>
              <a:gd name="connsiteX8" fmla="*/ 38100 w 3890315"/>
              <a:gd name="connsiteY8" fmla="*/ 2054371 h 2078831"/>
              <a:gd name="connsiteX9" fmla="*/ 2383 w 3890315"/>
              <a:gd name="connsiteY9" fmla="*/ 1925782 h 2078831"/>
              <a:gd name="connsiteX10" fmla="*/ 2383 w 3890315"/>
              <a:gd name="connsiteY10" fmla="*/ 173182 h 2078831"/>
              <a:gd name="connsiteX11" fmla="*/ 35721 w 3890315"/>
              <a:gd name="connsiteY11" fmla="*/ 51738 h 2078831"/>
              <a:gd name="connsiteX12" fmla="*/ 154782 w 3890315"/>
              <a:gd name="connsiteY12" fmla="*/ 20782 h 2078831"/>
              <a:gd name="connsiteX13" fmla="*/ 1450183 w 3890315"/>
              <a:gd name="connsiteY13" fmla="*/ 20782 h 2078831"/>
              <a:gd name="connsiteX14" fmla="*/ 1450183 w 3890315"/>
              <a:gd name="connsiteY14" fmla="*/ 173182 h 2078831"/>
              <a:gd name="connsiteX15" fmla="*/ 1373983 w 3890315"/>
              <a:gd name="connsiteY15" fmla="*/ 249382 h 2078831"/>
              <a:gd name="connsiteX16" fmla="*/ 1373983 w 3890315"/>
              <a:gd name="connsiteY16" fmla="*/ 554182 h 2078831"/>
              <a:gd name="connsiteX17" fmla="*/ 1678783 w 3890315"/>
              <a:gd name="connsiteY17" fmla="*/ 554182 h 2078831"/>
              <a:gd name="connsiteX18" fmla="*/ 1678783 w 3890315"/>
              <a:gd name="connsiteY18" fmla="*/ 249382 h 2078831"/>
              <a:gd name="connsiteX19" fmla="*/ 1602583 w 3890315"/>
              <a:gd name="connsiteY19" fmla="*/ 173182 h 2078831"/>
              <a:gd name="connsiteX20" fmla="*/ 1602583 w 3890315"/>
              <a:gd name="connsiteY20" fmla="*/ 20782 h 2078831"/>
              <a:gd name="connsiteX21" fmla="*/ 2288383 w 3890315"/>
              <a:gd name="connsiteY21" fmla="*/ 20782 h 2078831"/>
              <a:gd name="connsiteX22" fmla="*/ 2288383 w 3890315"/>
              <a:gd name="connsiteY22" fmla="*/ 173182 h 2078831"/>
              <a:gd name="connsiteX23" fmla="*/ 2212183 w 3890315"/>
              <a:gd name="connsiteY23" fmla="*/ 249382 h 2078831"/>
              <a:gd name="connsiteX24" fmla="*/ 2212183 w 3890315"/>
              <a:gd name="connsiteY24" fmla="*/ 554182 h 2078831"/>
              <a:gd name="connsiteX25" fmla="*/ 2516983 w 3890315"/>
              <a:gd name="connsiteY25" fmla="*/ 554182 h 2078831"/>
              <a:gd name="connsiteX26" fmla="*/ 2516983 w 3890315"/>
              <a:gd name="connsiteY26" fmla="*/ 249382 h 2078831"/>
              <a:gd name="connsiteX27" fmla="*/ 2440783 w 3890315"/>
              <a:gd name="connsiteY27" fmla="*/ 173182 h 2078831"/>
              <a:gd name="connsiteX28" fmla="*/ 2440783 w 3890315"/>
              <a:gd name="connsiteY28" fmla="*/ 20782 h 2078831"/>
              <a:gd name="connsiteX29" fmla="*/ 3178538 w 3890315"/>
              <a:gd name="connsiteY29" fmla="*/ 0 h 2078831"/>
              <a:gd name="connsiteX0" fmla="*/ 2440783 w 3890315"/>
              <a:gd name="connsiteY0" fmla="*/ 20782 h 2078831"/>
              <a:gd name="connsiteX1" fmla="*/ 3703278 w 3890315"/>
              <a:gd name="connsiteY1" fmla="*/ 0 h 2078831"/>
              <a:gd name="connsiteX2" fmla="*/ 3859142 w 3890315"/>
              <a:gd name="connsiteY2" fmla="*/ 51955 h 2078831"/>
              <a:gd name="connsiteX3" fmla="*/ 3890315 w 3890315"/>
              <a:gd name="connsiteY3" fmla="*/ 202623 h 2078831"/>
              <a:gd name="connsiteX4" fmla="*/ 3885119 w 3890315"/>
              <a:gd name="connsiteY4" fmla="*/ 1875559 h 2078831"/>
              <a:gd name="connsiteX5" fmla="*/ 3869533 w 3890315"/>
              <a:gd name="connsiteY5" fmla="*/ 2041814 h 2078831"/>
              <a:gd name="connsiteX6" fmla="*/ 3736182 w 3890315"/>
              <a:gd name="connsiteY6" fmla="*/ 2078182 h 2078831"/>
              <a:gd name="connsiteX7" fmla="*/ 154782 w 3890315"/>
              <a:gd name="connsiteY7" fmla="*/ 2078182 h 2078831"/>
              <a:gd name="connsiteX8" fmla="*/ 38100 w 3890315"/>
              <a:gd name="connsiteY8" fmla="*/ 2054371 h 2078831"/>
              <a:gd name="connsiteX9" fmla="*/ 2383 w 3890315"/>
              <a:gd name="connsiteY9" fmla="*/ 1925782 h 2078831"/>
              <a:gd name="connsiteX10" fmla="*/ 2383 w 3890315"/>
              <a:gd name="connsiteY10" fmla="*/ 173182 h 2078831"/>
              <a:gd name="connsiteX11" fmla="*/ 35721 w 3890315"/>
              <a:gd name="connsiteY11" fmla="*/ 51738 h 2078831"/>
              <a:gd name="connsiteX12" fmla="*/ 154782 w 3890315"/>
              <a:gd name="connsiteY12" fmla="*/ 20782 h 2078831"/>
              <a:gd name="connsiteX13" fmla="*/ 1450183 w 3890315"/>
              <a:gd name="connsiteY13" fmla="*/ 20782 h 2078831"/>
              <a:gd name="connsiteX14" fmla="*/ 1450183 w 3890315"/>
              <a:gd name="connsiteY14" fmla="*/ 173182 h 2078831"/>
              <a:gd name="connsiteX15" fmla="*/ 1373983 w 3890315"/>
              <a:gd name="connsiteY15" fmla="*/ 249382 h 2078831"/>
              <a:gd name="connsiteX16" fmla="*/ 1373983 w 3890315"/>
              <a:gd name="connsiteY16" fmla="*/ 554182 h 2078831"/>
              <a:gd name="connsiteX17" fmla="*/ 1678783 w 3890315"/>
              <a:gd name="connsiteY17" fmla="*/ 554182 h 2078831"/>
              <a:gd name="connsiteX18" fmla="*/ 1678783 w 3890315"/>
              <a:gd name="connsiteY18" fmla="*/ 249382 h 2078831"/>
              <a:gd name="connsiteX19" fmla="*/ 1602583 w 3890315"/>
              <a:gd name="connsiteY19" fmla="*/ 173182 h 2078831"/>
              <a:gd name="connsiteX20" fmla="*/ 1602583 w 3890315"/>
              <a:gd name="connsiteY20" fmla="*/ 20782 h 2078831"/>
              <a:gd name="connsiteX21" fmla="*/ 2288383 w 3890315"/>
              <a:gd name="connsiteY21" fmla="*/ 20782 h 2078831"/>
              <a:gd name="connsiteX22" fmla="*/ 2288383 w 3890315"/>
              <a:gd name="connsiteY22" fmla="*/ 173182 h 2078831"/>
              <a:gd name="connsiteX23" fmla="*/ 2212183 w 3890315"/>
              <a:gd name="connsiteY23" fmla="*/ 249382 h 2078831"/>
              <a:gd name="connsiteX24" fmla="*/ 2212183 w 3890315"/>
              <a:gd name="connsiteY24" fmla="*/ 554182 h 2078831"/>
              <a:gd name="connsiteX25" fmla="*/ 2516983 w 3890315"/>
              <a:gd name="connsiteY25" fmla="*/ 554182 h 2078831"/>
              <a:gd name="connsiteX26" fmla="*/ 2516983 w 3890315"/>
              <a:gd name="connsiteY26" fmla="*/ 249382 h 2078831"/>
              <a:gd name="connsiteX27" fmla="*/ 2440783 w 3890315"/>
              <a:gd name="connsiteY27" fmla="*/ 173182 h 2078831"/>
              <a:gd name="connsiteX28" fmla="*/ 2440783 w 3890315"/>
              <a:gd name="connsiteY28" fmla="*/ 20782 h 2078831"/>
              <a:gd name="connsiteX0" fmla="*/ 2440783 w 3890315"/>
              <a:gd name="connsiteY0" fmla="*/ 0 h 2058049"/>
              <a:gd name="connsiteX1" fmla="*/ 3736182 w 3890315"/>
              <a:gd name="connsiteY1" fmla="*/ 0 h 2058049"/>
              <a:gd name="connsiteX2" fmla="*/ 3859142 w 3890315"/>
              <a:gd name="connsiteY2" fmla="*/ 31173 h 2058049"/>
              <a:gd name="connsiteX3" fmla="*/ 3890315 w 3890315"/>
              <a:gd name="connsiteY3" fmla="*/ 181841 h 2058049"/>
              <a:gd name="connsiteX4" fmla="*/ 3885119 w 3890315"/>
              <a:gd name="connsiteY4" fmla="*/ 1854777 h 2058049"/>
              <a:gd name="connsiteX5" fmla="*/ 3869533 w 3890315"/>
              <a:gd name="connsiteY5" fmla="*/ 2021032 h 2058049"/>
              <a:gd name="connsiteX6" fmla="*/ 3736182 w 3890315"/>
              <a:gd name="connsiteY6" fmla="*/ 2057400 h 2058049"/>
              <a:gd name="connsiteX7" fmla="*/ 154782 w 3890315"/>
              <a:gd name="connsiteY7" fmla="*/ 2057400 h 2058049"/>
              <a:gd name="connsiteX8" fmla="*/ 38100 w 3890315"/>
              <a:gd name="connsiteY8" fmla="*/ 2033589 h 2058049"/>
              <a:gd name="connsiteX9" fmla="*/ 2383 w 3890315"/>
              <a:gd name="connsiteY9" fmla="*/ 1905000 h 2058049"/>
              <a:gd name="connsiteX10" fmla="*/ 2383 w 3890315"/>
              <a:gd name="connsiteY10" fmla="*/ 152400 h 2058049"/>
              <a:gd name="connsiteX11" fmla="*/ 35721 w 3890315"/>
              <a:gd name="connsiteY11" fmla="*/ 30956 h 2058049"/>
              <a:gd name="connsiteX12" fmla="*/ 154782 w 3890315"/>
              <a:gd name="connsiteY12" fmla="*/ 0 h 2058049"/>
              <a:gd name="connsiteX13" fmla="*/ 1450183 w 3890315"/>
              <a:gd name="connsiteY13" fmla="*/ 0 h 2058049"/>
              <a:gd name="connsiteX14" fmla="*/ 1450183 w 3890315"/>
              <a:gd name="connsiteY14" fmla="*/ 152400 h 2058049"/>
              <a:gd name="connsiteX15" fmla="*/ 1373983 w 3890315"/>
              <a:gd name="connsiteY15" fmla="*/ 228600 h 2058049"/>
              <a:gd name="connsiteX16" fmla="*/ 1373983 w 3890315"/>
              <a:gd name="connsiteY16" fmla="*/ 533400 h 2058049"/>
              <a:gd name="connsiteX17" fmla="*/ 1678783 w 3890315"/>
              <a:gd name="connsiteY17" fmla="*/ 533400 h 2058049"/>
              <a:gd name="connsiteX18" fmla="*/ 1678783 w 3890315"/>
              <a:gd name="connsiteY18" fmla="*/ 228600 h 2058049"/>
              <a:gd name="connsiteX19" fmla="*/ 1602583 w 3890315"/>
              <a:gd name="connsiteY19" fmla="*/ 152400 h 2058049"/>
              <a:gd name="connsiteX20" fmla="*/ 1602583 w 3890315"/>
              <a:gd name="connsiteY20" fmla="*/ 0 h 2058049"/>
              <a:gd name="connsiteX21" fmla="*/ 2288383 w 3890315"/>
              <a:gd name="connsiteY21" fmla="*/ 0 h 2058049"/>
              <a:gd name="connsiteX22" fmla="*/ 2288383 w 3890315"/>
              <a:gd name="connsiteY22" fmla="*/ 152400 h 2058049"/>
              <a:gd name="connsiteX23" fmla="*/ 2212183 w 3890315"/>
              <a:gd name="connsiteY23" fmla="*/ 228600 h 2058049"/>
              <a:gd name="connsiteX24" fmla="*/ 2212183 w 3890315"/>
              <a:gd name="connsiteY24" fmla="*/ 533400 h 2058049"/>
              <a:gd name="connsiteX25" fmla="*/ 2516983 w 3890315"/>
              <a:gd name="connsiteY25" fmla="*/ 533400 h 2058049"/>
              <a:gd name="connsiteX26" fmla="*/ 2516983 w 3890315"/>
              <a:gd name="connsiteY26" fmla="*/ 228600 h 2058049"/>
              <a:gd name="connsiteX27" fmla="*/ 2440783 w 3890315"/>
              <a:gd name="connsiteY27" fmla="*/ 152400 h 2058049"/>
              <a:gd name="connsiteX28" fmla="*/ 2440783 w 3890315"/>
              <a:gd name="connsiteY28" fmla="*/ 0 h 2058049"/>
              <a:gd name="connsiteX0" fmla="*/ 2440783 w 3890315"/>
              <a:gd name="connsiteY0" fmla="*/ 10174 h 2068223"/>
              <a:gd name="connsiteX1" fmla="*/ 3736182 w 3890315"/>
              <a:gd name="connsiteY1" fmla="*/ 10174 h 2068223"/>
              <a:gd name="connsiteX2" fmla="*/ 3859142 w 3890315"/>
              <a:gd name="connsiteY2" fmla="*/ 41347 h 2068223"/>
              <a:gd name="connsiteX3" fmla="*/ 3890315 w 3890315"/>
              <a:gd name="connsiteY3" fmla="*/ 192015 h 2068223"/>
              <a:gd name="connsiteX4" fmla="*/ 3885119 w 3890315"/>
              <a:gd name="connsiteY4" fmla="*/ 1864951 h 2068223"/>
              <a:gd name="connsiteX5" fmla="*/ 3869533 w 3890315"/>
              <a:gd name="connsiteY5" fmla="*/ 2031206 h 2068223"/>
              <a:gd name="connsiteX6" fmla="*/ 3736182 w 3890315"/>
              <a:gd name="connsiteY6" fmla="*/ 2067574 h 2068223"/>
              <a:gd name="connsiteX7" fmla="*/ 154782 w 3890315"/>
              <a:gd name="connsiteY7" fmla="*/ 2067574 h 2068223"/>
              <a:gd name="connsiteX8" fmla="*/ 38100 w 3890315"/>
              <a:gd name="connsiteY8" fmla="*/ 2043763 h 2068223"/>
              <a:gd name="connsiteX9" fmla="*/ 2383 w 3890315"/>
              <a:gd name="connsiteY9" fmla="*/ 1915174 h 2068223"/>
              <a:gd name="connsiteX10" fmla="*/ 2383 w 3890315"/>
              <a:gd name="connsiteY10" fmla="*/ 162574 h 2068223"/>
              <a:gd name="connsiteX11" fmla="*/ 35721 w 3890315"/>
              <a:gd name="connsiteY11" fmla="*/ 41130 h 2068223"/>
              <a:gd name="connsiteX12" fmla="*/ 154782 w 3890315"/>
              <a:gd name="connsiteY12" fmla="*/ 10174 h 2068223"/>
              <a:gd name="connsiteX13" fmla="*/ 1450183 w 3890315"/>
              <a:gd name="connsiteY13" fmla="*/ 10174 h 2068223"/>
              <a:gd name="connsiteX14" fmla="*/ 1450183 w 3890315"/>
              <a:gd name="connsiteY14" fmla="*/ 162574 h 2068223"/>
              <a:gd name="connsiteX15" fmla="*/ 1373983 w 3890315"/>
              <a:gd name="connsiteY15" fmla="*/ 238774 h 2068223"/>
              <a:gd name="connsiteX16" fmla="*/ 1373983 w 3890315"/>
              <a:gd name="connsiteY16" fmla="*/ 543574 h 2068223"/>
              <a:gd name="connsiteX17" fmla="*/ 1678783 w 3890315"/>
              <a:gd name="connsiteY17" fmla="*/ 543574 h 2068223"/>
              <a:gd name="connsiteX18" fmla="*/ 1678783 w 3890315"/>
              <a:gd name="connsiteY18" fmla="*/ 238774 h 2068223"/>
              <a:gd name="connsiteX19" fmla="*/ 1602583 w 3890315"/>
              <a:gd name="connsiteY19" fmla="*/ 162574 h 2068223"/>
              <a:gd name="connsiteX20" fmla="*/ 1602583 w 3890315"/>
              <a:gd name="connsiteY20" fmla="*/ 10174 h 2068223"/>
              <a:gd name="connsiteX21" fmla="*/ 2288383 w 3890315"/>
              <a:gd name="connsiteY21" fmla="*/ 10174 h 2068223"/>
              <a:gd name="connsiteX22" fmla="*/ 2288383 w 3890315"/>
              <a:gd name="connsiteY22" fmla="*/ 162574 h 2068223"/>
              <a:gd name="connsiteX23" fmla="*/ 2212183 w 3890315"/>
              <a:gd name="connsiteY23" fmla="*/ 238774 h 2068223"/>
              <a:gd name="connsiteX24" fmla="*/ 2212183 w 3890315"/>
              <a:gd name="connsiteY24" fmla="*/ 543574 h 2068223"/>
              <a:gd name="connsiteX25" fmla="*/ 2516983 w 3890315"/>
              <a:gd name="connsiteY25" fmla="*/ 543574 h 2068223"/>
              <a:gd name="connsiteX26" fmla="*/ 2516983 w 3890315"/>
              <a:gd name="connsiteY26" fmla="*/ 238774 h 2068223"/>
              <a:gd name="connsiteX27" fmla="*/ 2440783 w 3890315"/>
              <a:gd name="connsiteY27" fmla="*/ 162574 h 2068223"/>
              <a:gd name="connsiteX28" fmla="*/ 2440783 w 3890315"/>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90315 w 3898108"/>
              <a:gd name="connsiteY3" fmla="*/ 192015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88581 w 3898108"/>
              <a:gd name="connsiteY3" fmla="*/ 238774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88581 w 3898108"/>
              <a:gd name="connsiteY3" fmla="*/ 238774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88581 w 3898108"/>
              <a:gd name="connsiteY3" fmla="*/ 238774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88581 w 3898108"/>
              <a:gd name="connsiteY3" fmla="*/ 238774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76667"/>
              <a:gd name="connsiteX1" fmla="*/ 3736182 w 3898108"/>
              <a:gd name="connsiteY1" fmla="*/ 10174 h 2076667"/>
              <a:gd name="connsiteX2" fmla="*/ 3859142 w 3898108"/>
              <a:gd name="connsiteY2" fmla="*/ 41347 h 2076667"/>
              <a:gd name="connsiteX3" fmla="*/ 3888581 w 3898108"/>
              <a:gd name="connsiteY3" fmla="*/ 238774 h 2076667"/>
              <a:gd name="connsiteX4" fmla="*/ 3885119 w 3898108"/>
              <a:gd name="connsiteY4" fmla="*/ 1864951 h 2076667"/>
              <a:gd name="connsiteX5" fmla="*/ 3869533 w 3898108"/>
              <a:gd name="connsiteY5" fmla="*/ 2031206 h 2076667"/>
              <a:gd name="connsiteX6" fmla="*/ 3736182 w 3898108"/>
              <a:gd name="connsiteY6" fmla="*/ 2067574 h 2076667"/>
              <a:gd name="connsiteX7" fmla="*/ 154782 w 3898108"/>
              <a:gd name="connsiteY7" fmla="*/ 2067574 h 2076667"/>
              <a:gd name="connsiteX8" fmla="*/ 38100 w 3898108"/>
              <a:gd name="connsiteY8" fmla="*/ 2043763 h 2076667"/>
              <a:gd name="connsiteX9" fmla="*/ 2383 w 3898108"/>
              <a:gd name="connsiteY9" fmla="*/ 1915174 h 2076667"/>
              <a:gd name="connsiteX10" fmla="*/ 2383 w 3898108"/>
              <a:gd name="connsiteY10" fmla="*/ 162574 h 2076667"/>
              <a:gd name="connsiteX11" fmla="*/ 35721 w 3898108"/>
              <a:gd name="connsiteY11" fmla="*/ 41130 h 2076667"/>
              <a:gd name="connsiteX12" fmla="*/ 154782 w 3898108"/>
              <a:gd name="connsiteY12" fmla="*/ 10174 h 2076667"/>
              <a:gd name="connsiteX13" fmla="*/ 1450183 w 3898108"/>
              <a:gd name="connsiteY13" fmla="*/ 10174 h 2076667"/>
              <a:gd name="connsiteX14" fmla="*/ 1450183 w 3898108"/>
              <a:gd name="connsiteY14" fmla="*/ 162574 h 2076667"/>
              <a:gd name="connsiteX15" fmla="*/ 1373983 w 3898108"/>
              <a:gd name="connsiteY15" fmla="*/ 238774 h 2076667"/>
              <a:gd name="connsiteX16" fmla="*/ 1373983 w 3898108"/>
              <a:gd name="connsiteY16" fmla="*/ 543574 h 2076667"/>
              <a:gd name="connsiteX17" fmla="*/ 1678783 w 3898108"/>
              <a:gd name="connsiteY17" fmla="*/ 543574 h 2076667"/>
              <a:gd name="connsiteX18" fmla="*/ 1678783 w 3898108"/>
              <a:gd name="connsiteY18" fmla="*/ 238774 h 2076667"/>
              <a:gd name="connsiteX19" fmla="*/ 1602583 w 3898108"/>
              <a:gd name="connsiteY19" fmla="*/ 162574 h 2076667"/>
              <a:gd name="connsiteX20" fmla="*/ 1602583 w 3898108"/>
              <a:gd name="connsiteY20" fmla="*/ 10174 h 2076667"/>
              <a:gd name="connsiteX21" fmla="*/ 2288383 w 3898108"/>
              <a:gd name="connsiteY21" fmla="*/ 10174 h 2076667"/>
              <a:gd name="connsiteX22" fmla="*/ 2288383 w 3898108"/>
              <a:gd name="connsiteY22" fmla="*/ 162574 h 2076667"/>
              <a:gd name="connsiteX23" fmla="*/ 2212183 w 3898108"/>
              <a:gd name="connsiteY23" fmla="*/ 238774 h 2076667"/>
              <a:gd name="connsiteX24" fmla="*/ 2212183 w 3898108"/>
              <a:gd name="connsiteY24" fmla="*/ 543574 h 2076667"/>
              <a:gd name="connsiteX25" fmla="*/ 2516983 w 3898108"/>
              <a:gd name="connsiteY25" fmla="*/ 543574 h 2076667"/>
              <a:gd name="connsiteX26" fmla="*/ 2516983 w 3898108"/>
              <a:gd name="connsiteY26" fmla="*/ 238774 h 2076667"/>
              <a:gd name="connsiteX27" fmla="*/ 2440783 w 3898108"/>
              <a:gd name="connsiteY27" fmla="*/ 162574 h 2076667"/>
              <a:gd name="connsiteX28" fmla="*/ 2440783 w 3898108"/>
              <a:gd name="connsiteY28" fmla="*/ 10174 h 2076667"/>
              <a:gd name="connsiteX0" fmla="*/ 2440783 w 3898108"/>
              <a:gd name="connsiteY0" fmla="*/ 10174 h 2076667"/>
              <a:gd name="connsiteX1" fmla="*/ 3736182 w 3898108"/>
              <a:gd name="connsiteY1" fmla="*/ 10174 h 2076667"/>
              <a:gd name="connsiteX2" fmla="*/ 3859142 w 3898108"/>
              <a:gd name="connsiteY2" fmla="*/ 41347 h 2076667"/>
              <a:gd name="connsiteX3" fmla="*/ 3888581 w 3898108"/>
              <a:gd name="connsiteY3" fmla="*/ 238774 h 2076667"/>
              <a:gd name="connsiteX4" fmla="*/ 3885119 w 3898108"/>
              <a:gd name="connsiteY4" fmla="*/ 1864951 h 2076667"/>
              <a:gd name="connsiteX5" fmla="*/ 3869533 w 3898108"/>
              <a:gd name="connsiteY5" fmla="*/ 2031206 h 2076667"/>
              <a:gd name="connsiteX6" fmla="*/ 3736182 w 3898108"/>
              <a:gd name="connsiteY6" fmla="*/ 2067574 h 2076667"/>
              <a:gd name="connsiteX7" fmla="*/ 154782 w 3898108"/>
              <a:gd name="connsiteY7" fmla="*/ 2067574 h 2076667"/>
              <a:gd name="connsiteX8" fmla="*/ 38100 w 3898108"/>
              <a:gd name="connsiteY8" fmla="*/ 2043763 h 2076667"/>
              <a:gd name="connsiteX9" fmla="*/ 2383 w 3898108"/>
              <a:gd name="connsiteY9" fmla="*/ 1915174 h 2076667"/>
              <a:gd name="connsiteX10" fmla="*/ 2383 w 3898108"/>
              <a:gd name="connsiteY10" fmla="*/ 162574 h 2076667"/>
              <a:gd name="connsiteX11" fmla="*/ 35721 w 3898108"/>
              <a:gd name="connsiteY11" fmla="*/ 41130 h 2076667"/>
              <a:gd name="connsiteX12" fmla="*/ 154782 w 3898108"/>
              <a:gd name="connsiteY12" fmla="*/ 10174 h 2076667"/>
              <a:gd name="connsiteX13" fmla="*/ 1450183 w 3898108"/>
              <a:gd name="connsiteY13" fmla="*/ 10174 h 2076667"/>
              <a:gd name="connsiteX14" fmla="*/ 1450183 w 3898108"/>
              <a:gd name="connsiteY14" fmla="*/ 162574 h 2076667"/>
              <a:gd name="connsiteX15" fmla="*/ 1373983 w 3898108"/>
              <a:gd name="connsiteY15" fmla="*/ 238774 h 2076667"/>
              <a:gd name="connsiteX16" fmla="*/ 1373983 w 3898108"/>
              <a:gd name="connsiteY16" fmla="*/ 543574 h 2076667"/>
              <a:gd name="connsiteX17" fmla="*/ 1678783 w 3898108"/>
              <a:gd name="connsiteY17" fmla="*/ 543574 h 2076667"/>
              <a:gd name="connsiteX18" fmla="*/ 1678783 w 3898108"/>
              <a:gd name="connsiteY18" fmla="*/ 238774 h 2076667"/>
              <a:gd name="connsiteX19" fmla="*/ 1602583 w 3898108"/>
              <a:gd name="connsiteY19" fmla="*/ 162574 h 2076667"/>
              <a:gd name="connsiteX20" fmla="*/ 1602583 w 3898108"/>
              <a:gd name="connsiteY20" fmla="*/ 10174 h 2076667"/>
              <a:gd name="connsiteX21" fmla="*/ 2288383 w 3898108"/>
              <a:gd name="connsiteY21" fmla="*/ 10174 h 2076667"/>
              <a:gd name="connsiteX22" fmla="*/ 2288383 w 3898108"/>
              <a:gd name="connsiteY22" fmla="*/ 162574 h 2076667"/>
              <a:gd name="connsiteX23" fmla="*/ 2212183 w 3898108"/>
              <a:gd name="connsiteY23" fmla="*/ 238774 h 2076667"/>
              <a:gd name="connsiteX24" fmla="*/ 2212183 w 3898108"/>
              <a:gd name="connsiteY24" fmla="*/ 543574 h 2076667"/>
              <a:gd name="connsiteX25" fmla="*/ 2516983 w 3898108"/>
              <a:gd name="connsiteY25" fmla="*/ 543574 h 2076667"/>
              <a:gd name="connsiteX26" fmla="*/ 2516983 w 3898108"/>
              <a:gd name="connsiteY26" fmla="*/ 238774 h 2076667"/>
              <a:gd name="connsiteX27" fmla="*/ 2440783 w 3898108"/>
              <a:gd name="connsiteY27" fmla="*/ 162574 h 2076667"/>
              <a:gd name="connsiteX28" fmla="*/ 2440783 w 3898108"/>
              <a:gd name="connsiteY28" fmla="*/ 10174 h 2076667"/>
              <a:gd name="connsiteX0" fmla="*/ 2440783 w 3898108"/>
              <a:gd name="connsiteY0" fmla="*/ 10174 h 2076667"/>
              <a:gd name="connsiteX1" fmla="*/ 3736182 w 3898108"/>
              <a:gd name="connsiteY1" fmla="*/ 10174 h 2076667"/>
              <a:gd name="connsiteX2" fmla="*/ 3859142 w 3898108"/>
              <a:gd name="connsiteY2" fmla="*/ 41347 h 2076667"/>
              <a:gd name="connsiteX3" fmla="*/ 3888581 w 3898108"/>
              <a:gd name="connsiteY3" fmla="*/ 238774 h 2076667"/>
              <a:gd name="connsiteX4" fmla="*/ 3885119 w 3898108"/>
              <a:gd name="connsiteY4" fmla="*/ 1864951 h 2076667"/>
              <a:gd name="connsiteX5" fmla="*/ 3869533 w 3898108"/>
              <a:gd name="connsiteY5" fmla="*/ 2031206 h 2076667"/>
              <a:gd name="connsiteX6" fmla="*/ 3736182 w 3898108"/>
              <a:gd name="connsiteY6" fmla="*/ 2067574 h 2076667"/>
              <a:gd name="connsiteX7" fmla="*/ 154782 w 3898108"/>
              <a:gd name="connsiteY7" fmla="*/ 2067574 h 2076667"/>
              <a:gd name="connsiteX8" fmla="*/ 38100 w 3898108"/>
              <a:gd name="connsiteY8" fmla="*/ 2043763 h 2076667"/>
              <a:gd name="connsiteX9" fmla="*/ 2383 w 3898108"/>
              <a:gd name="connsiteY9" fmla="*/ 1915174 h 2076667"/>
              <a:gd name="connsiteX10" fmla="*/ 2383 w 3898108"/>
              <a:gd name="connsiteY10" fmla="*/ 162574 h 2076667"/>
              <a:gd name="connsiteX11" fmla="*/ 35721 w 3898108"/>
              <a:gd name="connsiteY11" fmla="*/ 41130 h 2076667"/>
              <a:gd name="connsiteX12" fmla="*/ 154782 w 3898108"/>
              <a:gd name="connsiteY12" fmla="*/ 10174 h 2076667"/>
              <a:gd name="connsiteX13" fmla="*/ 1450183 w 3898108"/>
              <a:gd name="connsiteY13" fmla="*/ 10174 h 2076667"/>
              <a:gd name="connsiteX14" fmla="*/ 1450183 w 3898108"/>
              <a:gd name="connsiteY14" fmla="*/ 162574 h 2076667"/>
              <a:gd name="connsiteX15" fmla="*/ 1373983 w 3898108"/>
              <a:gd name="connsiteY15" fmla="*/ 238774 h 2076667"/>
              <a:gd name="connsiteX16" fmla="*/ 1373983 w 3898108"/>
              <a:gd name="connsiteY16" fmla="*/ 543574 h 2076667"/>
              <a:gd name="connsiteX17" fmla="*/ 1678783 w 3898108"/>
              <a:gd name="connsiteY17" fmla="*/ 543574 h 2076667"/>
              <a:gd name="connsiteX18" fmla="*/ 1678783 w 3898108"/>
              <a:gd name="connsiteY18" fmla="*/ 238774 h 2076667"/>
              <a:gd name="connsiteX19" fmla="*/ 1602583 w 3898108"/>
              <a:gd name="connsiteY19" fmla="*/ 162574 h 2076667"/>
              <a:gd name="connsiteX20" fmla="*/ 1602583 w 3898108"/>
              <a:gd name="connsiteY20" fmla="*/ 10174 h 2076667"/>
              <a:gd name="connsiteX21" fmla="*/ 2288383 w 3898108"/>
              <a:gd name="connsiteY21" fmla="*/ 10174 h 2076667"/>
              <a:gd name="connsiteX22" fmla="*/ 2288383 w 3898108"/>
              <a:gd name="connsiteY22" fmla="*/ 162574 h 2076667"/>
              <a:gd name="connsiteX23" fmla="*/ 2212183 w 3898108"/>
              <a:gd name="connsiteY23" fmla="*/ 238774 h 2076667"/>
              <a:gd name="connsiteX24" fmla="*/ 2212183 w 3898108"/>
              <a:gd name="connsiteY24" fmla="*/ 543574 h 2076667"/>
              <a:gd name="connsiteX25" fmla="*/ 2516983 w 3898108"/>
              <a:gd name="connsiteY25" fmla="*/ 543574 h 2076667"/>
              <a:gd name="connsiteX26" fmla="*/ 2516983 w 3898108"/>
              <a:gd name="connsiteY26" fmla="*/ 238774 h 2076667"/>
              <a:gd name="connsiteX27" fmla="*/ 2440783 w 3898108"/>
              <a:gd name="connsiteY27" fmla="*/ 162574 h 2076667"/>
              <a:gd name="connsiteX28" fmla="*/ 2440783 w 3898108"/>
              <a:gd name="connsiteY28" fmla="*/ 10174 h 2076667"/>
              <a:gd name="connsiteX0" fmla="*/ 2440783 w 3898108"/>
              <a:gd name="connsiteY0" fmla="*/ 10174 h 2076667"/>
              <a:gd name="connsiteX1" fmla="*/ 3736182 w 3898108"/>
              <a:gd name="connsiteY1" fmla="*/ 10174 h 2076667"/>
              <a:gd name="connsiteX2" fmla="*/ 3859142 w 3898108"/>
              <a:gd name="connsiteY2" fmla="*/ 41347 h 2076667"/>
              <a:gd name="connsiteX3" fmla="*/ 3888581 w 3898108"/>
              <a:gd name="connsiteY3" fmla="*/ 238774 h 2076667"/>
              <a:gd name="connsiteX4" fmla="*/ 3885119 w 3898108"/>
              <a:gd name="connsiteY4" fmla="*/ 1864951 h 2076667"/>
              <a:gd name="connsiteX5" fmla="*/ 3869533 w 3898108"/>
              <a:gd name="connsiteY5" fmla="*/ 2031206 h 2076667"/>
              <a:gd name="connsiteX6" fmla="*/ 3736182 w 3898108"/>
              <a:gd name="connsiteY6" fmla="*/ 2067574 h 2076667"/>
              <a:gd name="connsiteX7" fmla="*/ 154782 w 3898108"/>
              <a:gd name="connsiteY7" fmla="*/ 2067574 h 2076667"/>
              <a:gd name="connsiteX8" fmla="*/ 38100 w 3898108"/>
              <a:gd name="connsiteY8" fmla="*/ 2043763 h 2076667"/>
              <a:gd name="connsiteX9" fmla="*/ 2383 w 3898108"/>
              <a:gd name="connsiteY9" fmla="*/ 1915174 h 2076667"/>
              <a:gd name="connsiteX10" fmla="*/ 2383 w 3898108"/>
              <a:gd name="connsiteY10" fmla="*/ 162574 h 2076667"/>
              <a:gd name="connsiteX11" fmla="*/ 35721 w 3898108"/>
              <a:gd name="connsiteY11" fmla="*/ 41130 h 2076667"/>
              <a:gd name="connsiteX12" fmla="*/ 154782 w 3898108"/>
              <a:gd name="connsiteY12" fmla="*/ 10174 h 2076667"/>
              <a:gd name="connsiteX13" fmla="*/ 1450183 w 3898108"/>
              <a:gd name="connsiteY13" fmla="*/ 10174 h 2076667"/>
              <a:gd name="connsiteX14" fmla="*/ 1450183 w 3898108"/>
              <a:gd name="connsiteY14" fmla="*/ 162574 h 2076667"/>
              <a:gd name="connsiteX15" fmla="*/ 1373983 w 3898108"/>
              <a:gd name="connsiteY15" fmla="*/ 238774 h 2076667"/>
              <a:gd name="connsiteX16" fmla="*/ 1373983 w 3898108"/>
              <a:gd name="connsiteY16" fmla="*/ 543574 h 2076667"/>
              <a:gd name="connsiteX17" fmla="*/ 1678783 w 3898108"/>
              <a:gd name="connsiteY17" fmla="*/ 543574 h 2076667"/>
              <a:gd name="connsiteX18" fmla="*/ 1678783 w 3898108"/>
              <a:gd name="connsiteY18" fmla="*/ 238774 h 2076667"/>
              <a:gd name="connsiteX19" fmla="*/ 1602583 w 3898108"/>
              <a:gd name="connsiteY19" fmla="*/ 162574 h 2076667"/>
              <a:gd name="connsiteX20" fmla="*/ 1602583 w 3898108"/>
              <a:gd name="connsiteY20" fmla="*/ 10174 h 2076667"/>
              <a:gd name="connsiteX21" fmla="*/ 2288383 w 3898108"/>
              <a:gd name="connsiteY21" fmla="*/ 10174 h 2076667"/>
              <a:gd name="connsiteX22" fmla="*/ 2288383 w 3898108"/>
              <a:gd name="connsiteY22" fmla="*/ 162574 h 2076667"/>
              <a:gd name="connsiteX23" fmla="*/ 2212183 w 3898108"/>
              <a:gd name="connsiteY23" fmla="*/ 238774 h 2076667"/>
              <a:gd name="connsiteX24" fmla="*/ 2212183 w 3898108"/>
              <a:gd name="connsiteY24" fmla="*/ 543574 h 2076667"/>
              <a:gd name="connsiteX25" fmla="*/ 2516983 w 3898108"/>
              <a:gd name="connsiteY25" fmla="*/ 543574 h 2076667"/>
              <a:gd name="connsiteX26" fmla="*/ 2516983 w 3898108"/>
              <a:gd name="connsiteY26" fmla="*/ 238774 h 2076667"/>
              <a:gd name="connsiteX27" fmla="*/ 2440783 w 3898108"/>
              <a:gd name="connsiteY27" fmla="*/ 162574 h 2076667"/>
              <a:gd name="connsiteX28" fmla="*/ 2440783 w 3898108"/>
              <a:gd name="connsiteY28" fmla="*/ 10174 h 2076667"/>
              <a:gd name="connsiteX0" fmla="*/ 2440783 w 3898108"/>
              <a:gd name="connsiteY0" fmla="*/ 5411 h 2071904"/>
              <a:gd name="connsiteX1" fmla="*/ 3736182 w 3898108"/>
              <a:gd name="connsiteY1" fmla="*/ 5411 h 2071904"/>
              <a:gd name="connsiteX2" fmla="*/ 3859142 w 3898108"/>
              <a:gd name="connsiteY2" fmla="*/ 36584 h 2071904"/>
              <a:gd name="connsiteX3" fmla="*/ 3888581 w 3898108"/>
              <a:gd name="connsiteY3" fmla="*/ 234011 h 2071904"/>
              <a:gd name="connsiteX4" fmla="*/ 3885119 w 3898108"/>
              <a:gd name="connsiteY4" fmla="*/ 1860188 h 2071904"/>
              <a:gd name="connsiteX5" fmla="*/ 3869533 w 3898108"/>
              <a:gd name="connsiteY5" fmla="*/ 2026443 h 2071904"/>
              <a:gd name="connsiteX6" fmla="*/ 3736182 w 3898108"/>
              <a:gd name="connsiteY6" fmla="*/ 2062811 h 2071904"/>
              <a:gd name="connsiteX7" fmla="*/ 154782 w 3898108"/>
              <a:gd name="connsiteY7" fmla="*/ 2062811 h 2071904"/>
              <a:gd name="connsiteX8" fmla="*/ 38100 w 3898108"/>
              <a:gd name="connsiteY8" fmla="*/ 2039000 h 2071904"/>
              <a:gd name="connsiteX9" fmla="*/ 2383 w 3898108"/>
              <a:gd name="connsiteY9" fmla="*/ 1910411 h 2071904"/>
              <a:gd name="connsiteX10" fmla="*/ 2383 w 3898108"/>
              <a:gd name="connsiteY10" fmla="*/ 157811 h 2071904"/>
              <a:gd name="connsiteX11" fmla="*/ 35721 w 3898108"/>
              <a:gd name="connsiteY11" fmla="*/ 36367 h 2071904"/>
              <a:gd name="connsiteX12" fmla="*/ 154782 w 3898108"/>
              <a:gd name="connsiteY12" fmla="*/ 5411 h 2071904"/>
              <a:gd name="connsiteX13" fmla="*/ 1450183 w 3898108"/>
              <a:gd name="connsiteY13" fmla="*/ 5411 h 2071904"/>
              <a:gd name="connsiteX14" fmla="*/ 1450183 w 3898108"/>
              <a:gd name="connsiteY14" fmla="*/ 157811 h 2071904"/>
              <a:gd name="connsiteX15" fmla="*/ 1373983 w 3898108"/>
              <a:gd name="connsiteY15" fmla="*/ 234011 h 2071904"/>
              <a:gd name="connsiteX16" fmla="*/ 1373983 w 3898108"/>
              <a:gd name="connsiteY16" fmla="*/ 538811 h 2071904"/>
              <a:gd name="connsiteX17" fmla="*/ 1678783 w 3898108"/>
              <a:gd name="connsiteY17" fmla="*/ 538811 h 2071904"/>
              <a:gd name="connsiteX18" fmla="*/ 1678783 w 3898108"/>
              <a:gd name="connsiteY18" fmla="*/ 234011 h 2071904"/>
              <a:gd name="connsiteX19" fmla="*/ 1602583 w 3898108"/>
              <a:gd name="connsiteY19" fmla="*/ 157811 h 2071904"/>
              <a:gd name="connsiteX20" fmla="*/ 1602583 w 3898108"/>
              <a:gd name="connsiteY20" fmla="*/ 5411 h 2071904"/>
              <a:gd name="connsiteX21" fmla="*/ 2288383 w 3898108"/>
              <a:gd name="connsiteY21" fmla="*/ 5411 h 2071904"/>
              <a:gd name="connsiteX22" fmla="*/ 2288383 w 3898108"/>
              <a:gd name="connsiteY22" fmla="*/ 157811 h 2071904"/>
              <a:gd name="connsiteX23" fmla="*/ 2212183 w 3898108"/>
              <a:gd name="connsiteY23" fmla="*/ 234011 h 2071904"/>
              <a:gd name="connsiteX24" fmla="*/ 2212183 w 3898108"/>
              <a:gd name="connsiteY24" fmla="*/ 538811 h 2071904"/>
              <a:gd name="connsiteX25" fmla="*/ 2516983 w 3898108"/>
              <a:gd name="connsiteY25" fmla="*/ 538811 h 2071904"/>
              <a:gd name="connsiteX26" fmla="*/ 2516983 w 3898108"/>
              <a:gd name="connsiteY26" fmla="*/ 234011 h 2071904"/>
              <a:gd name="connsiteX27" fmla="*/ 2440783 w 3898108"/>
              <a:gd name="connsiteY27" fmla="*/ 157811 h 2071904"/>
              <a:gd name="connsiteX28" fmla="*/ 2440783 w 3898108"/>
              <a:gd name="connsiteY28" fmla="*/ 5411 h 2071904"/>
              <a:gd name="connsiteX0" fmla="*/ 2440783 w 3898108"/>
              <a:gd name="connsiteY0" fmla="*/ 1515 h 2068008"/>
              <a:gd name="connsiteX1" fmla="*/ 3736182 w 3898108"/>
              <a:gd name="connsiteY1" fmla="*/ 1515 h 2068008"/>
              <a:gd name="connsiteX2" fmla="*/ 3859142 w 3898108"/>
              <a:gd name="connsiteY2" fmla="*/ 32688 h 2068008"/>
              <a:gd name="connsiteX3" fmla="*/ 3888581 w 3898108"/>
              <a:gd name="connsiteY3" fmla="*/ 230115 h 2068008"/>
              <a:gd name="connsiteX4" fmla="*/ 3885119 w 3898108"/>
              <a:gd name="connsiteY4" fmla="*/ 1856292 h 2068008"/>
              <a:gd name="connsiteX5" fmla="*/ 3869533 w 3898108"/>
              <a:gd name="connsiteY5" fmla="*/ 2022547 h 2068008"/>
              <a:gd name="connsiteX6" fmla="*/ 3736182 w 3898108"/>
              <a:gd name="connsiteY6" fmla="*/ 2058915 h 2068008"/>
              <a:gd name="connsiteX7" fmla="*/ 154782 w 3898108"/>
              <a:gd name="connsiteY7" fmla="*/ 2058915 h 2068008"/>
              <a:gd name="connsiteX8" fmla="*/ 38100 w 3898108"/>
              <a:gd name="connsiteY8" fmla="*/ 2035104 h 2068008"/>
              <a:gd name="connsiteX9" fmla="*/ 2383 w 3898108"/>
              <a:gd name="connsiteY9" fmla="*/ 1906515 h 2068008"/>
              <a:gd name="connsiteX10" fmla="*/ 2383 w 3898108"/>
              <a:gd name="connsiteY10" fmla="*/ 153915 h 2068008"/>
              <a:gd name="connsiteX11" fmla="*/ 35721 w 3898108"/>
              <a:gd name="connsiteY11" fmla="*/ 32471 h 2068008"/>
              <a:gd name="connsiteX12" fmla="*/ 154782 w 3898108"/>
              <a:gd name="connsiteY12" fmla="*/ 1515 h 2068008"/>
              <a:gd name="connsiteX13" fmla="*/ 1450183 w 3898108"/>
              <a:gd name="connsiteY13" fmla="*/ 1515 h 2068008"/>
              <a:gd name="connsiteX14" fmla="*/ 1450183 w 3898108"/>
              <a:gd name="connsiteY14" fmla="*/ 153915 h 2068008"/>
              <a:gd name="connsiteX15" fmla="*/ 1373983 w 3898108"/>
              <a:gd name="connsiteY15" fmla="*/ 230115 h 2068008"/>
              <a:gd name="connsiteX16" fmla="*/ 1373983 w 3898108"/>
              <a:gd name="connsiteY16" fmla="*/ 534915 h 2068008"/>
              <a:gd name="connsiteX17" fmla="*/ 1678783 w 3898108"/>
              <a:gd name="connsiteY17" fmla="*/ 534915 h 2068008"/>
              <a:gd name="connsiteX18" fmla="*/ 1678783 w 3898108"/>
              <a:gd name="connsiteY18" fmla="*/ 230115 h 2068008"/>
              <a:gd name="connsiteX19" fmla="*/ 1602583 w 3898108"/>
              <a:gd name="connsiteY19" fmla="*/ 153915 h 2068008"/>
              <a:gd name="connsiteX20" fmla="*/ 1602583 w 3898108"/>
              <a:gd name="connsiteY20" fmla="*/ 1515 h 2068008"/>
              <a:gd name="connsiteX21" fmla="*/ 2288383 w 3898108"/>
              <a:gd name="connsiteY21" fmla="*/ 1515 h 2068008"/>
              <a:gd name="connsiteX22" fmla="*/ 2288383 w 3898108"/>
              <a:gd name="connsiteY22" fmla="*/ 153915 h 2068008"/>
              <a:gd name="connsiteX23" fmla="*/ 2212183 w 3898108"/>
              <a:gd name="connsiteY23" fmla="*/ 230115 h 2068008"/>
              <a:gd name="connsiteX24" fmla="*/ 2212183 w 3898108"/>
              <a:gd name="connsiteY24" fmla="*/ 534915 h 2068008"/>
              <a:gd name="connsiteX25" fmla="*/ 2516983 w 3898108"/>
              <a:gd name="connsiteY25" fmla="*/ 534915 h 2068008"/>
              <a:gd name="connsiteX26" fmla="*/ 2516983 w 3898108"/>
              <a:gd name="connsiteY26" fmla="*/ 230115 h 2068008"/>
              <a:gd name="connsiteX27" fmla="*/ 2440783 w 3898108"/>
              <a:gd name="connsiteY27" fmla="*/ 153915 h 2068008"/>
              <a:gd name="connsiteX28" fmla="*/ 2440783 w 3898108"/>
              <a:gd name="connsiteY28" fmla="*/ 1515 h 2068008"/>
              <a:gd name="connsiteX0" fmla="*/ 2440783 w 3891397"/>
              <a:gd name="connsiteY0" fmla="*/ 1515 h 2068008"/>
              <a:gd name="connsiteX1" fmla="*/ 3736182 w 3891397"/>
              <a:gd name="connsiteY1" fmla="*/ 1515 h 2068008"/>
              <a:gd name="connsiteX2" fmla="*/ 3859142 w 3891397"/>
              <a:gd name="connsiteY2" fmla="*/ 32688 h 2068008"/>
              <a:gd name="connsiteX3" fmla="*/ 3888581 w 3891397"/>
              <a:gd name="connsiteY3" fmla="*/ 230115 h 2068008"/>
              <a:gd name="connsiteX4" fmla="*/ 3885119 w 3891397"/>
              <a:gd name="connsiteY4" fmla="*/ 1856292 h 2068008"/>
              <a:gd name="connsiteX5" fmla="*/ 3869533 w 3891397"/>
              <a:gd name="connsiteY5" fmla="*/ 2022547 h 2068008"/>
              <a:gd name="connsiteX6" fmla="*/ 3736182 w 3891397"/>
              <a:gd name="connsiteY6" fmla="*/ 2058915 h 2068008"/>
              <a:gd name="connsiteX7" fmla="*/ 154782 w 3891397"/>
              <a:gd name="connsiteY7" fmla="*/ 2058915 h 2068008"/>
              <a:gd name="connsiteX8" fmla="*/ 38100 w 3891397"/>
              <a:gd name="connsiteY8" fmla="*/ 2035104 h 2068008"/>
              <a:gd name="connsiteX9" fmla="*/ 2383 w 3891397"/>
              <a:gd name="connsiteY9" fmla="*/ 1906515 h 2068008"/>
              <a:gd name="connsiteX10" fmla="*/ 2383 w 3891397"/>
              <a:gd name="connsiteY10" fmla="*/ 153915 h 2068008"/>
              <a:gd name="connsiteX11" fmla="*/ 35721 w 3891397"/>
              <a:gd name="connsiteY11" fmla="*/ 32471 h 2068008"/>
              <a:gd name="connsiteX12" fmla="*/ 154782 w 3891397"/>
              <a:gd name="connsiteY12" fmla="*/ 1515 h 2068008"/>
              <a:gd name="connsiteX13" fmla="*/ 1450183 w 3891397"/>
              <a:gd name="connsiteY13" fmla="*/ 1515 h 2068008"/>
              <a:gd name="connsiteX14" fmla="*/ 1450183 w 3891397"/>
              <a:gd name="connsiteY14" fmla="*/ 153915 h 2068008"/>
              <a:gd name="connsiteX15" fmla="*/ 1373983 w 3891397"/>
              <a:gd name="connsiteY15" fmla="*/ 230115 h 2068008"/>
              <a:gd name="connsiteX16" fmla="*/ 1373983 w 3891397"/>
              <a:gd name="connsiteY16" fmla="*/ 534915 h 2068008"/>
              <a:gd name="connsiteX17" fmla="*/ 1678783 w 3891397"/>
              <a:gd name="connsiteY17" fmla="*/ 534915 h 2068008"/>
              <a:gd name="connsiteX18" fmla="*/ 1678783 w 3891397"/>
              <a:gd name="connsiteY18" fmla="*/ 230115 h 2068008"/>
              <a:gd name="connsiteX19" fmla="*/ 1602583 w 3891397"/>
              <a:gd name="connsiteY19" fmla="*/ 153915 h 2068008"/>
              <a:gd name="connsiteX20" fmla="*/ 1602583 w 3891397"/>
              <a:gd name="connsiteY20" fmla="*/ 1515 h 2068008"/>
              <a:gd name="connsiteX21" fmla="*/ 2288383 w 3891397"/>
              <a:gd name="connsiteY21" fmla="*/ 1515 h 2068008"/>
              <a:gd name="connsiteX22" fmla="*/ 2288383 w 3891397"/>
              <a:gd name="connsiteY22" fmla="*/ 153915 h 2068008"/>
              <a:gd name="connsiteX23" fmla="*/ 2212183 w 3891397"/>
              <a:gd name="connsiteY23" fmla="*/ 230115 h 2068008"/>
              <a:gd name="connsiteX24" fmla="*/ 2212183 w 3891397"/>
              <a:gd name="connsiteY24" fmla="*/ 534915 h 2068008"/>
              <a:gd name="connsiteX25" fmla="*/ 2516983 w 3891397"/>
              <a:gd name="connsiteY25" fmla="*/ 534915 h 2068008"/>
              <a:gd name="connsiteX26" fmla="*/ 2516983 w 3891397"/>
              <a:gd name="connsiteY26" fmla="*/ 230115 h 2068008"/>
              <a:gd name="connsiteX27" fmla="*/ 2440783 w 3891397"/>
              <a:gd name="connsiteY27" fmla="*/ 153915 h 2068008"/>
              <a:gd name="connsiteX28" fmla="*/ 2440783 w 3891397"/>
              <a:gd name="connsiteY28" fmla="*/ 1515 h 2068008"/>
              <a:gd name="connsiteX0" fmla="*/ 2440783 w 3891397"/>
              <a:gd name="connsiteY0" fmla="*/ 1515 h 2068008"/>
              <a:gd name="connsiteX1" fmla="*/ 3736182 w 3891397"/>
              <a:gd name="connsiteY1" fmla="*/ 1515 h 2068008"/>
              <a:gd name="connsiteX2" fmla="*/ 3859142 w 3891397"/>
              <a:gd name="connsiteY2" fmla="*/ 32688 h 2068008"/>
              <a:gd name="connsiteX3" fmla="*/ 3888581 w 3891397"/>
              <a:gd name="connsiteY3" fmla="*/ 230115 h 2068008"/>
              <a:gd name="connsiteX4" fmla="*/ 3888582 w 3891397"/>
              <a:gd name="connsiteY4" fmla="*/ 1906514 h 2068008"/>
              <a:gd name="connsiteX5" fmla="*/ 3869533 w 3891397"/>
              <a:gd name="connsiteY5" fmla="*/ 2022547 h 2068008"/>
              <a:gd name="connsiteX6" fmla="*/ 3736182 w 3891397"/>
              <a:gd name="connsiteY6" fmla="*/ 2058915 h 2068008"/>
              <a:gd name="connsiteX7" fmla="*/ 154782 w 3891397"/>
              <a:gd name="connsiteY7" fmla="*/ 2058915 h 2068008"/>
              <a:gd name="connsiteX8" fmla="*/ 38100 w 3891397"/>
              <a:gd name="connsiteY8" fmla="*/ 2035104 h 2068008"/>
              <a:gd name="connsiteX9" fmla="*/ 2383 w 3891397"/>
              <a:gd name="connsiteY9" fmla="*/ 1906515 h 2068008"/>
              <a:gd name="connsiteX10" fmla="*/ 2383 w 3891397"/>
              <a:gd name="connsiteY10" fmla="*/ 153915 h 2068008"/>
              <a:gd name="connsiteX11" fmla="*/ 35721 w 3891397"/>
              <a:gd name="connsiteY11" fmla="*/ 32471 h 2068008"/>
              <a:gd name="connsiteX12" fmla="*/ 154782 w 3891397"/>
              <a:gd name="connsiteY12" fmla="*/ 1515 h 2068008"/>
              <a:gd name="connsiteX13" fmla="*/ 1450183 w 3891397"/>
              <a:gd name="connsiteY13" fmla="*/ 1515 h 2068008"/>
              <a:gd name="connsiteX14" fmla="*/ 1450183 w 3891397"/>
              <a:gd name="connsiteY14" fmla="*/ 153915 h 2068008"/>
              <a:gd name="connsiteX15" fmla="*/ 1373983 w 3891397"/>
              <a:gd name="connsiteY15" fmla="*/ 230115 h 2068008"/>
              <a:gd name="connsiteX16" fmla="*/ 1373983 w 3891397"/>
              <a:gd name="connsiteY16" fmla="*/ 534915 h 2068008"/>
              <a:gd name="connsiteX17" fmla="*/ 1678783 w 3891397"/>
              <a:gd name="connsiteY17" fmla="*/ 534915 h 2068008"/>
              <a:gd name="connsiteX18" fmla="*/ 1678783 w 3891397"/>
              <a:gd name="connsiteY18" fmla="*/ 230115 h 2068008"/>
              <a:gd name="connsiteX19" fmla="*/ 1602583 w 3891397"/>
              <a:gd name="connsiteY19" fmla="*/ 153915 h 2068008"/>
              <a:gd name="connsiteX20" fmla="*/ 1602583 w 3891397"/>
              <a:gd name="connsiteY20" fmla="*/ 1515 h 2068008"/>
              <a:gd name="connsiteX21" fmla="*/ 2288383 w 3891397"/>
              <a:gd name="connsiteY21" fmla="*/ 1515 h 2068008"/>
              <a:gd name="connsiteX22" fmla="*/ 2288383 w 3891397"/>
              <a:gd name="connsiteY22" fmla="*/ 153915 h 2068008"/>
              <a:gd name="connsiteX23" fmla="*/ 2212183 w 3891397"/>
              <a:gd name="connsiteY23" fmla="*/ 230115 h 2068008"/>
              <a:gd name="connsiteX24" fmla="*/ 2212183 w 3891397"/>
              <a:gd name="connsiteY24" fmla="*/ 534915 h 2068008"/>
              <a:gd name="connsiteX25" fmla="*/ 2516983 w 3891397"/>
              <a:gd name="connsiteY25" fmla="*/ 534915 h 2068008"/>
              <a:gd name="connsiteX26" fmla="*/ 2516983 w 3891397"/>
              <a:gd name="connsiteY26" fmla="*/ 230115 h 2068008"/>
              <a:gd name="connsiteX27" fmla="*/ 2440783 w 3891397"/>
              <a:gd name="connsiteY27" fmla="*/ 153915 h 2068008"/>
              <a:gd name="connsiteX28" fmla="*/ 2440783 w 3891397"/>
              <a:gd name="connsiteY28" fmla="*/ 1515 h 2068008"/>
              <a:gd name="connsiteX0" fmla="*/ 2440783 w 3888583"/>
              <a:gd name="connsiteY0" fmla="*/ 1515 h 2068008"/>
              <a:gd name="connsiteX1" fmla="*/ 3736182 w 3888583"/>
              <a:gd name="connsiteY1" fmla="*/ 1515 h 2068008"/>
              <a:gd name="connsiteX2" fmla="*/ 3859142 w 3888583"/>
              <a:gd name="connsiteY2" fmla="*/ 32688 h 2068008"/>
              <a:gd name="connsiteX3" fmla="*/ 3888581 w 3888583"/>
              <a:gd name="connsiteY3" fmla="*/ 230115 h 2068008"/>
              <a:gd name="connsiteX4" fmla="*/ 3888582 w 3888583"/>
              <a:gd name="connsiteY4" fmla="*/ 1906514 h 2068008"/>
              <a:gd name="connsiteX5" fmla="*/ 3862389 w 3888583"/>
              <a:gd name="connsiteY5" fmla="*/ 2022547 h 2068008"/>
              <a:gd name="connsiteX6" fmla="*/ 3736182 w 3888583"/>
              <a:gd name="connsiteY6" fmla="*/ 2058915 h 2068008"/>
              <a:gd name="connsiteX7" fmla="*/ 154782 w 3888583"/>
              <a:gd name="connsiteY7" fmla="*/ 2058915 h 2068008"/>
              <a:gd name="connsiteX8" fmla="*/ 38100 w 3888583"/>
              <a:gd name="connsiteY8" fmla="*/ 2035104 h 2068008"/>
              <a:gd name="connsiteX9" fmla="*/ 2383 w 3888583"/>
              <a:gd name="connsiteY9" fmla="*/ 1906515 h 2068008"/>
              <a:gd name="connsiteX10" fmla="*/ 2383 w 3888583"/>
              <a:gd name="connsiteY10" fmla="*/ 153915 h 2068008"/>
              <a:gd name="connsiteX11" fmla="*/ 35721 w 3888583"/>
              <a:gd name="connsiteY11" fmla="*/ 32471 h 2068008"/>
              <a:gd name="connsiteX12" fmla="*/ 154782 w 3888583"/>
              <a:gd name="connsiteY12" fmla="*/ 1515 h 2068008"/>
              <a:gd name="connsiteX13" fmla="*/ 1450183 w 3888583"/>
              <a:gd name="connsiteY13" fmla="*/ 1515 h 2068008"/>
              <a:gd name="connsiteX14" fmla="*/ 1450183 w 3888583"/>
              <a:gd name="connsiteY14" fmla="*/ 153915 h 2068008"/>
              <a:gd name="connsiteX15" fmla="*/ 1373983 w 3888583"/>
              <a:gd name="connsiteY15" fmla="*/ 230115 h 2068008"/>
              <a:gd name="connsiteX16" fmla="*/ 1373983 w 3888583"/>
              <a:gd name="connsiteY16" fmla="*/ 534915 h 2068008"/>
              <a:gd name="connsiteX17" fmla="*/ 1678783 w 3888583"/>
              <a:gd name="connsiteY17" fmla="*/ 534915 h 2068008"/>
              <a:gd name="connsiteX18" fmla="*/ 1678783 w 3888583"/>
              <a:gd name="connsiteY18" fmla="*/ 230115 h 2068008"/>
              <a:gd name="connsiteX19" fmla="*/ 1602583 w 3888583"/>
              <a:gd name="connsiteY19" fmla="*/ 153915 h 2068008"/>
              <a:gd name="connsiteX20" fmla="*/ 1602583 w 3888583"/>
              <a:gd name="connsiteY20" fmla="*/ 1515 h 2068008"/>
              <a:gd name="connsiteX21" fmla="*/ 2288383 w 3888583"/>
              <a:gd name="connsiteY21" fmla="*/ 1515 h 2068008"/>
              <a:gd name="connsiteX22" fmla="*/ 2288383 w 3888583"/>
              <a:gd name="connsiteY22" fmla="*/ 153915 h 2068008"/>
              <a:gd name="connsiteX23" fmla="*/ 2212183 w 3888583"/>
              <a:gd name="connsiteY23" fmla="*/ 230115 h 2068008"/>
              <a:gd name="connsiteX24" fmla="*/ 2212183 w 3888583"/>
              <a:gd name="connsiteY24" fmla="*/ 534915 h 2068008"/>
              <a:gd name="connsiteX25" fmla="*/ 2516983 w 3888583"/>
              <a:gd name="connsiteY25" fmla="*/ 534915 h 2068008"/>
              <a:gd name="connsiteX26" fmla="*/ 2516983 w 3888583"/>
              <a:gd name="connsiteY26" fmla="*/ 230115 h 2068008"/>
              <a:gd name="connsiteX27" fmla="*/ 2440783 w 3888583"/>
              <a:gd name="connsiteY27" fmla="*/ 153915 h 2068008"/>
              <a:gd name="connsiteX28" fmla="*/ 2440783 w 3888583"/>
              <a:gd name="connsiteY28" fmla="*/ 1515 h 2068008"/>
              <a:gd name="connsiteX0" fmla="*/ 2440783 w 3898540"/>
              <a:gd name="connsiteY0" fmla="*/ 1515 h 2068008"/>
              <a:gd name="connsiteX1" fmla="*/ 3736182 w 3898540"/>
              <a:gd name="connsiteY1" fmla="*/ 1515 h 2068008"/>
              <a:gd name="connsiteX2" fmla="*/ 3859142 w 3898540"/>
              <a:gd name="connsiteY2" fmla="*/ 32688 h 2068008"/>
              <a:gd name="connsiteX3" fmla="*/ 3888581 w 3898540"/>
              <a:gd name="connsiteY3" fmla="*/ 230115 h 2068008"/>
              <a:gd name="connsiteX4" fmla="*/ 3888582 w 3898540"/>
              <a:gd name="connsiteY4" fmla="*/ 1906514 h 2068008"/>
              <a:gd name="connsiteX5" fmla="*/ 3862389 w 3898540"/>
              <a:gd name="connsiteY5" fmla="*/ 2022547 h 2068008"/>
              <a:gd name="connsiteX6" fmla="*/ 3736182 w 3898540"/>
              <a:gd name="connsiteY6" fmla="*/ 2058915 h 2068008"/>
              <a:gd name="connsiteX7" fmla="*/ 154782 w 3898540"/>
              <a:gd name="connsiteY7" fmla="*/ 2058915 h 2068008"/>
              <a:gd name="connsiteX8" fmla="*/ 38100 w 3898540"/>
              <a:gd name="connsiteY8" fmla="*/ 2035104 h 2068008"/>
              <a:gd name="connsiteX9" fmla="*/ 2383 w 3898540"/>
              <a:gd name="connsiteY9" fmla="*/ 1906515 h 2068008"/>
              <a:gd name="connsiteX10" fmla="*/ 2383 w 3898540"/>
              <a:gd name="connsiteY10" fmla="*/ 153915 h 2068008"/>
              <a:gd name="connsiteX11" fmla="*/ 35721 w 3898540"/>
              <a:gd name="connsiteY11" fmla="*/ 32471 h 2068008"/>
              <a:gd name="connsiteX12" fmla="*/ 154782 w 3898540"/>
              <a:gd name="connsiteY12" fmla="*/ 1515 h 2068008"/>
              <a:gd name="connsiteX13" fmla="*/ 1450183 w 3898540"/>
              <a:gd name="connsiteY13" fmla="*/ 1515 h 2068008"/>
              <a:gd name="connsiteX14" fmla="*/ 1450183 w 3898540"/>
              <a:gd name="connsiteY14" fmla="*/ 153915 h 2068008"/>
              <a:gd name="connsiteX15" fmla="*/ 1373983 w 3898540"/>
              <a:gd name="connsiteY15" fmla="*/ 230115 h 2068008"/>
              <a:gd name="connsiteX16" fmla="*/ 1373983 w 3898540"/>
              <a:gd name="connsiteY16" fmla="*/ 534915 h 2068008"/>
              <a:gd name="connsiteX17" fmla="*/ 1678783 w 3898540"/>
              <a:gd name="connsiteY17" fmla="*/ 534915 h 2068008"/>
              <a:gd name="connsiteX18" fmla="*/ 1678783 w 3898540"/>
              <a:gd name="connsiteY18" fmla="*/ 230115 h 2068008"/>
              <a:gd name="connsiteX19" fmla="*/ 1602583 w 3898540"/>
              <a:gd name="connsiteY19" fmla="*/ 153915 h 2068008"/>
              <a:gd name="connsiteX20" fmla="*/ 1602583 w 3898540"/>
              <a:gd name="connsiteY20" fmla="*/ 1515 h 2068008"/>
              <a:gd name="connsiteX21" fmla="*/ 2288383 w 3898540"/>
              <a:gd name="connsiteY21" fmla="*/ 1515 h 2068008"/>
              <a:gd name="connsiteX22" fmla="*/ 2288383 w 3898540"/>
              <a:gd name="connsiteY22" fmla="*/ 153915 h 2068008"/>
              <a:gd name="connsiteX23" fmla="*/ 2212183 w 3898540"/>
              <a:gd name="connsiteY23" fmla="*/ 230115 h 2068008"/>
              <a:gd name="connsiteX24" fmla="*/ 2212183 w 3898540"/>
              <a:gd name="connsiteY24" fmla="*/ 534915 h 2068008"/>
              <a:gd name="connsiteX25" fmla="*/ 2516983 w 3898540"/>
              <a:gd name="connsiteY25" fmla="*/ 534915 h 2068008"/>
              <a:gd name="connsiteX26" fmla="*/ 2516983 w 3898540"/>
              <a:gd name="connsiteY26" fmla="*/ 230115 h 2068008"/>
              <a:gd name="connsiteX27" fmla="*/ 2440783 w 3898540"/>
              <a:gd name="connsiteY27" fmla="*/ 153915 h 2068008"/>
              <a:gd name="connsiteX28" fmla="*/ 2440783 w 3898540"/>
              <a:gd name="connsiteY28" fmla="*/ 1515 h 2068008"/>
              <a:gd name="connsiteX0" fmla="*/ 2440783 w 3898540"/>
              <a:gd name="connsiteY0" fmla="*/ 1515 h 2059564"/>
              <a:gd name="connsiteX1" fmla="*/ 3736182 w 3898540"/>
              <a:gd name="connsiteY1" fmla="*/ 1515 h 2059564"/>
              <a:gd name="connsiteX2" fmla="*/ 3859142 w 3898540"/>
              <a:gd name="connsiteY2" fmla="*/ 32688 h 2059564"/>
              <a:gd name="connsiteX3" fmla="*/ 3888581 w 3898540"/>
              <a:gd name="connsiteY3" fmla="*/ 230115 h 2059564"/>
              <a:gd name="connsiteX4" fmla="*/ 3888582 w 3898540"/>
              <a:gd name="connsiteY4" fmla="*/ 1906514 h 2059564"/>
              <a:gd name="connsiteX5" fmla="*/ 3862389 w 3898540"/>
              <a:gd name="connsiteY5" fmla="*/ 2022547 h 2059564"/>
              <a:gd name="connsiteX6" fmla="*/ 3736182 w 3898540"/>
              <a:gd name="connsiteY6" fmla="*/ 2058915 h 2059564"/>
              <a:gd name="connsiteX7" fmla="*/ 154782 w 3898540"/>
              <a:gd name="connsiteY7" fmla="*/ 2058915 h 2059564"/>
              <a:gd name="connsiteX8" fmla="*/ 38100 w 3898540"/>
              <a:gd name="connsiteY8" fmla="*/ 2035104 h 2059564"/>
              <a:gd name="connsiteX9" fmla="*/ 2383 w 3898540"/>
              <a:gd name="connsiteY9" fmla="*/ 1906515 h 2059564"/>
              <a:gd name="connsiteX10" fmla="*/ 2383 w 3898540"/>
              <a:gd name="connsiteY10" fmla="*/ 153915 h 2059564"/>
              <a:gd name="connsiteX11" fmla="*/ 35721 w 3898540"/>
              <a:gd name="connsiteY11" fmla="*/ 32471 h 2059564"/>
              <a:gd name="connsiteX12" fmla="*/ 154782 w 3898540"/>
              <a:gd name="connsiteY12" fmla="*/ 1515 h 2059564"/>
              <a:gd name="connsiteX13" fmla="*/ 1450183 w 3898540"/>
              <a:gd name="connsiteY13" fmla="*/ 1515 h 2059564"/>
              <a:gd name="connsiteX14" fmla="*/ 1450183 w 3898540"/>
              <a:gd name="connsiteY14" fmla="*/ 153915 h 2059564"/>
              <a:gd name="connsiteX15" fmla="*/ 1373983 w 3898540"/>
              <a:gd name="connsiteY15" fmla="*/ 230115 h 2059564"/>
              <a:gd name="connsiteX16" fmla="*/ 1373983 w 3898540"/>
              <a:gd name="connsiteY16" fmla="*/ 534915 h 2059564"/>
              <a:gd name="connsiteX17" fmla="*/ 1678783 w 3898540"/>
              <a:gd name="connsiteY17" fmla="*/ 534915 h 2059564"/>
              <a:gd name="connsiteX18" fmla="*/ 1678783 w 3898540"/>
              <a:gd name="connsiteY18" fmla="*/ 230115 h 2059564"/>
              <a:gd name="connsiteX19" fmla="*/ 1602583 w 3898540"/>
              <a:gd name="connsiteY19" fmla="*/ 153915 h 2059564"/>
              <a:gd name="connsiteX20" fmla="*/ 1602583 w 3898540"/>
              <a:gd name="connsiteY20" fmla="*/ 1515 h 2059564"/>
              <a:gd name="connsiteX21" fmla="*/ 2288383 w 3898540"/>
              <a:gd name="connsiteY21" fmla="*/ 1515 h 2059564"/>
              <a:gd name="connsiteX22" fmla="*/ 2288383 w 3898540"/>
              <a:gd name="connsiteY22" fmla="*/ 153915 h 2059564"/>
              <a:gd name="connsiteX23" fmla="*/ 2212183 w 3898540"/>
              <a:gd name="connsiteY23" fmla="*/ 230115 h 2059564"/>
              <a:gd name="connsiteX24" fmla="*/ 2212183 w 3898540"/>
              <a:gd name="connsiteY24" fmla="*/ 534915 h 2059564"/>
              <a:gd name="connsiteX25" fmla="*/ 2516983 w 3898540"/>
              <a:gd name="connsiteY25" fmla="*/ 534915 h 2059564"/>
              <a:gd name="connsiteX26" fmla="*/ 2516983 w 3898540"/>
              <a:gd name="connsiteY26" fmla="*/ 230115 h 2059564"/>
              <a:gd name="connsiteX27" fmla="*/ 2440783 w 3898540"/>
              <a:gd name="connsiteY27" fmla="*/ 153915 h 2059564"/>
              <a:gd name="connsiteX28" fmla="*/ 2440783 w 3898540"/>
              <a:gd name="connsiteY28" fmla="*/ 1515 h 2059564"/>
              <a:gd name="connsiteX0" fmla="*/ 2440783 w 3898540"/>
              <a:gd name="connsiteY0" fmla="*/ 1515 h 2059564"/>
              <a:gd name="connsiteX1" fmla="*/ 3736182 w 3898540"/>
              <a:gd name="connsiteY1" fmla="*/ 1515 h 2059564"/>
              <a:gd name="connsiteX2" fmla="*/ 3859142 w 3898540"/>
              <a:gd name="connsiteY2" fmla="*/ 32688 h 2059564"/>
              <a:gd name="connsiteX3" fmla="*/ 3888581 w 3898540"/>
              <a:gd name="connsiteY3" fmla="*/ 230115 h 2059564"/>
              <a:gd name="connsiteX4" fmla="*/ 3888582 w 3898540"/>
              <a:gd name="connsiteY4" fmla="*/ 1906514 h 2059564"/>
              <a:gd name="connsiteX5" fmla="*/ 3862389 w 3898540"/>
              <a:gd name="connsiteY5" fmla="*/ 2022547 h 2059564"/>
              <a:gd name="connsiteX6" fmla="*/ 3736182 w 3898540"/>
              <a:gd name="connsiteY6" fmla="*/ 2058915 h 2059564"/>
              <a:gd name="connsiteX7" fmla="*/ 154782 w 3898540"/>
              <a:gd name="connsiteY7" fmla="*/ 2058915 h 2059564"/>
              <a:gd name="connsiteX8" fmla="*/ 38100 w 3898540"/>
              <a:gd name="connsiteY8" fmla="*/ 2035104 h 2059564"/>
              <a:gd name="connsiteX9" fmla="*/ 2383 w 3898540"/>
              <a:gd name="connsiteY9" fmla="*/ 1906515 h 2059564"/>
              <a:gd name="connsiteX10" fmla="*/ 2383 w 3898540"/>
              <a:gd name="connsiteY10" fmla="*/ 153915 h 2059564"/>
              <a:gd name="connsiteX11" fmla="*/ 35721 w 3898540"/>
              <a:gd name="connsiteY11" fmla="*/ 32471 h 2059564"/>
              <a:gd name="connsiteX12" fmla="*/ 154782 w 3898540"/>
              <a:gd name="connsiteY12" fmla="*/ 1515 h 2059564"/>
              <a:gd name="connsiteX13" fmla="*/ 1450183 w 3898540"/>
              <a:gd name="connsiteY13" fmla="*/ 1515 h 2059564"/>
              <a:gd name="connsiteX14" fmla="*/ 1450183 w 3898540"/>
              <a:gd name="connsiteY14" fmla="*/ 153915 h 2059564"/>
              <a:gd name="connsiteX15" fmla="*/ 1373983 w 3898540"/>
              <a:gd name="connsiteY15" fmla="*/ 230115 h 2059564"/>
              <a:gd name="connsiteX16" fmla="*/ 1373983 w 3898540"/>
              <a:gd name="connsiteY16" fmla="*/ 534915 h 2059564"/>
              <a:gd name="connsiteX17" fmla="*/ 1678783 w 3898540"/>
              <a:gd name="connsiteY17" fmla="*/ 534915 h 2059564"/>
              <a:gd name="connsiteX18" fmla="*/ 1678783 w 3898540"/>
              <a:gd name="connsiteY18" fmla="*/ 230115 h 2059564"/>
              <a:gd name="connsiteX19" fmla="*/ 1602583 w 3898540"/>
              <a:gd name="connsiteY19" fmla="*/ 153915 h 2059564"/>
              <a:gd name="connsiteX20" fmla="*/ 1602583 w 3898540"/>
              <a:gd name="connsiteY20" fmla="*/ 1515 h 2059564"/>
              <a:gd name="connsiteX21" fmla="*/ 2288383 w 3898540"/>
              <a:gd name="connsiteY21" fmla="*/ 1515 h 2059564"/>
              <a:gd name="connsiteX22" fmla="*/ 2288383 w 3898540"/>
              <a:gd name="connsiteY22" fmla="*/ 153915 h 2059564"/>
              <a:gd name="connsiteX23" fmla="*/ 2212183 w 3898540"/>
              <a:gd name="connsiteY23" fmla="*/ 230115 h 2059564"/>
              <a:gd name="connsiteX24" fmla="*/ 2212183 w 3898540"/>
              <a:gd name="connsiteY24" fmla="*/ 534915 h 2059564"/>
              <a:gd name="connsiteX25" fmla="*/ 2516983 w 3898540"/>
              <a:gd name="connsiteY25" fmla="*/ 534915 h 2059564"/>
              <a:gd name="connsiteX26" fmla="*/ 2516983 w 3898540"/>
              <a:gd name="connsiteY26" fmla="*/ 230115 h 2059564"/>
              <a:gd name="connsiteX27" fmla="*/ 2440783 w 3898540"/>
              <a:gd name="connsiteY27" fmla="*/ 153915 h 2059564"/>
              <a:gd name="connsiteX28" fmla="*/ 2440783 w 3898540"/>
              <a:gd name="connsiteY28" fmla="*/ 1515 h 205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98540" h="2059564">
                <a:moveTo>
                  <a:pt x="2440783" y="1515"/>
                </a:moveTo>
                <a:lnTo>
                  <a:pt x="3736182" y="1515"/>
                </a:lnTo>
                <a:cubicBezTo>
                  <a:pt x="3777169" y="0"/>
                  <a:pt x="3839586" y="3248"/>
                  <a:pt x="3859142" y="32688"/>
                </a:cubicBezTo>
                <a:cubicBezTo>
                  <a:pt x="3888583" y="51955"/>
                  <a:pt x="3885334" y="175129"/>
                  <a:pt x="3888581" y="230115"/>
                </a:cubicBezTo>
                <a:cubicBezTo>
                  <a:pt x="3888581" y="788915"/>
                  <a:pt x="3888582" y="1347714"/>
                  <a:pt x="3888582" y="1906514"/>
                </a:cubicBezTo>
                <a:cubicBezTo>
                  <a:pt x="3883387" y="1961932"/>
                  <a:pt x="3898540" y="1976654"/>
                  <a:pt x="3862389" y="2022547"/>
                </a:cubicBezTo>
                <a:cubicBezTo>
                  <a:pt x="3834608" y="2056102"/>
                  <a:pt x="3783013" y="2058698"/>
                  <a:pt x="3736182" y="2058915"/>
                </a:cubicBezTo>
                <a:lnTo>
                  <a:pt x="154782" y="2058915"/>
                </a:lnTo>
                <a:cubicBezTo>
                  <a:pt x="77861" y="2059564"/>
                  <a:pt x="69057" y="2054947"/>
                  <a:pt x="38100" y="2035104"/>
                </a:cubicBezTo>
                <a:cubicBezTo>
                  <a:pt x="0" y="2012879"/>
                  <a:pt x="2383" y="1957315"/>
                  <a:pt x="2383" y="1906515"/>
                </a:cubicBezTo>
                <a:cubicBezTo>
                  <a:pt x="4115" y="1314233"/>
                  <a:pt x="651" y="746197"/>
                  <a:pt x="2383" y="153915"/>
                </a:cubicBezTo>
                <a:cubicBezTo>
                  <a:pt x="2383" y="112640"/>
                  <a:pt x="3" y="66603"/>
                  <a:pt x="35721" y="32471"/>
                </a:cubicBezTo>
                <a:cubicBezTo>
                  <a:pt x="59534" y="3103"/>
                  <a:pt x="109538" y="1912"/>
                  <a:pt x="154782" y="1515"/>
                </a:cubicBezTo>
                <a:lnTo>
                  <a:pt x="1450183" y="1515"/>
                </a:lnTo>
                <a:lnTo>
                  <a:pt x="1450183" y="153915"/>
                </a:lnTo>
                <a:lnTo>
                  <a:pt x="1373983" y="230115"/>
                </a:lnTo>
                <a:lnTo>
                  <a:pt x="1373983" y="534915"/>
                </a:lnTo>
                <a:lnTo>
                  <a:pt x="1678783" y="534915"/>
                </a:lnTo>
                <a:cubicBezTo>
                  <a:pt x="1677051" y="436201"/>
                  <a:pt x="1680515" y="328829"/>
                  <a:pt x="1678783" y="230115"/>
                </a:cubicBezTo>
                <a:lnTo>
                  <a:pt x="1602583" y="153915"/>
                </a:lnTo>
                <a:lnTo>
                  <a:pt x="1602583" y="1515"/>
                </a:lnTo>
                <a:lnTo>
                  <a:pt x="2288383" y="1515"/>
                </a:lnTo>
                <a:lnTo>
                  <a:pt x="2288383" y="153915"/>
                </a:lnTo>
                <a:lnTo>
                  <a:pt x="2212183" y="230115"/>
                </a:lnTo>
                <a:lnTo>
                  <a:pt x="2212183" y="534915"/>
                </a:lnTo>
                <a:lnTo>
                  <a:pt x="2516983" y="534915"/>
                </a:lnTo>
                <a:cubicBezTo>
                  <a:pt x="2515251" y="431006"/>
                  <a:pt x="2518715" y="334024"/>
                  <a:pt x="2516983" y="230115"/>
                </a:cubicBezTo>
                <a:lnTo>
                  <a:pt x="2440783" y="153915"/>
                </a:lnTo>
                <a:lnTo>
                  <a:pt x="2440783" y="1515"/>
                </a:lnTo>
                <a:close/>
              </a:path>
            </a:pathLst>
          </a:custGeom>
          <a:solidFill>
            <a:schemeClr val="bg1"/>
          </a:solidFill>
          <a:ln w="12700">
            <a:solidFill>
              <a:schemeClr val="bg1">
                <a:lumMod val="65000"/>
              </a:schemeClr>
            </a:solidFill>
          </a:ln>
          <a:effectLst>
            <a:outerShdw blurRad="152400" sx="102000" sy="102000" algn="ctr" rotWithShape="0">
              <a:prstClr val="black">
                <a:alpha val="32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8" name="Rectangle 7"/>
          <p:cNvSpPr/>
          <p:nvPr/>
        </p:nvSpPr>
        <p:spPr>
          <a:xfrm>
            <a:off x="4145143" y="3842979"/>
            <a:ext cx="3886200" cy="914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algn="ctr">
              <a:spcBef>
                <a:spcPts val="300"/>
              </a:spcBef>
            </a:pPr>
            <a:r>
              <a:rPr lang="en-US" b="1" dirty="0">
                <a:solidFill>
                  <a:schemeClr val="tx1"/>
                </a:solidFill>
              </a:rPr>
              <a:t>Dr. Samuel Jero</a:t>
            </a:r>
          </a:p>
          <a:p>
            <a:pPr algn="ctr">
              <a:spcBef>
                <a:spcPts val="300"/>
              </a:spcBef>
            </a:pPr>
            <a:r>
              <a:rPr lang="en-US" sz="1400" b="1" dirty="0">
                <a:solidFill>
                  <a:schemeClr val="tx1"/>
                </a:solidFill>
              </a:rPr>
              <a:t>samuel.jero@ll.mit.edu</a:t>
            </a:r>
          </a:p>
        </p:txBody>
      </p:sp>
    </p:spTree>
    <p:extLst>
      <p:ext uri="{BB962C8B-B14F-4D97-AF65-F5344CB8AC3E}">
        <p14:creationId xmlns:p14="http://schemas.microsoft.com/office/powerpoint/2010/main" val="157019419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oceanic 1.tif                                             0000F0B3Macintosh HD                   ABA78158:">
            <a:extLst>
              <a:ext uri="{FF2B5EF4-FFF2-40B4-BE49-F238E27FC236}">
                <a16:creationId xmlns:a16="http://schemas.microsoft.com/office/drawing/2014/main" id="{596FD33C-1DB6-4DB4-9176-85404905C322}"/>
              </a:ext>
            </a:extLst>
          </p:cNvPr>
          <p:cNvPicPr>
            <a:picLocks noChangeAspect="1" noChangeArrowheads="1"/>
          </p:cNvPicPr>
          <p:nvPr/>
        </p:nvPicPr>
        <p:blipFill>
          <a:blip r:embed="rId3" cstate="print">
            <a:alphaModFix amt="71000"/>
          </a:blip>
          <a:srcRect/>
          <a:stretch>
            <a:fillRect/>
          </a:stretch>
        </p:blipFill>
        <p:spPr bwMode="auto">
          <a:xfrm flipH="1">
            <a:off x="3206" y="959912"/>
            <a:ext cx="12231478" cy="5386448"/>
          </a:xfrm>
          <a:prstGeom prst="rect">
            <a:avLst/>
          </a:prstGeom>
          <a:noFill/>
          <a:ln w="9525">
            <a:noFill/>
            <a:miter lim="800000"/>
            <a:headEnd/>
            <a:tailEnd/>
          </a:ln>
        </p:spPr>
      </p:pic>
      <p:sp>
        <p:nvSpPr>
          <p:cNvPr id="3" name="Title 2">
            <a:extLst>
              <a:ext uri="{FF2B5EF4-FFF2-40B4-BE49-F238E27FC236}">
                <a16:creationId xmlns:a16="http://schemas.microsoft.com/office/drawing/2014/main" id="{B914358B-2E5F-4F22-B25F-460E793DDC7C}"/>
              </a:ext>
            </a:extLst>
          </p:cNvPr>
          <p:cNvSpPr>
            <a:spLocks noGrp="1"/>
          </p:cNvSpPr>
          <p:nvPr>
            <p:ph type="title"/>
          </p:nvPr>
        </p:nvSpPr>
        <p:spPr/>
        <p:txBody>
          <a:bodyPr/>
          <a:lstStyle/>
          <a:p>
            <a:r>
              <a:rPr lang="en-US" dirty="0"/>
              <a:t>Satellite Systems are Increasingly Under Attack</a:t>
            </a:r>
          </a:p>
        </p:txBody>
      </p:sp>
      <p:pic>
        <p:nvPicPr>
          <p:cNvPr id="8" name="Picture 2" descr="AEHF 2">
            <a:extLst>
              <a:ext uri="{FF2B5EF4-FFF2-40B4-BE49-F238E27FC236}">
                <a16:creationId xmlns:a16="http://schemas.microsoft.com/office/drawing/2014/main" id="{B7C76F9D-9499-4831-B746-AD0DEC3C0BCF}"/>
              </a:ext>
            </a:extLst>
          </p:cNvPr>
          <p:cNvPicPr>
            <a:picLocks noChangeAspect="1" noChangeArrowheads="1"/>
          </p:cNvPicPr>
          <p:nvPr/>
        </p:nvPicPr>
        <p:blipFill>
          <a:blip r:embed="rId4" cstate="print"/>
          <a:stretch>
            <a:fillRect/>
          </a:stretch>
        </p:blipFill>
        <p:spPr bwMode="auto">
          <a:xfrm>
            <a:off x="2213028" y="1648012"/>
            <a:ext cx="853572" cy="64292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6" name="Oval 15">
            <a:extLst>
              <a:ext uri="{FF2B5EF4-FFF2-40B4-BE49-F238E27FC236}">
                <a16:creationId xmlns:a16="http://schemas.microsoft.com/office/drawing/2014/main" id="{AF635DCF-08B4-4F6B-870C-78934FB770DE}"/>
              </a:ext>
            </a:extLst>
          </p:cNvPr>
          <p:cNvSpPr/>
          <p:nvPr/>
        </p:nvSpPr>
        <p:spPr>
          <a:xfrm>
            <a:off x="2095884" y="4150505"/>
            <a:ext cx="956811" cy="382593"/>
          </a:xfrm>
          <a:prstGeom prst="ellipse">
            <a:avLst/>
          </a:prstGeom>
          <a:solidFill>
            <a:schemeClr val="accent2">
              <a:lumMod val="40000"/>
              <a:lumOff val="60000"/>
              <a:alpha val="34118"/>
            </a:schemeClr>
          </a:solidFill>
          <a:ln w="317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pic>
        <p:nvPicPr>
          <p:cNvPr id="61" name="Picture 60">
            <a:extLst>
              <a:ext uri="{FF2B5EF4-FFF2-40B4-BE49-F238E27FC236}">
                <a16:creationId xmlns:a16="http://schemas.microsoft.com/office/drawing/2014/main" id="{2089C755-B858-450B-8667-CA38D35041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9810" y="4787058"/>
            <a:ext cx="822635" cy="497679"/>
          </a:xfrm>
          <a:prstGeom prst="rect">
            <a:avLst/>
          </a:prstGeom>
        </p:spPr>
      </p:pic>
      <p:sp>
        <p:nvSpPr>
          <p:cNvPr id="17" name="Freeform 606">
            <a:extLst>
              <a:ext uri="{FF2B5EF4-FFF2-40B4-BE49-F238E27FC236}">
                <a16:creationId xmlns:a16="http://schemas.microsoft.com/office/drawing/2014/main" id="{F34C2676-26C1-4278-AB97-936A6A71685D}"/>
              </a:ext>
            </a:extLst>
          </p:cNvPr>
          <p:cNvSpPr/>
          <p:nvPr/>
        </p:nvSpPr>
        <p:spPr>
          <a:xfrm>
            <a:off x="2101795" y="2208677"/>
            <a:ext cx="944990" cy="2133416"/>
          </a:xfrm>
          <a:custGeom>
            <a:avLst/>
            <a:gdLst>
              <a:gd name="connsiteX0" fmla="*/ 0 w 1276477"/>
              <a:gd name="connsiteY0" fmla="*/ 2252247 h 2387259"/>
              <a:gd name="connsiteX1" fmla="*/ 0 w 1276477"/>
              <a:gd name="connsiteY1" fmla="*/ 2252247 h 2387259"/>
              <a:gd name="connsiteX2" fmla="*/ 1276477 w 1276477"/>
              <a:gd name="connsiteY2" fmla="*/ 0 h 2387259"/>
              <a:gd name="connsiteX3" fmla="*/ 1055549 w 1276477"/>
              <a:gd name="connsiteY3" fmla="*/ 2387259 h 2387259"/>
              <a:gd name="connsiteX4" fmla="*/ 662786 w 1276477"/>
              <a:gd name="connsiteY4" fmla="*/ 2135646 h 2387259"/>
              <a:gd name="connsiteX5" fmla="*/ 0 w 1276477"/>
              <a:gd name="connsiteY5" fmla="*/ 2252247 h 2387259"/>
              <a:gd name="connsiteX0" fmla="*/ 0 w 1276477"/>
              <a:gd name="connsiteY0" fmla="*/ 2252247 h 2387259"/>
              <a:gd name="connsiteX1" fmla="*/ 0 w 1276477"/>
              <a:gd name="connsiteY1" fmla="*/ 2252247 h 2387259"/>
              <a:gd name="connsiteX2" fmla="*/ 1276477 w 1276477"/>
              <a:gd name="connsiteY2" fmla="*/ 0 h 2387259"/>
              <a:gd name="connsiteX3" fmla="*/ 1055549 w 1276477"/>
              <a:gd name="connsiteY3" fmla="*/ 2387259 h 2387259"/>
              <a:gd name="connsiteX4" fmla="*/ 589143 w 1276477"/>
              <a:gd name="connsiteY4" fmla="*/ 2098824 h 2387259"/>
              <a:gd name="connsiteX5" fmla="*/ 0 w 1276477"/>
              <a:gd name="connsiteY5" fmla="*/ 2252247 h 2387259"/>
              <a:gd name="connsiteX0" fmla="*/ 0 w 1276477"/>
              <a:gd name="connsiteY0" fmla="*/ 2252247 h 2387259"/>
              <a:gd name="connsiteX1" fmla="*/ 0 w 1276477"/>
              <a:gd name="connsiteY1" fmla="*/ 2252247 h 2387259"/>
              <a:gd name="connsiteX2" fmla="*/ 1276477 w 1276477"/>
              <a:gd name="connsiteY2" fmla="*/ 0 h 2387259"/>
              <a:gd name="connsiteX3" fmla="*/ 1055549 w 1276477"/>
              <a:gd name="connsiteY3" fmla="*/ 2387259 h 2387259"/>
              <a:gd name="connsiteX4" fmla="*/ 589143 w 1276477"/>
              <a:gd name="connsiteY4" fmla="*/ 2098824 h 2387259"/>
              <a:gd name="connsiteX5" fmla="*/ 0 w 1276477"/>
              <a:gd name="connsiteY5" fmla="*/ 2252247 h 2387259"/>
              <a:gd name="connsiteX0" fmla="*/ 0 w 1276477"/>
              <a:gd name="connsiteY0" fmla="*/ 2252247 h 2387259"/>
              <a:gd name="connsiteX1" fmla="*/ 0 w 1276477"/>
              <a:gd name="connsiteY1" fmla="*/ 2252247 h 2387259"/>
              <a:gd name="connsiteX2" fmla="*/ 1276477 w 1276477"/>
              <a:gd name="connsiteY2" fmla="*/ 0 h 2387259"/>
              <a:gd name="connsiteX3" fmla="*/ 1055549 w 1276477"/>
              <a:gd name="connsiteY3" fmla="*/ 2387259 h 2387259"/>
              <a:gd name="connsiteX4" fmla="*/ 589143 w 1276477"/>
              <a:gd name="connsiteY4" fmla="*/ 2098824 h 2387259"/>
              <a:gd name="connsiteX5" fmla="*/ 0 w 1276477"/>
              <a:gd name="connsiteY5" fmla="*/ 2252247 h 2387259"/>
              <a:gd name="connsiteX0" fmla="*/ 0 w 1276477"/>
              <a:gd name="connsiteY0" fmla="*/ 2252247 h 2387259"/>
              <a:gd name="connsiteX1" fmla="*/ 0 w 1276477"/>
              <a:gd name="connsiteY1" fmla="*/ 2252247 h 2387259"/>
              <a:gd name="connsiteX2" fmla="*/ 1276477 w 1276477"/>
              <a:gd name="connsiteY2" fmla="*/ 0 h 2387259"/>
              <a:gd name="connsiteX3" fmla="*/ 1055549 w 1276477"/>
              <a:gd name="connsiteY3" fmla="*/ 2387259 h 2387259"/>
              <a:gd name="connsiteX4" fmla="*/ 589143 w 1276477"/>
              <a:gd name="connsiteY4" fmla="*/ 2264521 h 2387259"/>
              <a:gd name="connsiteX5" fmla="*/ 0 w 1276477"/>
              <a:gd name="connsiteY5" fmla="*/ 2252247 h 2387259"/>
              <a:gd name="connsiteX0" fmla="*/ 0 w 1276477"/>
              <a:gd name="connsiteY0" fmla="*/ 2252247 h 2387259"/>
              <a:gd name="connsiteX1" fmla="*/ 0 w 1276477"/>
              <a:gd name="connsiteY1" fmla="*/ 2252247 h 2387259"/>
              <a:gd name="connsiteX2" fmla="*/ 1276477 w 1276477"/>
              <a:gd name="connsiteY2" fmla="*/ 0 h 2387259"/>
              <a:gd name="connsiteX3" fmla="*/ 1055549 w 1276477"/>
              <a:gd name="connsiteY3" fmla="*/ 2387259 h 2387259"/>
              <a:gd name="connsiteX4" fmla="*/ 583006 w 1276477"/>
              <a:gd name="connsiteY4" fmla="*/ 2129509 h 2387259"/>
              <a:gd name="connsiteX5" fmla="*/ 0 w 1276477"/>
              <a:gd name="connsiteY5" fmla="*/ 2252247 h 2387259"/>
              <a:gd name="connsiteX0" fmla="*/ 0 w 1276477"/>
              <a:gd name="connsiteY0" fmla="*/ 2252247 h 2387259"/>
              <a:gd name="connsiteX1" fmla="*/ 0 w 1276477"/>
              <a:gd name="connsiteY1" fmla="*/ 2252247 h 2387259"/>
              <a:gd name="connsiteX2" fmla="*/ 1276477 w 1276477"/>
              <a:gd name="connsiteY2" fmla="*/ 0 h 2387259"/>
              <a:gd name="connsiteX3" fmla="*/ 1055549 w 1276477"/>
              <a:gd name="connsiteY3" fmla="*/ 2387259 h 2387259"/>
              <a:gd name="connsiteX4" fmla="*/ 583006 w 1276477"/>
              <a:gd name="connsiteY4" fmla="*/ 2129509 h 2387259"/>
              <a:gd name="connsiteX5" fmla="*/ 0 w 1276477"/>
              <a:gd name="connsiteY5" fmla="*/ 2252247 h 2387259"/>
              <a:gd name="connsiteX0" fmla="*/ 0 w 1276477"/>
              <a:gd name="connsiteY0" fmla="*/ 2252247 h 2387259"/>
              <a:gd name="connsiteX1" fmla="*/ 0 w 1276477"/>
              <a:gd name="connsiteY1" fmla="*/ 2252247 h 2387259"/>
              <a:gd name="connsiteX2" fmla="*/ 1276477 w 1276477"/>
              <a:gd name="connsiteY2" fmla="*/ 0 h 2387259"/>
              <a:gd name="connsiteX3" fmla="*/ 1055549 w 1276477"/>
              <a:gd name="connsiteY3" fmla="*/ 2387259 h 2387259"/>
              <a:gd name="connsiteX4" fmla="*/ 583006 w 1276477"/>
              <a:gd name="connsiteY4" fmla="*/ 2129509 h 2387259"/>
              <a:gd name="connsiteX5" fmla="*/ 0 w 1276477"/>
              <a:gd name="connsiteY5" fmla="*/ 2252247 h 2387259"/>
              <a:gd name="connsiteX0" fmla="*/ 0 w 1276477"/>
              <a:gd name="connsiteY0" fmla="*/ 2252247 h 2503860"/>
              <a:gd name="connsiteX1" fmla="*/ 0 w 1276477"/>
              <a:gd name="connsiteY1" fmla="*/ 2252247 h 2503860"/>
              <a:gd name="connsiteX2" fmla="*/ 1276477 w 1276477"/>
              <a:gd name="connsiteY2" fmla="*/ 0 h 2503860"/>
              <a:gd name="connsiteX3" fmla="*/ 1024864 w 1276477"/>
              <a:gd name="connsiteY3" fmla="*/ 2503860 h 2503860"/>
              <a:gd name="connsiteX4" fmla="*/ 583006 w 1276477"/>
              <a:gd name="connsiteY4" fmla="*/ 2129509 h 2503860"/>
              <a:gd name="connsiteX5" fmla="*/ 0 w 1276477"/>
              <a:gd name="connsiteY5" fmla="*/ 2252247 h 2503860"/>
              <a:gd name="connsiteX0" fmla="*/ 46555 w 1390538"/>
              <a:gd name="connsiteY0" fmla="*/ 2436354 h 2503860"/>
              <a:gd name="connsiteX1" fmla="*/ 114061 w 1390538"/>
              <a:gd name="connsiteY1" fmla="*/ 2252247 h 2503860"/>
              <a:gd name="connsiteX2" fmla="*/ 1390538 w 1390538"/>
              <a:gd name="connsiteY2" fmla="*/ 0 h 2503860"/>
              <a:gd name="connsiteX3" fmla="*/ 1138925 w 1390538"/>
              <a:gd name="connsiteY3" fmla="*/ 2503860 h 2503860"/>
              <a:gd name="connsiteX4" fmla="*/ 697067 w 1390538"/>
              <a:gd name="connsiteY4" fmla="*/ 2129509 h 2503860"/>
              <a:gd name="connsiteX5" fmla="*/ 46555 w 1390538"/>
              <a:gd name="connsiteY5" fmla="*/ 2436354 h 2503860"/>
              <a:gd name="connsiteX0" fmla="*/ 46555 w 1390538"/>
              <a:gd name="connsiteY0" fmla="*/ 2436354 h 2503860"/>
              <a:gd name="connsiteX1" fmla="*/ 114061 w 1390538"/>
              <a:gd name="connsiteY1" fmla="*/ 2252247 h 2503860"/>
              <a:gd name="connsiteX2" fmla="*/ 1390538 w 1390538"/>
              <a:gd name="connsiteY2" fmla="*/ 0 h 2503860"/>
              <a:gd name="connsiteX3" fmla="*/ 1138925 w 1390538"/>
              <a:gd name="connsiteY3" fmla="*/ 2503860 h 2503860"/>
              <a:gd name="connsiteX4" fmla="*/ 654109 w 1390538"/>
              <a:gd name="connsiteY4" fmla="*/ 2264521 h 2503860"/>
              <a:gd name="connsiteX5" fmla="*/ 46555 w 1390538"/>
              <a:gd name="connsiteY5" fmla="*/ 2436354 h 2503860"/>
              <a:gd name="connsiteX0" fmla="*/ 42137 w 1324920"/>
              <a:gd name="connsiteY0" fmla="*/ 2249154 h 2316660"/>
              <a:gd name="connsiteX1" fmla="*/ 109643 w 1324920"/>
              <a:gd name="connsiteY1" fmla="*/ 2065047 h 2316660"/>
              <a:gd name="connsiteX2" fmla="*/ 1324920 w 1324920"/>
              <a:gd name="connsiteY2" fmla="*/ 0 h 2316660"/>
              <a:gd name="connsiteX3" fmla="*/ 1134507 w 1324920"/>
              <a:gd name="connsiteY3" fmla="*/ 2316660 h 2316660"/>
              <a:gd name="connsiteX4" fmla="*/ 649691 w 1324920"/>
              <a:gd name="connsiteY4" fmla="*/ 2077321 h 2316660"/>
              <a:gd name="connsiteX5" fmla="*/ 42137 w 1324920"/>
              <a:gd name="connsiteY5" fmla="*/ 2249154 h 2316660"/>
              <a:gd name="connsiteX0" fmla="*/ 0 w 1282783"/>
              <a:gd name="connsiteY0" fmla="*/ 2249203 h 2316709"/>
              <a:gd name="connsiteX1" fmla="*/ 1282783 w 1282783"/>
              <a:gd name="connsiteY1" fmla="*/ 49 h 2316709"/>
              <a:gd name="connsiteX2" fmla="*/ 1092370 w 1282783"/>
              <a:gd name="connsiteY2" fmla="*/ 2316709 h 2316709"/>
              <a:gd name="connsiteX3" fmla="*/ 607554 w 1282783"/>
              <a:gd name="connsiteY3" fmla="*/ 2077370 h 2316709"/>
              <a:gd name="connsiteX4" fmla="*/ 0 w 1282783"/>
              <a:gd name="connsiteY4" fmla="*/ 2249203 h 2316709"/>
              <a:gd name="connsiteX0" fmla="*/ 0 w 1282783"/>
              <a:gd name="connsiteY0" fmla="*/ 2249203 h 2316709"/>
              <a:gd name="connsiteX1" fmla="*/ 1282783 w 1282783"/>
              <a:gd name="connsiteY1" fmla="*/ 49 h 2316709"/>
              <a:gd name="connsiteX2" fmla="*/ 1092370 w 1282783"/>
              <a:gd name="connsiteY2" fmla="*/ 2316709 h 2316709"/>
              <a:gd name="connsiteX3" fmla="*/ 582354 w 1282783"/>
              <a:gd name="connsiteY3" fmla="*/ 2120570 h 2316709"/>
              <a:gd name="connsiteX4" fmla="*/ 0 w 1282783"/>
              <a:gd name="connsiteY4" fmla="*/ 2249203 h 2316709"/>
              <a:gd name="connsiteX0" fmla="*/ 0 w 1282783"/>
              <a:gd name="connsiteY0" fmla="*/ 2249203 h 2327509"/>
              <a:gd name="connsiteX1" fmla="*/ 1282783 w 1282783"/>
              <a:gd name="connsiteY1" fmla="*/ 49 h 2327509"/>
              <a:gd name="connsiteX2" fmla="*/ 1059970 w 1282783"/>
              <a:gd name="connsiteY2" fmla="*/ 2327509 h 2327509"/>
              <a:gd name="connsiteX3" fmla="*/ 582354 w 1282783"/>
              <a:gd name="connsiteY3" fmla="*/ 2120570 h 2327509"/>
              <a:gd name="connsiteX4" fmla="*/ 0 w 1282783"/>
              <a:gd name="connsiteY4" fmla="*/ 2249203 h 2327509"/>
              <a:gd name="connsiteX0" fmla="*/ 0 w 1282783"/>
              <a:gd name="connsiteY0" fmla="*/ 2249203 h 2327509"/>
              <a:gd name="connsiteX1" fmla="*/ 1282783 w 1282783"/>
              <a:gd name="connsiteY1" fmla="*/ 49 h 2327509"/>
              <a:gd name="connsiteX2" fmla="*/ 1059970 w 1282783"/>
              <a:gd name="connsiteY2" fmla="*/ 2327509 h 2327509"/>
              <a:gd name="connsiteX3" fmla="*/ 582354 w 1282783"/>
              <a:gd name="connsiteY3" fmla="*/ 2120570 h 2327509"/>
              <a:gd name="connsiteX4" fmla="*/ 0 w 1282783"/>
              <a:gd name="connsiteY4" fmla="*/ 2249203 h 2327509"/>
              <a:gd name="connsiteX0" fmla="*/ 0 w 1282783"/>
              <a:gd name="connsiteY0" fmla="*/ 2249203 h 2327509"/>
              <a:gd name="connsiteX1" fmla="*/ 1282783 w 1282783"/>
              <a:gd name="connsiteY1" fmla="*/ 49 h 2327509"/>
              <a:gd name="connsiteX2" fmla="*/ 1059970 w 1282783"/>
              <a:gd name="connsiteY2" fmla="*/ 2327509 h 2327509"/>
              <a:gd name="connsiteX3" fmla="*/ 582354 w 1282783"/>
              <a:gd name="connsiteY3" fmla="*/ 2120570 h 2327509"/>
              <a:gd name="connsiteX4" fmla="*/ 0 w 1282783"/>
              <a:gd name="connsiteY4" fmla="*/ 2249203 h 2327509"/>
              <a:gd name="connsiteX0" fmla="*/ 0 w 1282783"/>
              <a:gd name="connsiteY0" fmla="*/ 2249203 h 2327509"/>
              <a:gd name="connsiteX1" fmla="*/ 1282783 w 1282783"/>
              <a:gd name="connsiteY1" fmla="*/ 49 h 2327509"/>
              <a:gd name="connsiteX2" fmla="*/ 1059970 w 1282783"/>
              <a:gd name="connsiteY2" fmla="*/ 2327509 h 2327509"/>
              <a:gd name="connsiteX3" fmla="*/ 582354 w 1282783"/>
              <a:gd name="connsiteY3" fmla="*/ 2120570 h 2327509"/>
              <a:gd name="connsiteX4" fmla="*/ 0 w 1282783"/>
              <a:gd name="connsiteY4" fmla="*/ 2249203 h 2327509"/>
              <a:gd name="connsiteX0" fmla="*/ 0 w 1282783"/>
              <a:gd name="connsiteY0" fmla="*/ 2249197 h 2327503"/>
              <a:gd name="connsiteX1" fmla="*/ 1282783 w 1282783"/>
              <a:gd name="connsiteY1" fmla="*/ 43 h 2327503"/>
              <a:gd name="connsiteX2" fmla="*/ 1059970 w 1282783"/>
              <a:gd name="connsiteY2" fmla="*/ 2327503 h 2327503"/>
              <a:gd name="connsiteX3" fmla="*/ 582354 w 1282783"/>
              <a:gd name="connsiteY3" fmla="*/ 2120564 h 2327503"/>
              <a:gd name="connsiteX4" fmla="*/ 0 w 1282783"/>
              <a:gd name="connsiteY4" fmla="*/ 2249197 h 2327503"/>
              <a:gd name="connsiteX0" fmla="*/ 0 w 1282783"/>
              <a:gd name="connsiteY0" fmla="*/ 2249197 h 2327503"/>
              <a:gd name="connsiteX1" fmla="*/ 1282783 w 1282783"/>
              <a:gd name="connsiteY1" fmla="*/ 43 h 2327503"/>
              <a:gd name="connsiteX2" fmla="*/ 1059970 w 1282783"/>
              <a:gd name="connsiteY2" fmla="*/ 2327503 h 2327503"/>
              <a:gd name="connsiteX3" fmla="*/ 582354 w 1282783"/>
              <a:gd name="connsiteY3" fmla="*/ 2120564 h 2327503"/>
              <a:gd name="connsiteX4" fmla="*/ 0 w 1282783"/>
              <a:gd name="connsiteY4" fmla="*/ 2249197 h 2327503"/>
              <a:gd name="connsiteX0" fmla="*/ 0 w 1282783"/>
              <a:gd name="connsiteY0" fmla="*/ 2249197 h 2327503"/>
              <a:gd name="connsiteX1" fmla="*/ 1282783 w 1282783"/>
              <a:gd name="connsiteY1" fmla="*/ 43 h 2327503"/>
              <a:gd name="connsiteX2" fmla="*/ 1059970 w 1282783"/>
              <a:gd name="connsiteY2" fmla="*/ 2327503 h 2327503"/>
              <a:gd name="connsiteX3" fmla="*/ 582354 w 1282783"/>
              <a:gd name="connsiteY3" fmla="*/ 2120564 h 2327503"/>
              <a:gd name="connsiteX4" fmla="*/ 0 w 1282783"/>
              <a:gd name="connsiteY4" fmla="*/ 2249197 h 2327503"/>
              <a:gd name="connsiteX0" fmla="*/ 0 w 1282783"/>
              <a:gd name="connsiteY0" fmla="*/ 2249197 h 2327503"/>
              <a:gd name="connsiteX1" fmla="*/ 1282783 w 1282783"/>
              <a:gd name="connsiteY1" fmla="*/ 43 h 2327503"/>
              <a:gd name="connsiteX2" fmla="*/ 1059970 w 1282783"/>
              <a:gd name="connsiteY2" fmla="*/ 2327503 h 2327503"/>
              <a:gd name="connsiteX3" fmla="*/ 582354 w 1282783"/>
              <a:gd name="connsiteY3" fmla="*/ 2120564 h 2327503"/>
              <a:gd name="connsiteX4" fmla="*/ 0 w 1282783"/>
              <a:gd name="connsiteY4" fmla="*/ 2249197 h 2327503"/>
              <a:gd name="connsiteX0" fmla="*/ 0 w 1282783"/>
              <a:gd name="connsiteY0" fmla="*/ 2249197 h 2327503"/>
              <a:gd name="connsiteX1" fmla="*/ 1282783 w 1282783"/>
              <a:gd name="connsiteY1" fmla="*/ 43 h 2327503"/>
              <a:gd name="connsiteX2" fmla="*/ 1059970 w 1282783"/>
              <a:gd name="connsiteY2" fmla="*/ 2327503 h 2327503"/>
              <a:gd name="connsiteX3" fmla="*/ 582354 w 1282783"/>
              <a:gd name="connsiteY3" fmla="*/ 2120564 h 2327503"/>
              <a:gd name="connsiteX4" fmla="*/ 0 w 1282783"/>
              <a:gd name="connsiteY4" fmla="*/ 2249197 h 2327503"/>
              <a:gd name="connsiteX0" fmla="*/ 0 w 1282783"/>
              <a:gd name="connsiteY0" fmla="*/ 2249197 h 2327503"/>
              <a:gd name="connsiteX1" fmla="*/ 1282783 w 1282783"/>
              <a:gd name="connsiteY1" fmla="*/ 43 h 2327503"/>
              <a:gd name="connsiteX2" fmla="*/ 1059970 w 1282783"/>
              <a:gd name="connsiteY2" fmla="*/ 2327503 h 2327503"/>
              <a:gd name="connsiteX3" fmla="*/ 582354 w 1282783"/>
              <a:gd name="connsiteY3" fmla="*/ 2120564 h 2327503"/>
              <a:gd name="connsiteX4" fmla="*/ 0 w 1282783"/>
              <a:gd name="connsiteY4" fmla="*/ 2249197 h 2327503"/>
              <a:gd name="connsiteX0" fmla="*/ 0 w 1282783"/>
              <a:gd name="connsiteY0" fmla="*/ 2249197 h 2327503"/>
              <a:gd name="connsiteX1" fmla="*/ 1282783 w 1282783"/>
              <a:gd name="connsiteY1" fmla="*/ 43 h 2327503"/>
              <a:gd name="connsiteX2" fmla="*/ 1059970 w 1282783"/>
              <a:gd name="connsiteY2" fmla="*/ 2327503 h 2327503"/>
              <a:gd name="connsiteX3" fmla="*/ 582354 w 1282783"/>
              <a:gd name="connsiteY3" fmla="*/ 2120564 h 2327503"/>
              <a:gd name="connsiteX4" fmla="*/ 0 w 1282783"/>
              <a:gd name="connsiteY4" fmla="*/ 2249197 h 2327503"/>
              <a:gd name="connsiteX0" fmla="*/ 0 w 1282783"/>
              <a:gd name="connsiteY0" fmla="*/ 2249197 h 2327503"/>
              <a:gd name="connsiteX1" fmla="*/ 1282783 w 1282783"/>
              <a:gd name="connsiteY1" fmla="*/ 43 h 2327503"/>
              <a:gd name="connsiteX2" fmla="*/ 1059970 w 1282783"/>
              <a:gd name="connsiteY2" fmla="*/ 2327503 h 2327503"/>
              <a:gd name="connsiteX3" fmla="*/ 582354 w 1282783"/>
              <a:gd name="connsiteY3" fmla="*/ 2120564 h 2327503"/>
              <a:gd name="connsiteX4" fmla="*/ 0 w 1282783"/>
              <a:gd name="connsiteY4" fmla="*/ 2249197 h 2327503"/>
              <a:gd name="connsiteX0" fmla="*/ 0 w 1279608"/>
              <a:gd name="connsiteY0" fmla="*/ 2268246 h 2327502"/>
              <a:gd name="connsiteX1" fmla="*/ 1279608 w 1279608"/>
              <a:gd name="connsiteY1" fmla="*/ 42 h 2327502"/>
              <a:gd name="connsiteX2" fmla="*/ 1056795 w 1279608"/>
              <a:gd name="connsiteY2" fmla="*/ 2327502 h 2327502"/>
              <a:gd name="connsiteX3" fmla="*/ 579179 w 1279608"/>
              <a:gd name="connsiteY3" fmla="*/ 2120563 h 2327502"/>
              <a:gd name="connsiteX4" fmla="*/ 0 w 1279608"/>
              <a:gd name="connsiteY4" fmla="*/ 2268246 h 2327502"/>
              <a:gd name="connsiteX0" fmla="*/ 0 w 1279608"/>
              <a:gd name="connsiteY0" fmla="*/ 2268246 h 2327502"/>
              <a:gd name="connsiteX1" fmla="*/ 1279608 w 1279608"/>
              <a:gd name="connsiteY1" fmla="*/ 42 h 2327502"/>
              <a:gd name="connsiteX2" fmla="*/ 1056795 w 1279608"/>
              <a:gd name="connsiteY2" fmla="*/ 2327502 h 2327502"/>
              <a:gd name="connsiteX3" fmla="*/ 579179 w 1279608"/>
              <a:gd name="connsiteY3" fmla="*/ 2120563 h 2327502"/>
              <a:gd name="connsiteX4" fmla="*/ 0 w 1279608"/>
              <a:gd name="connsiteY4" fmla="*/ 2268246 h 2327502"/>
              <a:gd name="connsiteX0" fmla="*/ 0 w 1279608"/>
              <a:gd name="connsiteY0" fmla="*/ 2268246 h 2330677"/>
              <a:gd name="connsiteX1" fmla="*/ 1279608 w 1279608"/>
              <a:gd name="connsiteY1" fmla="*/ 42 h 2330677"/>
              <a:gd name="connsiteX2" fmla="*/ 1050445 w 1279608"/>
              <a:gd name="connsiteY2" fmla="*/ 2330677 h 2330677"/>
              <a:gd name="connsiteX3" fmla="*/ 579179 w 1279608"/>
              <a:gd name="connsiteY3" fmla="*/ 2120563 h 2330677"/>
              <a:gd name="connsiteX4" fmla="*/ 0 w 1279608"/>
              <a:gd name="connsiteY4" fmla="*/ 2268246 h 2330677"/>
              <a:gd name="connsiteX0" fmla="*/ 0 w 1279608"/>
              <a:gd name="connsiteY0" fmla="*/ 2268246 h 2321152"/>
              <a:gd name="connsiteX1" fmla="*/ 1279608 w 1279608"/>
              <a:gd name="connsiteY1" fmla="*/ 42 h 2321152"/>
              <a:gd name="connsiteX2" fmla="*/ 1053620 w 1279608"/>
              <a:gd name="connsiteY2" fmla="*/ 2321152 h 2321152"/>
              <a:gd name="connsiteX3" fmla="*/ 579179 w 1279608"/>
              <a:gd name="connsiteY3" fmla="*/ 2120563 h 2321152"/>
              <a:gd name="connsiteX4" fmla="*/ 0 w 1279608"/>
              <a:gd name="connsiteY4" fmla="*/ 2268246 h 2321152"/>
              <a:gd name="connsiteX0" fmla="*/ 0 w 1279608"/>
              <a:gd name="connsiteY0" fmla="*/ 2268205 h 2321111"/>
              <a:gd name="connsiteX1" fmla="*/ 1279608 w 1279608"/>
              <a:gd name="connsiteY1" fmla="*/ 1 h 2321111"/>
              <a:gd name="connsiteX2" fmla="*/ 1053620 w 1279608"/>
              <a:gd name="connsiteY2" fmla="*/ 2321111 h 2321111"/>
              <a:gd name="connsiteX3" fmla="*/ 579179 w 1279608"/>
              <a:gd name="connsiteY3" fmla="*/ 2120522 h 2321111"/>
              <a:gd name="connsiteX4" fmla="*/ 0 w 1279608"/>
              <a:gd name="connsiteY4" fmla="*/ 2268205 h 2321111"/>
              <a:gd name="connsiteX0" fmla="*/ 0 w 1063766"/>
              <a:gd name="connsiteY0" fmla="*/ 2325754 h 2378660"/>
              <a:gd name="connsiteX1" fmla="*/ 755266 w 1063766"/>
              <a:gd name="connsiteY1" fmla="*/ 0 h 2378660"/>
              <a:gd name="connsiteX2" fmla="*/ 1053620 w 1063766"/>
              <a:gd name="connsiteY2" fmla="*/ 2378660 h 2378660"/>
              <a:gd name="connsiteX3" fmla="*/ 579179 w 1063766"/>
              <a:gd name="connsiteY3" fmla="*/ 2178071 h 2378660"/>
              <a:gd name="connsiteX4" fmla="*/ 0 w 1063766"/>
              <a:gd name="connsiteY4" fmla="*/ 2325754 h 2378660"/>
              <a:gd name="connsiteX0" fmla="*/ 0 w 1053620"/>
              <a:gd name="connsiteY0" fmla="*/ 2325754 h 2378660"/>
              <a:gd name="connsiteX1" fmla="*/ 755266 w 1053620"/>
              <a:gd name="connsiteY1" fmla="*/ 0 h 2378660"/>
              <a:gd name="connsiteX2" fmla="*/ 1053620 w 1053620"/>
              <a:gd name="connsiteY2" fmla="*/ 2378660 h 2378660"/>
              <a:gd name="connsiteX3" fmla="*/ 579179 w 1053620"/>
              <a:gd name="connsiteY3" fmla="*/ 2178071 h 2378660"/>
              <a:gd name="connsiteX4" fmla="*/ 0 w 1053620"/>
              <a:gd name="connsiteY4" fmla="*/ 2325754 h 2378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620" h="2378660">
                <a:moveTo>
                  <a:pt x="0" y="2325754"/>
                </a:moveTo>
                <a:cubicBezTo>
                  <a:pt x="4538" y="2314334"/>
                  <a:pt x="748641" y="-618"/>
                  <a:pt x="755266" y="0"/>
                </a:cubicBezTo>
                <a:lnTo>
                  <a:pt x="1053620" y="2378660"/>
                </a:lnTo>
                <a:cubicBezTo>
                  <a:pt x="1040626" y="2308540"/>
                  <a:pt x="903711" y="2194009"/>
                  <a:pt x="579179" y="2178071"/>
                </a:cubicBezTo>
                <a:cubicBezTo>
                  <a:pt x="194066" y="2170379"/>
                  <a:pt x="121656" y="2247288"/>
                  <a:pt x="0" y="2325754"/>
                </a:cubicBezTo>
                <a:close/>
              </a:path>
            </a:pathLst>
          </a:custGeom>
          <a:solidFill>
            <a:schemeClr val="accent2">
              <a:lumMod val="40000"/>
              <a:lumOff val="60000"/>
              <a:alpha val="34118"/>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grpSp>
        <p:nvGrpSpPr>
          <p:cNvPr id="53" name="Group 52">
            <a:extLst>
              <a:ext uri="{FF2B5EF4-FFF2-40B4-BE49-F238E27FC236}">
                <a16:creationId xmlns:a16="http://schemas.microsoft.com/office/drawing/2014/main" id="{88D8AB97-4C0D-4735-B1E3-A024128832FB}"/>
              </a:ext>
            </a:extLst>
          </p:cNvPr>
          <p:cNvGrpSpPr/>
          <p:nvPr/>
        </p:nvGrpSpPr>
        <p:grpSpPr>
          <a:xfrm>
            <a:off x="10170355" y="2393133"/>
            <a:ext cx="1114190" cy="135656"/>
            <a:chOff x="8405351" y="4062646"/>
            <a:chExt cx="2404203" cy="185110"/>
          </a:xfrm>
          <a:effectLst/>
        </p:grpSpPr>
        <p:sp>
          <p:nvSpPr>
            <p:cNvPr id="71" name="Freeform 592">
              <a:extLst>
                <a:ext uri="{FF2B5EF4-FFF2-40B4-BE49-F238E27FC236}">
                  <a16:creationId xmlns:a16="http://schemas.microsoft.com/office/drawing/2014/main" id="{4F486801-6A5D-4869-96FA-513CCE42B277}"/>
                </a:ext>
              </a:extLst>
            </p:cNvPr>
            <p:cNvSpPr/>
            <p:nvPr/>
          </p:nvSpPr>
          <p:spPr bwMode="auto">
            <a:xfrm>
              <a:off x="10180626" y="4154086"/>
              <a:ext cx="628928" cy="93670"/>
            </a:xfrm>
            <a:custGeom>
              <a:avLst/>
              <a:gdLst>
                <a:gd name="connsiteX0" fmla="*/ 628928 w 628928"/>
                <a:gd name="connsiteY0" fmla="*/ 93670 h 93670"/>
                <a:gd name="connsiteX1" fmla="*/ 0 w 628928"/>
                <a:gd name="connsiteY1" fmla="*/ 0 h 93670"/>
              </a:gdLst>
              <a:ahLst/>
              <a:cxnLst>
                <a:cxn ang="0">
                  <a:pos x="connsiteX0" y="connsiteY0"/>
                </a:cxn>
                <a:cxn ang="0">
                  <a:pos x="connsiteX1" y="connsiteY1"/>
                </a:cxn>
              </a:cxnLst>
              <a:rect l="l" t="t" r="r" b="b"/>
              <a:pathLst>
                <a:path w="628928" h="93670">
                  <a:moveTo>
                    <a:pt x="628928" y="93670"/>
                  </a:moveTo>
                  <a:lnTo>
                    <a:pt x="0" y="0"/>
                  </a:lnTo>
                </a:path>
              </a:pathLst>
            </a:custGeom>
            <a:noFill/>
            <a:ln w="12700" cap="flat" cmpd="sng" algn="ctr">
              <a:solidFill>
                <a:schemeClr val="bg1"/>
              </a:solidFill>
              <a:prstDash val="solid"/>
              <a:round/>
              <a:headEnd type="none" w="sm" len="sm"/>
              <a:tailEnd type="none" w="sm" len="sm"/>
            </a:ln>
            <a:effectLst/>
          </p:spPr>
          <p:txBody>
            <a:bodyPr rtlCol="0" anchor="ctr"/>
            <a:lstStyle/>
            <a:p>
              <a:pPr algn="ctr"/>
              <a:endParaRPr lang="en-US" dirty="0"/>
            </a:p>
          </p:txBody>
        </p:sp>
        <p:sp>
          <p:nvSpPr>
            <p:cNvPr id="72" name="Freeform 593">
              <a:extLst>
                <a:ext uri="{FF2B5EF4-FFF2-40B4-BE49-F238E27FC236}">
                  <a16:creationId xmlns:a16="http://schemas.microsoft.com/office/drawing/2014/main" id="{7C4C6CAE-19C5-4E70-AA8B-311D7F6355EB}"/>
                </a:ext>
              </a:extLst>
            </p:cNvPr>
            <p:cNvSpPr/>
            <p:nvPr/>
          </p:nvSpPr>
          <p:spPr bwMode="auto">
            <a:xfrm>
              <a:off x="9429033" y="4062646"/>
              <a:ext cx="759278" cy="96502"/>
            </a:xfrm>
            <a:custGeom>
              <a:avLst/>
              <a:gdLst>
                <a:gd name="connsiteX0" fmla="*/ 628928 w 628928"/>
                <a:gd name="connsiteY0" fmla="*/ 93670 h 93670"/>
                <a:gd name="connsiteX1" fmla="*/ 0 w 628928"/>
                <a:gd name="connsiteY1" fmla="*/ 0 h 93670"/>
              </a:gdLst>
              <a:ahLst/>
              <a:cxnLst>
                <a:cxn ang="0">
                  <a:pos x="connsiteX0" y="connsiteY0"/>
                </a:cxn>
                <a:cxn ang="0">
                  <a:pos x="connsiteX1" y="connsiteY1"/>
                </a:cxn>
              </a:cxnLst>
              <a:rect l="l" t="t" r="r" b="b"/>
              <a:pathLst>
                <a:path w="628928" h="93670">
                  <a:moveTo>
                    <a:pt x="628928" y="93670"/>
                  </a:moveTo>
                  <a:lnTo>
                    <a:pt x="0" y="0"/>
                  </a:lnTo>
                </a:path>
              </a:pathLst>
            </a:custGeom>
            <a:noFill/>
            <a:ln w="12700" cap="flat" cmpd="sng" algn="ctr">
              <a:solidFill>
                <a:schemeClr val="bg1"/>
              </a:solidFill>
              <a:prstDash val="solid"/>
              <a:round/>
              <a:headEnd type="none" w="sm" len="sm"/>
              <a:tailEnd type="none" w="sm" len="sm"/>
            </a:ln>
            <a:effectLst/>
          </p:spPr>
          <p:txBody>
            <a:bodyPr rtlCol="0" anchor="ctr"/>
            <a:lstStyle/>
            <a:p>
              <a:pPr algn="ctr"/>
              <a:endParaRPr lang="en-US" dirty="0"/>
            </a:p>
          </p:txBody>
        </p:sp>
        <p:sp>
          <p:nvSpPr>
            <p:cNvPr id="73" name="Freeform 594">
              <a:extLst>
                <a:ext uri="{FF2B5EF4-FFF2-40B4-BE49-F238E27FC236}">
                  <a16:creationId xmlns:a16="http://schemas.microsoft.com/office/drawing/2014/main" id="{E7CC2E4C-7BB8-4A7E-B838-CCCB5FE955CF}"/>
                </a:ext>
              </a:extLst>
            </p:cNvPr>
            <p:cNvSpPr/>
            <p:nvPr/>
          </p:nvSpPr>
          <p:spPr bwMode="auto">
            <a:xfrm flipV="1">
              <a:off x="8405351" y="4067708"/>
              <a:ext cx="1031367" cy="106450"/>
            </a:xfrm>
            <a:custGeom>
              <a:avLst/>
              <a:gdLst>
                <a:gd name="connsiteX0" fmla="*/ 628928 w 628928"/>
                <a:gd name="connsiteY0" fmla="*/ 93670 h 93670"/>
                <a:gd name="connsiteX1" fmla="*/ 0 w 628928"/>
                <a:gd name="connsiteY1" fmla="*/ 0 h 93670"/>
              </a:gdLst>
              <a:ahLst/>
              <a:cxnLst>
                <a:cxn ang="0">
                  <a:pos x="connsiteX0" y="connsiteY0"/>
                </a:cxn>
                <a:cxn ang="0">
                  <a:pos x="connsiteX1" y="connsiteY1"/>
                </a:cxn>
              </a:cxnLst>
              <a:rect l="l" t="t" r="r" b="b"/>
              <a:pathLst>
                <a:path w="628928" h="93670">
                  <a:moveTo>
                    <a:pt x="628928" y="93670"/>
                  </a:moveTo>
                  <a:lnTo>
                    <a:pt x="0" y="0"/>
                  </a:lnTo>
                </a:path>
              </a:pathLst>
            </a:custGeom>
            <a:noFill/>
            <a:ln w="12700" cap="flat" cmpd="sng" algn="ctr">
              <a:solidFill>
                <a:schemeClr val="bg1"/>
              </a:solidFill>
              <a:prstDash val="solid"/>
              <a:round/>
              <a:headEnd type="none" w="sm" len="sm"/>
              <a:tailEnd type="none" w="sm" len="sm"/>
            </a:ln>
            <a:effectLst/>
          </p:spPr>
          <p:txBody>
            <a:bodyPr rtlCol="0" anchor="ctr"/>
            <a:lstStyle/>
            <a:p>
              <a:pPr algn="ctr"/>
              <a:endParaRPr lang="en-US" dirty="0"/>
            </a:p>
          </p:txBody>
        </p:sp>
      </p:grpSp>
      <p:pic>
        <p:nvPicPr>
          <p:cNvPr id="54" name="Picture 53">
            <a:extLst>
              <a:ext uri="{FF2B5EF4-FFF2-40B4-BE49-F238E27FC236}">
                <a16:creationId xmlns:a16="http://schemas.microsoft.com/office/drawing/2014/main" id="{A083E3E1-0A9F-497A-BAC2-4F8FF33A908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11403640" y="2335156"/>
            <a:ext cx="274858" cy="245338"/>
          </a:xfrm>
          <a:prstGeom prst="rect">
            <a:avLst/>
          </a:prstGeom>
        </p:spPr>
      </p:pic>
      <p:pic>
        <p:nvPicPr>
          <p:cNvPr id="55" name="Picture 54">
            <a:extLst>
              <a:ext uri="{FF2B5EF4-FFF2-40B4-BE49-F238E27FC236}">
                <a16:creationId xmlns:a16="http://schemas.microsoft.com/office/drawing/2014/main" id="{83245F9F-7E25-45A1-BAD0-44B5FB18FD3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11002477" y="2212487"/>
            <a:ext cx="274858" cy="245338"/>
          </a:xfrm>
          <a:prstGeom prst="rect">
            <a:avLst/>
          </a:prstGeom>
        </p:spPr>
      </p:pic>
      <p:pic>
        <p:nvPicPr>
          <p:cNvPr id="56" name="Picture 55">
            <a:extLst>
              <a:ext uri="{FF2B5EF4-FFF2-40B4-BE49-F238E27FC236}">
                <a16:creationId xmlns:a16="http://schemas.microsoft.com/office/drawing/2014/main" id="{BF9BA1A3-653B-420A-B13C-8C8CEDC1246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10289815" y="2232375"/>
            <a:ext cx="274858" cy="245338"/>
          </a:xfrm>
          <a:prstGeom prst="rect">
            <a:avLst/>
          </a:prstGeom>
        </p:spPr>
      </p:pic>
      <p:pic>
        <p:nvPicPr>
          <p:cNvPr id="57" name="Picture 56">
            <a:extLst>
              <a:ext uri="{FF2B5EF4-FFF2-40B4-BE49-F238E27FC236}">
                <a16:creationId xmlns:a16="http://schemas.microsoft.com/office/drawing/2014/main" id="{2FD98FB1-DFDD-41C6-BBF5-FB93E9D29CD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9640152" y="2212487"/>
            <a:ext cx="274858" cy="245338"/>
          </a:xfrm>
          <a:prstGeom prst="rect">
            <a:avLst/>
          </a:prstGeom>
        </p:spPr>
      </p:pic>
      <p:pic>
        <p:nvPicPr>
          <p:cNvPr id="58" name="Picture 57">
            <a:extLst>
              <a:ext uri="{FF2B5EF4-FFF2-40B4-BE49-F238E27FC236}">
                <a16:creationId xmlns:a16="http://schemas.microsoft.com/office/drawing/2014/main" id="{C1493265-BF18-4763-96C8-551D516D998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10040947" y="2335156"/>
            <a:ext cx="274858" cy="245338"/>
          </a:xfrm>
          <a:prstGeom prst="rect">
            <a:avLst/>
          </a:prstGeom>
        </p:spPr>
      </p:pic>
      <p:pic>
        <p:nvPicPr>
          <p:cNvPr id="59" name="Picture 58">
            <a:extLst>
              <a:ext uri="{FF2B5EF4-FFF2-40B4-BE49-F238E27FC236}">
                <a16:creationId xmlns:a16="http://schemas.microsoft.com/office/drawing/2014/main" id="{D6F5589F-0B6B-482E-921F-2CBCF9C6558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9253855" y="2337475"/>
            <a:ext cx="274858" cy="245338"/>
          </a:xfrm>
          <a:prstGeom prst="rect">
            <a:avLst/>
          </a:prstGeom>
        </p:spPr>
      </p:pic>
      <p:pic>
        <p:nvPicPr>
          <p:cNvPr id="60" name="Picture 59">
            <a:extLst>
              <a:ext uri="{FF2B5EF4-FFF2-40B4-BE49-F238E27FC236}">
                <a16:creationId xmlns:a16="http://schemas.microsoft.com/office/drawing/2014/main" id="{B6871855-D974-491E-84E0-2E5E2D5004E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10661090" y="2303282"/>
            <a:ext cx="274858" cy="245338"/>
          </a:xfrm>
          <a:prstGeom prst="rect">
            <a:avLst/>
          </a:prstGeom>
        </p:spPr>
      </p:pic>
      <p:pic>
        <p:nvPicPr>
          <p:cNvPr id="91" name="Picture 90" descr="NextGenerationSat1.png">
            <a:extLst>
              <a:ext uri="{FF2B5EF4-FFF2-40B4-BE49-F238E27FC236}">
                <a16:creationId xmlns:a16="http://schemas.microsoft.com/office/drawing/2014/main" id="{8886D8CA-2E7B-4DCB-8E3E-514EBC76BAF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21171580">
            <a:off x="3242388" y="1421727"/>
            <a:ext cx="1090506" cy="364212"/>
          </a:xfrm>
          <a:prstGeom prst="rect">
            <a:avLst/>
          </a:prstGeom>
          <a:effectLst>
            <a:outerShdw blurRad="50800" dist="38100" dir="2700000" algn="tl" rotWithShape="0">
              <a:prstClr val="black">
                <a:alpha val="40000"/>
              </a:prstClr>
            </a:outerShdw>
          </a:effectLst>
        </p:spPr>
      </p:pic>
      <p:sp>
        <p:nvSpPr>
          <p:cNvPr id="92" name="TextBox 91">
            <a:extLst>
              <a:ext uri="{FF2B5EF4-FFF2-40B4-BE49-F238E27FC236}">
                <a16:creationId xmlns:a16="http://schemas.microsoft.com/office/drawing/2014/main" id="{9A9B4344-BC20-4E22-B54B-98C4171A0CF5}"/>
              </a:ext>
            </a:extLst>
          </p:cNvPr>
          <p:cNvSpPr txBox="1"/>
          <p:nvPr/>
        </p:nvSpPr>
        <p:spPr>
          <a:xfrm>
            <a:off x="1776618" y="1924772"/>
            <a:ext cx="870751" cy="307777"/>
          </a:xfrm>
          <a:prstGeom prst="rect">
            <a:avLst/>
          </a:prstGeom>
          <a:noFill/>
        </p:spPr>
        <p:txBody>
          <a:bodyPr wrap="none" rtlCol="0">
            <a:spAutoFit/>
          </a:bodyPr>
          <a:lstStyle/>
          <a:p>
            <a:pPr algn="ctr"/>
            <a:r>
              <a:rPr lang="en-US" sz="1400" b="1" dirty="0"/>
              <a:t>Imaging</a:t>
            </a:r>
          </a:p>
        </p:txBody>
      </p:sp>
      <p:sp>
        <p:nvSpPr>
          <p:cNvPr id="93" name="TextBox 92">
            <a:extLst>
              <a:ext uri="{FF2B5EF4-FFF2-40B4-BE49-F238E27FC236}">
                <a16:creationId xmlns:a16="http://schemas.microsoft.com/office/drawing/2014/main" id="{87D3B8BD-1692-4F66-B560-E81CB15FD018}"/>
              </a:ext>
            </a:extLst>
          </p:cNvPr>
          <p:cNvSpPr txBox="1"/>
          <p:nvPr/>
        </p:nvSpPr>
        <p:spPr>
          <a:xfrm>
            <a:off x="3382315" y="1719129"/>
            <a:ext cx="564578" cy="307777"/>
          </a:xfrm>
          <a:prstGeom prst="rect">
            <a:avLst/>
          </a:prstGeom>
          <a:noFill/>
        </p:spPr>
        <p:txBody>
          <a:bodyPr wrap="square" rtlCol="0">
            <a:spAutoFit/>
          </a:bodyPr>
          <a:lstStyle/>
          <a:p>
            <a:pPr algn="ctr"/>
            <a:r>
              <a:rPr lang="en-US" sz="1400" b="1" dirty="0"/>
              <a:t>GPS</a:t>
            </a:r>
          </a:p>
        </p:txBody>
      </p:sp>
      <p:sp>
        <p:nvSpPr>
          <p:cNvPr id="94" name="TextBox 93">
            <a:extLst>
              <a:ext uri="{FF2B5EF4-FFF2-40B4-BE49-F238E27FC236}">
                <a16:creationId xmlns:a16="http://schemas.microsoft.com/office/drawing/2014/main" id="{CC55B967-D31D-4D26-B46D-6499A3544E24}"/>
              </a:ext>
            </a:extLst>
          </p:cNvPr>
          <p:cNvSpPr txBox="1"/>
          <p:nvPr/>
        </p:nvSpPr>
        <p:spPr>
          <a:xfrm>
            <a:off x="9937473" y="1917970"/>
            <a:ext cx="1576072" cy="307777"/>
          </a:xfrm>
          <a:prstGeom prst="rect">
            <a:avLst/>
          </a:prstGeom>
          <a:noFill/>
        </p:spPr>
        <p:txBody>
          <a:bodyPr wrap="none" rtlCol="0">
            <a:spAutoFit/>
          </a:bodyPr>
          <a:lstStyle/>
          <a:p>
            <a:pPr algn="ctr"/>
            <a:r>
              <a:rPr lang="en-US" sz="1400" b="1" dirty="0"/>
              <a:t>Satellite Internet</a:t>
            </a:r>
          </a:p>
        </p:txBody>
      </p:sp>
      <p:pic>
        <p:nvPicPr>
          <p:cNvPr id="95" name="Picture 2" descr="AEHF 2">
            <a:extLst>
              <a:ext uri="{FF2B5EF4-FFF2-40B4-BE49-F238E27FC236}">
                <a16:creationId xmlns:a16="http://schemas.microsoft.com/office/drawing/2014/main" id="{DD0DD87C-734E-470B-84BC-EDBF78BFE1B5}"/>
              </a:ext>
            </a:extLst>
          </p:cNvPr>
          <p:cNvPicPr>
            <a:picLocks noChangeAspect="1" noChangeArrowheads="1"/>
          </p:cNvPicPr>
          <p:nvPr/>
        </p:nvPicPr>
        <p:blipFill>
          <a:blip r:embed="rId4" cstate="print"/>
          <a:stretch>
            <a:fillRect/>
          </a:stretch>
        </p:blipFill>
        <p:spPr bwMode="auto">
          <a:xfrm>
            <a:off x="7087493" y="1631627"/>
            <a:ext cx="853572" cy="64292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6" name="Oval 95">
            <a:extLst>
              <a:ext uri="{FF2B5EF4-FFF2-40B4-BE49-F238E27FC236}">
                <a16:creationId xmlns:a16="http://schemas.microsoft.com/office/drawing/2014/main" id="{6C2BD41E-66D9-4ADF-962D-B46C12F1E441}"/>
              </a:ext>
            </a:extLst>
          </p:cNvPr>
          <p:cNvSpPr/>
          <p:nvPr/>
        </p:nvSpPr>
        <p:spPr>
          <a:xfrm>
            <a:off x="6970349" y="4142141"/>
            <a:ext cx="956811" cy="382593"/>
          </a:xfrm>
          <a:prstGeom prst="ellipse">
            <a:avLst/>
          </a:prstGeom>
          <a:solidFill>
            <a:schemeClr val="accent2">
              <a:lumMod val="40000"/>
              <a:lumOff val="60000"/>
              <a:alpha val="34118"/>
            </a:schemeClr>
          </a:solidFill>
          <a:ln w="317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97" name="Freeform 606">
            <a:extLst>
              <a:ext uri="{FF2B5EF4-FFF2-40B4-BE49-F238E27FC236}">
                <a16:creationId xmlns:a16="http://schemas.microsoft.com/office/drawing/2014/main" id="{951B17F5-8C21-4AA3-917D-3D3E06433BCB}"/>
              </a:ext>
            </a:extLst>
          </p:cNvPr>
          <p:cNvSpPr/>
          <p:nvPr/>
        </p:nvSpPr>
        <p:spPr>
          <a:xfrm>
            <a:off x="6976260" y="2192292"/>
            <a:ext cx="944990" cy="2133416"/>
          </a:xfrm>
          <a:custGeom>
            <a:avLst/>
            <a:gdLst>
              <a:gd name="connsiteX0" fmla="*/ 0 w 1276477"/>
              <a:gd name="connsiteY0" fmla="*/ 2252247 h 2387259"/>
              <a:gd name="connsiteX1" fmla="*/ 0 w 1276477"/>
              <a:gd name="connsiteY1" fmla="*/ 2252247 h 2387259"/>
              <a:gd name="connsiteX2" fmla="*/ 1276477 w 1276477"/>
              <a:gd name="connsiteY2" fmla="*/ 0 h 2387259"/>
              <a:gd name="connsiteX3" fmla="*/ 1055549 w 1276477"/>
              <a:gd name="connsiteY3" fmla="*/ 2387259 h 2387259"/>
              <a:gd name="connsiteX4" fmla="*/ 662786 w 1276477"/>
              <a:gd name="connsiteY4" fmla="*/ 2135646 h 2387259"/>
              <a:gd name="connsiteX5" fmla="*/ 0 w 1276477"/>
              <a:gd name="connsiteY5" fmla="*/ 2252247 h 2387259"/>
              <a:gd name="connsiteX0" fmla="*/ 0 w 1276477"/>
              <a:gd name="connsiteY0" fmla="*/ 2252247 h 2387259"/>
              <a:gd name="connsiteX1" fmla="*/ 0 w 1276477"/>
              <a:gd name="connsiteY1" fmla="*/ 2252247 h 2387259"/>
              <a:gd name="connsiteX2" fmla="*/ 1276477 w 1276477"/>
              <a:gd name="connsiteY2" fmla="*/ 0 h 2387259"/>
              <a:gd name="connsiteX3" fmla="*/ 1055549 w 1276477"/>
              <a:gd name="connsiteY3" fmla="*/ 2387259 h 2387259"/>
              <a:gd name="connsiteX4" fmla="*/ 589143 w 1276477"/>
              <a:gd name="connsiteY4" fmla="*/ 2098824 h 2387259"/>
              <a:gd name="connsiteX5" fmla="*/ 0 w 1276477"/>
              <a:gd name="connsiteY5" fmla="*/ 2252247 h 2387259"/>
              <a:gd name="connsiteX0" fmla="*/ 0 w 1276477"/>
              <a:gd name="connsiteY0" fmla="*/ 2252247 h 2387259"/>
              <a:gd name="connsiteX1" fmla="*/ 0 w 1276477"/>
              <a:gd name="connsiteY1" fmla="*/ 2252247 h 2387259"/>
              <a:gd name="connsiteX2" fmla="*/ 1276477 w 1276477"/>
              <a:gd name="connsiteY2" fmla="*/ 0 h 2387259"/>
              <a:gd name="connsiteX3" fmla="*/ 1055549 w 1276477"/>
              <a:gd name="connsiteY3" fmla="*/ 2387259 h 2387259"/>
              <a:gd name="connsiteX4" fmla="*/ 589143 w 1276477"/>
              <a:gd name="connsiteY4" fmla="*/ 2098824 h 2387259"/>
              <a:gd name="connsiteX5" fmla="*/ 0 w 1276477"/>
              <a:gd name="connsiteY5" fmla="*/ 2252247 h 2387259"/>
              <a:gd name="connsiteX0" fmla="*/ 0 w 1276477"/>
              <a:gd name="connsiteY0" fmla="*/ 2252247 h 2387259"/>
              <a:gd name="connsiteX1" fmla="*/ 0 w 1276477"/>
              <a:gd name="connsiteY1" fmla="*/ 2252247 h 2387259"/>
              <a:gd name="connsiteX2" fmla="*/ 1276477 w 1276477"/>
              <a:gd name="connsiteY2" fmla="*/ 0 h 2387259"/>
              <a:gd name="connsiteX3" fmla="*/ 1055549 w 1276477"/>
              <a:gd name="connsiteY3" fmla="*/ 2387259 h 2387259"/>
              <a:gd name="connsiteX4" fmla="*/ 589143 w 1276477"/>
              <a:gd name="connsiteY4" fmla="*/ 2098824 h 2387259"/>
              <a:gd name="connsiteX5" fmla="*/ 0 w 1276477"/>
              <a:gd name="connsiteY5" fmla="*/ 2252247 h 2387259"/>
              <a:gd name="connsiteX0" fmla="*/ 0 w 1276477"/>
              <a:gd name="connsiteY0" fmla="*/ 2252247 h 2387259"/>
              <a:gd name="connsiteX1" fmla="*/ 0 w 1276477"/>
              <a:gd name="connsiteY1" fmla="*/ 2252247 h 2387259"/>
              <a:gd name="connsiteX2" fmla="*/ 1276477 w 1276477"/>
              <a:gd name="connsiteY2" fmla="*/ 0 h 2387259"/>
              <a:gd name="connsiteX3" fmla="*/ 1055549 w 1276477"/>
              <a:gd name="connsiteY3" fmla="*/ 2387259 h 2387259"/>
              <a:gd name="connsiteX4" fmla="*/ 589143 w 1276477"/>
              <a:gd name="connsiteY4" fmla="*/ 2264521 h 2387259"/>
              <a:gd name="connsiteX5" fmla="*/ 0 w 1276477"/>
              <a:gd name="connsiteY5" fmla="*/ 2252247 h 2387259"/>
              <a:gd name="connsiteX0" fmla="*/ 0 w 1276477"/>
              <a:gd name="connsiteY0" fmla="*/ 2252247 h 2387259"/>
              <a:gd name="connsiteX1" fmla="*/ 0 w 1276477"/>
              <a:gd name="connsiteY1" fmla="*/ 2252247 h 2387259"/>
              <a:gd name="connsiteX2" fmla="*/ 1276477 w 1276477"/>
              <a:gd name="connsiteY2" fmla="*/ 0 h 2387259"/>
              <a:gd name="connsiteX3" fmla="*/ 1055549 w 1276477"/>
              <a:gd name="connsiteY3" fmla="*/ 2387259 h 2387259"/>
              <a:gd name="connsiteX4" fmla="*/ 583006 w 1276477"/>
              <a:gd name="connsiteY4" fmla="*/ 2129509 h 2387259"/>
              <a:gd name="connsiteX5" fmla="*/ 0 w 1276477"/>
              <a:gd name="connsiteY5" fmla="*/ 2252247 h 2387259"/>
              <a:gd name="connsiteX0" fmla="*/ 0 w 1276477"/>
              <a:gd name="connsiteY0" fmla="*/ 2252247 h 2387259"/>
              <a:gd name="connsiteX1" fmla="*/ 0 w 1276477"/>
              <a:gd name="connsiteY1" fmla="*/ 2252247 h 2387259"/>
              <a:gd name="connsiteX2" fmla="*/ 1276477 w 1276477"/>
              <a:gd name="connsiteY2" fmla="*/ 0 h 2387259"/>
              <a:gd name="connsiteX3" fmla="*/ 1055549 w 1276477"/>
              <a:gd name="connsiteY3" fmla="*/ 2387259 h 2387259"/>
              <a:gd name="connsiteX4" fmla="*/ 583006 w 1276477"/>
              <a:gd name="connsiteY4" fmla="*/ 2129509 h 2387259"/>
              <a:gd name="connsiteX5" fmla="*/ 0 w 1276477"/>
              <a:gd name="connsiteY5" fmla="*/ 2252247 h 2387259"/>
              <a:gd name="connsiteX0" fmla="*/ 0 w 1276477"/>
              <a:gd name="connsiteY0" fmla="*/ 2252247 h 2387259"/>
              <a:gd name="connsiteX1" fmla="*/ 0 w 1276477"/>
              <a:gd name="connsiteY1" fmla="*/ 2252247 h 2387259"/>
              <a:gd name="connsiteX2" fmla="*/ 1276477 w 1276477"/>
              <a:gd name="connsiteY2" fmla="*/ 0 h 2387259"/>
              <a:gd name="connsiteX3" fmla="*/ 1055549 w 1276477"/>
              <a:gd name="connsiteY3" fmla="*/ 2387259 h 2387259"/>
              <a:gd name="connsiteX4" fmla="*/ 583006 w 1276477"/>
              <a:gd name="connsiteY4" fmla="*/ 2129509 h 2387259"/>
              <a:gd name="connsiteX5" fmla="*/ 0 w 1276477"/>
              <a:gd name="connsiteY5" fmla="*/ 2252247 h 2387259"/>
              <a:gd name="connsiteX0" fmla="*/ 0 w 1276477"/>
              <a:gd name="connsiteY0" fmla="*/ 2252247 h 2503860"/>
              <a:gd name="connsiteX1" fmla="*/ 0 w 1276477"/>
              <a:gd name="connsiteY1" fmla="*/ 2252247 h 2503860"/>
              <a:gd name="connsiteX2" fmla="*/ 1276477 w 1276477"/>
              <a:gd name="connsiteY2" fmla="*/ 0 h 2503860"/>
              <a:gd name="connsiteX3" fmla="*/ 1024864 w 1276477"/>
              <a:gd name="connsiteY3" fmla="*/ 2503860 h 2503860"/>
              <a:gd name="connsiteX4" fmla="*/ 583006 w 1276477"/>
              <a:gd name="connsiteY4" fmla="*/ 2129509 h 2503860"/>
              <a:gd name="connsiteX5" fmla="*/ 0 w 1276477"/>
              <a:gd name="connsiteY5" fmla="*/ 2252247 h 2503860"/>
              <a:gd name="connsiteX0" fmla="*/ 46555 w 1390538"/>
              <a:gd name="connsiteY0" fmla="*/ 2436354 h 2503860"/>
              <a:gd name="connsiteX1" fmla="*/ 114061 w 1390538"/>
              <a:gd name="connsiteY1" fmla="*/ 2252247 h 2503860"/>
              <a:gd name="connsiteX2" fmla="*/ 1390538 w 1390538"/>
              <a:gd name="connsiteY2" fmla="*/ 0 h 2503860"/>
              <a:gd name="connsiteX3" fmla="*/ 1138925 w 1390538"/>
              <a:gd name="connsiteY3" fmla="*/ 2503860 h 2503860"/>
              <a:gd name="connsiteX4" fmla="*/ 697067 w 1390538"/>
              <a:gd name="connsiteY4" fmla="*/ 2129509 h 2503860"/>
              <a:gd name="connsiteX5" fmla="*/ 46555 w 1390538"/>
              <a:gd name="connsiteY5" fmla="*/ 2436354 h 2503860"/>
              <a:gd name="connsiteX0" fmla="*/ 46555 w 1390538"/>
              <a:gd name="connsiteY0" fmla="*/ 2436354 h 2503860"/>
              <a:gd name="connsiteX1" fmla="*/ 114061 w 1390538"/>
              <a:gd name="connsiteY1" fmla="*/ 2252247 h 2503860"/>
              <a:gd name="connsiteX2" fmla="*/ 1390538 w 1390538"/>
              <a:gd name="connsiteY2" fmla="*/ 0 h 2503860"/>
              <a:gd name="connsiteX3" fmla="*/ 1138925 w 1390538"/>
              <a:gd name="connsiteY3" fmla="*/ 2503860 h 2503860"/>
              <a:gd name="connsiteX4" fmla="*/ 654109 w 1390538"/>
              <a:gd name="connsiteY4" fmla="*/ 2264521 h 2503860"/>
              <a:gd name="connsiteX5" fmla="*/ 46555 w 1390538"/>
              <a:gd name="connsiteY5" fmla="*/ 2436354 h 2503860"/>
              <a:gd name="connsiteX0" fmla="*/ 42137 w 1324920"/>
              <a:gd name="connsiteY0" fmla="*/ 2249154 h 2316660"/>
              <a:gd name="connsiteX1" fmla="*/ 109643 w 1324920"/>
              <a:gd name="connsiteY1" fmla="*/ 2065047 h 2316660"/>
              <a:gd name="connsiteX2" fmla="*/ 1324920 w 1324920"/>
              <a:gd name="connsiteY2" fmla="*/ 0 h 2316660"/>
              <a:gd name="connsiteX3" fmla="*/ 1134507 w 1324920"/>
              <a:gd name="connsiteY3" fmla="*/ 2316660 h 2316660"/>
              <a:gd name="connsiteX4" fmla="*/ 649691 w 1324920"/>
              <a:gd name="connsiteY4" fmla="*/ 2077321 h 2316660"/>
              <a:gd name="connsiteX5" fmla="*/ 42137 w 1324920"/>
              <a:gd name="connsiteY5" fmla="*/ 2249154 h 2316660"/>
              <a:gd name="connsiteX0" fmla="*/ 0 w 1282783"/>
              <a:gd name="connsiteY0" fmla="*/ 2249203 h 2316709"/>
              <a:gd name="connsiteX1" fmla="*/ 1282783 w 1282783"/>
              <a:gd name="connsiteY1" fmla="*/ 49 h 2316709"/>
              <a:gd name="connsiteX2" fmla="*/ 1092370 w 1282783"/>
              <a:gd name="connsiteY2" fmla="*/ 2316709 h 2316709"/>
              <a:gd name="connsiteX3" fmla="*/ 607554 w 1282783"/>
              <a:gd name="connsiteY3" fmla="*/ 2077370 h 2316709"/>
              <a:gd name="connsiteX4" fmla="*/ 0 w 1282783"/>
              <a:gd name="connsiteY4" fmla="*/ 2249203 h 2316709"/>
              <a:gd name="connsiteX0" fmla="*/ 0 w 1282783"/>
              <a:gd name="connsiteY0" fmla="*/ 2249203 h 2316709"/>
              <a:gd name="connsiteX1" fmla="*/ 1282783 w 1282783"/>
              <a:gd name="connsiteY1" fmla="*/ 49 h 2316709"/>
              <a:gd name="connsiteX2" fmla="*/ 1092370 w 1282783"/>
              <a:gd name="connsiteY2" fmla="*/ 2316709 h 2316709"/>
              <a:gd name="connsiteX3" fmla="*/ 582354 w 1282783"/>
              <a:gd name="connsiteY3" fmla="*/ 2120570 h 2316709"/>
              <a:gd name="connsiteX4" fmla="*/ 0 w 1282783"/>
              <a:gd name="connsiteY4" fmla="*/ 2249203 h 2316709"/>
              <a:gd name="connsiteX0" fmla="*/ 0 w 1282783"/>
              <a:gd name="connsiteY0" fmla="*/ 2249203 h 2327509"/>
              <a:gd name="connsiteX1" fmla="*/ 1282783 w 1282783"/>
              <a:gd name="connsiteY1" fmla="*/ 49 h 2327509"/>
              <a:gd name="connsiteX2" fmla="*/ 1059970 w 1282783"/>
              <a:gd name="connsiteY2" fmla="*/ 2327509 h 2327509"/>
              <a:gd name="connsiteX3" fmla="*/ 582354 w 1282783"/>
              <a:gd name="connsiteY3" fmla="*/ 2120570 h 2327509"/>
              <a:gd name="connsiteX4" fmla="*/ 0 w 1282783"/>
              <a:gd name="connsiteY4" fmla="*/ 2249203 h 2327509"/>
              <a:gd name="connsiteX0" fmla="*/ 0 w 1282783"/>
              <a:gd name="connsiteY0" fmla="*/ 2249203 h 2327509"/>
              <a:gd name="connsiteX1" fmla="*/ 1282783 w 1282783"/>
              <a:gd name="connsiteY1" fmla="*/ 49 h 2327509"/>
              <a:gd name="connsiteX2" fmla="*/ 1059970 w 1282783"/>
              <a:gd name="connsiteY2" fmla="*/ 2327509 h 2327509"/>
              <a:gd name="connsiteX3" fmla="*/ 582354 w 1282783"/>
              <a:gd name="connsiteY3" fmla="*/ 2120570 h 2327509"/>
              <a:gd name="connsiteX4" fmla="*/ 0 w 1282783"/>
              <a:gd name="connsiteY4" fmla="*/ 2249203 h 2327509"/>
              <a:gd name="connsiteX0" fmla="*/ 0 w 1282783"/>
              <a:gd name="connsiteY0" fmla="*/ 2249203 h 2327509"/>
              <a:gd name="connsiteX1" fmla="*/ 1282783 w 1282783"/>
              <a:gd name="connsiteY1" fmla="*/ 49 h 2327509"/>
              <a:gd name="connsiteX2" fmla="*/ 1059970 w 1282783"/>
              <a:gd name="connsiteY2" fmla="*/ 2327509 h 2327509"/>
              <a:gd name="connsiteX3" fmla="*/ 582354 w 1282783"/>
              <a:gd name="connsiteY3" fmla="*/ 2120570 h 2327509"/>
              <a:gd name="connsiteX4" fmla="*/ 0 w 1282783"/>
              <a:gd name="connsiteY4" fmla="*/ 2249203 h 2327509"/>
              <a:gd name="connsiteX0" fmla="*/ 0 w 1282783"/>
              <a:gd name="connsiteY0" fmla="*/ 2249203 h 2327509"/>
              <a:gd name="connsiteX1" fmla="*/ 1282783 w 1282783"/>
              <a:gd name="connsiteY1" fmla="*/ 49 h 2327509"/>
              <a:gd name="connsiteX2" fmla="*/ 1059970 w 1282783"/>
              <a:gd name="connsiteY2" fmla="*/ 2327509 h 2327509"/>
              <a:gd name="connsiteX3" fmla="*/ 582354 w 1282783"/>
              <a:gd name="connsiteY3" fmla="*/ 2120570 h 2327509"/>
              <a:gd name="connsiteX4" fmla="*/ 0 w 1282783"/>
              <a:gd name="connsiteY4" fmla="*/ 2249203 h 2327509"/>
              <a:gd name="connsiteX0" fmla="*/ 0 w 1282783"/>
              <a:gd name="connsiteY0" fmla="*/ 2249197 h 2327503"/>
              <a:gd name="connsiteX1" fmla="*/ 1282783 w 1282783"/>
              <a:gd name="connsiteY1" fmla="*/ 43 h 2327503"/>
              <a:gd name="connsiteX2" fmla="*/ 1059970 w 1282783"/>
              <a:gd name="connsiteY2" fmla="*/ 2327503 h 2327503"/>
              <a:gd name="connsiteX3" fmla="*/ 582354 w 1282783"/>
              <a:gd name="connsiteY3" fmla="*/ 2120564 h 2327503"/>
              <a:gd name="connsiteX4" fmla="*/ 0 w 1282783"/>
              <a:gd name="connsiteY4" fmla="*/ 2249197 h 2327503"/>
              <a:gd name="connsiteX0" fmla="*/ 0 w 1282783"/>
              <a:gd name="connsiteY0" fmla="*/ 2249197 h 2327503"/>
              <a:gd name="connsiteX1" fmla="*/ 1282783 w 1282783"/>
              <a:gd name="connsiteY1" fmla="*/ 43 h 2327503"/>
              <a:gd name="connsiteX2" fmla="*/ 1059970 w 1282783"/>
              <a:gd name="connsiteY2" fmla="*/ 2327503 h 2327503"/>
              <a:gd name="connsiteX3" fmla="*/ 582354 w 1282783"/>
              <a:gd name="connsiteY3" fmla="*/ 2120564 h 2327503"/>
              <a:gd name="connsiteX4" fmla="*/ 0 w 1282783"/>
              <a:gd name="connsiteY4" fmla="*/ 2249197 h 2327503"/>
              <a:gd name="connsiteX0" fmla="*/ 0 w 1282783"/>
              <a:gd name="connsiteY0" fmla="*/ 2249197 h 2327503"/>
              <a:gd name="connsiteX1" fmla="*/ 1282783 w 1282783"/>
              <a:gd name="connsiteY1" fmla="*/ 43 h 2327503"/>
              <a:gd name="connsiteX2" fmla="*/ 1059970 w 1282783"/>
              <a:gd name="connsiteY2" fmla="*/ 2327503 h 2327503"/>
              <a:gd name="connsiteX3" fmla="*/ 582354 w 1282783"/>
              <a:gd name="connsiteY3" fmla="*/ 2120564 h 2327503"/>
              <a:gd name="connsiteX4" fmla="*/ 0 w 1282783"/>
              <a:gd name="connsiteY4" fmla="*/ 2249197 h 2327503"/>
              <a:gd name="connsiteX0" fmla="*/ 0 w 1282783"/>
              <a:gd name="connsiteY0" fmla="*/ 2249197 h 2327503"/>
              <a:gd name="connsiteX1" fmla="*/ 1282783 w 1282783"/>
              <a:gd name="connsiteY1" fmla="*/ 43 h 2327503"/>
              <a:gd name="connsiteX2" fmla="*/ 1059970 w 1282783"/>
              <a:gd name="connsiteY2" fmla="*/ 2327503 h 2327503"/>
              <a:gd name="connsiteX3" fmla="*/ 582354 w 1282783"/>
              <a:gd name="connsiteY3" fmla="*/ 2120564 h 2327503"/>
              <a:gd name="connsiteX4" fmla="*/ 0 w 1282783"/>
              <a:gd name="connsiteY4" fmla="*/ 2249197 h 2327503"/>
              <a:gd name="connsiteX0" fmla="*/ 0 w 1282783"/>
              <a:gd name="connsiteY0" fmla="*/ 2249197 h 2327503"/>
              <a:gd name="connsiteX1" fmla="*/ 1282783 w 1282783"/>
              <a:gd name="connsiteY1" fmla="*/ 43 h 2327503"/>
              <a:gd name="connsiteX2" fmla="*/ 1059970 w 1282783"/>
              <a:gd name="connsiteY2" fmla="*/ 2327503 h 2327503"/>
              <a:gd name="connsiteX3" fmla="*/ 582354 w 1282783"/>
              <a:gd name="connsiteY3" fmla="*/ 2120564 h 2327503"/>
              <a:gd name="connsiteX4" fmla="*/ 0 w 1282783"/>
              <a:gd name="connsiteY4" fmla="*/ 2249197 h 2327503"/>
              <a:gd name="connsiteX0" fmla="*/ 0 w 1282783"/>
              <a:gd name="connsiteY0" fmla="*/ 2249197 h 2327503"/>
              <a:gd name="connsiteX1" fmla="*/ 1282783 w 1282783"/>
              <a:gd name="connsiteY1" fmla="*/ 43 h 2327503"/>
              <a:gd name="connsiteX2" fmla="*/ 1059970 w 1282783"/>
              <a:gd name="connsiteY2" fmla="*/ 2327503 h 2327503"/>
              <a:gd name="connsiteX3" fmla="*/ 582354 w 1282783"/>
              <a:gd name="connsiteY3" fmla="*/ 2120564 h 2327503"/>
              <a:gd name="connsiteX4" fmla="*/ 0 w 1282783"/>
              <a:gd name="connsiteY4" fmla="*/ 2249197 h 2327503"/>
              <a:gd name="connsiteX0" fmla="*/ 0 w 1282783"/>
              <a:gd name="connsiteY0" fmla="*/ 2249197 h 2327503"/>
              <a:gd name="connsiteX1" fmla="*/ 1282783 w 1282783"/>
              <a:gd name="connsiteY1" fmla="*/ 43 h 2327503"/>
              <a:gd name="connsiteX2" fmla="*/ 1059970 w 1282783"/>
              <a:gd name="connsiteY2" fmla="*/ 2327503 h 2327503"/>
              <a:gd name="connsiteX3" fmla="*/ 582354 w 1282783"/>
              <a:gd name="connsiteY3" fmla="*/ 2120564 h 2327503"/>
              <a:gd name="connsiteX4" fmla="*/ 0 w 1282783"/>
              <a:gd name="connsiteY4" fmla="*/ 2249197 h 2327503"/>
              <a:gd name="connsiteX0" fmla="*/ 0 w 1282783"/>
              <a:gd name="connsiteY0" fmla="*/ 2249197 h 2327503"/>
              <a:gd name="connsiteX1" fmla="*/ 1282783 w 1282783"/>
              <a:gd name="connsiteY1" fmla="*/ 43 h 2327503"/>
              <a:gd name="connsiteX2" fmla="*/ 1059970 w 1282783"/>
              <a:gd name="connsiteY2" fmla="*/ 2327503 h 2327503"/>
              <a:gd name="connsiteX3" fmla="*/ 582354 w 1282783"/>
              <a:gd name="connsiteY3" fmla="*/ 2120564 h 2327503"/>
              <a:gd name="connsiteX4" fmla="*/ 0 w 1282783"/>
              <a:gd name="connsiteY4" fmla="*/ 2249197 h 2327503"/>
              <a:gd name="connsiteX0" fmla="*/ 0 w 1279608"/>
              <a:gd name="connsiteY0" fmla="*/ 2268246 h 2327502"/>
              <a:gd name="connsiteX1" fmla="*/ 1279608 w 1279608"/>
              <a:gd name="connsiteY1" fmla="*/ 42 h 2327502"/>
              <a:gd name="connsiteX2" fmla="*/ 1056795 w 1279608"/>
              <a:gd name="connsiteY2" fmla="*/ 2327502 h 2327502"/>
              <a:gd name="connsiteX3" fmla="*/ 579179 w 1279608"/>
              <a:gd name="connsiteY3" fmla="*/ 2120563 h 2327502"/>
              <a:gd name="connsiteX4" fmla="*/ 0 w 1279608"/>
              <a:gd name="connsiteY4" fmla="*/ 2268246 h 2327502"/>
              <a:gd name="connsiteX0" fmla="*/ 0 w 1279608"/>
              <a:gd name="connsiteY0" fmla="*/ 2268246 h 2327502"/>
              <a:gd name="connsiteX1" fmla="*/ 1279608 w 1279608"/>
              <a:gd name="connsiteY1" fmla="*/ 42 h 2327502"/>
              <a:gd name="connsiteX2" fmla="*/ 1056795 w 1279608"/>
              <a:gd name="connsiteY2" fmla="*/ 2327502 h 2327502"/>
              <a:gd name="connsiteX3" fmla="*/ 579179 w 1279608"/>
              <a:gd name="connsiteY3" fmla="*/ 2120563 h 2327502"/>
              <a:gd name="connsiteX4" fmla="*/ 0 w 1279608"/>
              <a:gd name="connsiteY4" fmla="*/ 2268246 h 2327502"/>
              <a:gd name="connsiteX0" fmla="*/ 0 w 1279608"/>
              <a:gd name="connsiteY0" fmla="*/ 2268246 h 2330677"/>
              <a:gd name="connsiteX1" fmla="*/ 1279608 w 1279608"/>
              <a:gd name="connsiteY1" fmla="*/ 42 h 2330677"/>
              <a:gd name="connsiteX2" fmla="*/ 1050445 w 1279608"/>
              <a:gd name="connsiteY2" fmla="*/ 2330677 h 2330677"/>
              <a:gd name="connsiteX3" fmla="*/ 579179 w 1279608"/>
              <a:gd name="connsiteY3" fmla="*/ 2120563 h 2330677"/>
              <a:gd name="connsiteX4" fmla="*/ 0 w 1279608"/>
              <a:gd name="connsiteY4" fmla="*/ 2268246 h 2330677"/>
              <a:gd name="connsiteX0" fmla="*/ 0 w 1279608"/>
              <a:gd name="connsiteY0" fmla="*/ 2268246 h 2321152"/>
              <a:gd name="connsiteX1" fmla="*/ 1279608 w 1279608"/>
              <a:gd name="connsiteY1" fmla="*/ 42 h 2321152"/>
              <a:gd name="connsiteX2" fmla="*/ 1053620 w 1279608"/>
              <a:gd name="connsiteY2" fmla="*/ 2321152 h 2321152"/>
              <a:gd name="connsiteX3" fmla="*/ 579179 w 1279608"/>
              <a:gd name="connsiteY3" fmla="*/ 2120563 h 2321152"/>
              <a:gd name="connsiteX4" fmla="*/ 0 w 1279608"/>
              <a:gd name="connsiteY4" fmla="*/ 2268246 h 2321152"/>
              <a:gd name="connsiteX0" fmla="*/ 0 w 1279608"/>
              <a:gd name="connsiteY0" fmla="*/ 2268205 h 2321111"/>
              <a:gd name="connsiteX1" fmla="*/ 1279608 w 1279608"/>
              <a:gd name="connsiteY1" fmla="*/ 1 h 2321111"/>
              <a:gd name="connsiteX2" fmla="*/ 1053620 w 1279608"/>
              <a:gd name="connsiteY2" fmla="*/ 2321111 h 2321111"/>
              <a:gd name="connsiteX3" fmla="*/ 579179 w 1279608"/>
              <a:gd name="connsiteY3" fmla="*/ 2120522 h 2321111"/>
              <a:gd name="connsiteX4" fmla="*/ 0 w 1279608"/>
              <a:gd name="connsiteY4" fmla="*/ 2268205 h 2321111"/>
              <a:gd name="connsiteX0" fmla="*/ 0 w 1063766"/>
              <a:gd name="connsiteY0" fmla="*/ 2325754 h 2378660"/>
              <a:gd name="connsiteX1" fmla="*/ 755266 w 1063766"/>
              <a:gd name="connsiteY1" fmla="*/ 0 h 2378660"/>
              <a:gd name="connsiteX2" fmla="*/ 1053620 w 1063766"/>
              <a:gd name="connsiteY2" fmla="*/ 2378660 h 2378660"/>
              <a:gd name="connsiteX3" fmla="*/ 579179 w 1063766"/>
              <a:gd name="connsiteY3" fmla="*/ 2178071 h 2378660"/>
              <a:gd name="connsiteX4" fmla="*/ 0 w 1063766"/>
              <a:gd name="connsiteY4" fmla="*/ 2325754 h 2378660"/>
              <a:gd name="connsiteX0" fmla="*/ 0 w 1053620"/>
              <a:gd name="connsiteY0" fmla="*/ 2325754 h 2378660"/>
              <a:gd name="connsiteX1" fmla="*/ 755266 w 1053620"/>
              <a:gd name="connsiteY1" fmla="*/ 0 h 2378660"/>
              <a:gd name="connsiteX2" fmla="*/ 1053620 w 1053620"/>
              <a:gd name="connsiteY2" fmla="*/ 2378660 h 2378660"/>
              <a:gd name="connsiteX3" fmla="*/ 579179 w 1053620"/>
              <a:gd name="connsiteY3" fmla="*/ 2178071 h 2378660"/>
              <a:gd name="connsiteX4" fmla="*/ 0 w 1053620"/>
              <a:gd name="connsiteY4" fmla="*/ 2325754 h 2378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620" h="2378660">
                <a:moveTo>
                  <a:pt x="0" y="2325754"/>
                </a:moveTo>
                <a:cubicBezTo>
                  <a:pt x="4538" y="2314334"/>
                  <a:pt x="748641" y="-618"/>
                  <a:pt x="755266" y="0"/>
                </a:cubicBezTo>
                <a:lnTo>
                  <a:pt x="1053620" y="2378660"/>
                </a:lnTo>
                <a:cubicBezTo>
                  <a:pt x="1040626" y="2308540"/>
                  <a:pt x="903711" y="2194009"/>
                  <a:pt x="579179" y="2178071"/>
                </a:cubicBezTo>
                <a:cubicBezTo>
                  <a:pt x="194066" y="2170379"/>
                  <a:pt x="121656" y="2247288"/>
                  <a:pt x="0" y="2325754"/>
                </a:cubicBezTo>
                <a:close/>
              </a:path>
            </a:pathLst>
          </a:custGeom>
          <a:solidFill>
            <a:schemeClr val="accent2">
              <a:lumMod val="40000"/>
              <a:lumOff val="60000"/>
              <a:alpha val="34118"/>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98" name="TextBox 97">
            <a:extLst>
              <a:ext uri="{FF2B5EF4-FFF2-40B4-BE49-F238E27FC236}">
                <a16:creationId xmlns:a16="http://schemas.microsoft.com/office/drawing/2014/main" id="{02E840F1-3017-495E-B7FA-53F684A9E176}"/>
              </a:ext>
            </a:extLst>
          </p:cNvPr>
          <p:cNvSpPr txBox="1"/>
          <p:nvPr/>
        </p:nvSpPr>
        <p:spPr>
          <a:xfrm>
            <a:off x="7527820" y="1631627"/>
            <a:ext cx="888321" cy="307777"/>
          </a:xfrm>
          <a:prstGeom prst="rect">
            <a:avLst/>
          </a:prstGeom>
          <a:noFill/>
        </p:spPr>
        <p:txBody>
          <a:bodyPr wrap="none" rtlCol="0">
            <a:spAutoFit/>
          </a:bodyPr>
          <a:lstStyle/>
          <a:p>
            <a:pPr algn="ctr"/>
            <a:r>
              <a:rPr lang="en-US" sz="1400" b="1" dirty="0"/>
              <a:t>Weather</a:t>
            </a:r>
          </a:p>
        </p:txBody>
      </p:sp>
      <p:pic>
        <p:nvPicPr>
          <p:cNvPr id="99" name="Picture 98" descr="NextGenerationSat1.png">
            <a:extLst>
              <a:ext uri="{FF2B5EF4-FFF2-40B4-BE49-F238E27FC236}">
                <a16:creationId xmlns:a16="http://schemas.microsoft.com/office/drawing/2014/main" id="{3F4D2859-2F1F-4759-9057-0BE05103D6A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21171580">
            <a:off x="5359304" y="1596331"/>
            <a:ext cx="1090506" cy="364212"/>
          </a:xfrm>
          <a:prstGeom prst="rect">
            <a:avLst/>
          </a:prstGeom>
          <a:effectLst>
            <a:outerShdw blurRad="50800" dist="38100" dir="2700000" algn="tl" rotWithShape="0">
              <a:prstClr val="black">
                <a:alpha val="40000"/>
              </a:prstClr>
            </a:outerShdw>
          </a:effectLst>
        </p:spPr>
      </p:pic>
      <p:sp>
        <p:nvSpPr>
          <p:cNvPr id="100" name="TextBox 99">
            <a:extLst>
              <a:ext uri="{FF2B5EF4-FFF2-40B4-BE49-F238E27FC236}">
                <a16:creationId xmlns:a16="http://schemas.microsoft.com/office/drawing/2014/main" id="{BBC36905-7676-4073-81C5-222F1BC7C792}"/>
              </a:ext>
            </a:extLst>
          </p:cNvPr>
          <p:cNvSpPr txBox="1"/>
          <p:nvPr/>
        </p:nvSpPr>
        <p:spPr>
          <a:xfrm>
            <a:off x="5001257" y="1376079"/>
            <a:ext cx="1537600" cy="307777"/>
          </a:xfrm>
          <a:prstGeom prst="rect">
            <a:avLst/>
          </a:prstGeom>
          <a:noFill/>
        </p:spPr>
        <p:txBody>
          <a:bodyPr wrap="none" rtlCol="0">
            <a:spAutoFit/>
          </a:bodyPr>
          <a:lstStyle/>
          <a:p>
            <a:pPr algn="ctr"/>
            <a:r>
              <a:rPr lang="en-US" sz="1400" b="1" dirty="0"/>
              <a:t>Communication</a:t>
            </a:r>
          </a:p>
        </p:txBody>
      </p:sp>
      <p:pic>
        <p:nvPicPr>
          <p:cNvPr id="104" name="Picture 103">
            <a:extLst>
              <a:ext uri="{FF2B5EF4-FFF2-40B4-BE49-F238E27FC236}">
                <a16:creationId xmlns:a16="http://schemas.microsoft.com/office/drawing/2014/main" id="{BEC6F26E-CF90-4A40-8724-D74B6E3D308D}"/>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4793748" y="4196287"/>
            <a:ext cx="1147810" cy="645070"/>
          </a:xfrm>
          <a:prstGeom prst="rect">
            <a:avLst/>
          </a:prstGeom>
        </p:spPr>
      </p:pic>
      <p:pic>
        <p:nvPicPr>
          <p:cNvPr id="106" name="Picture 105">
            <a:extLst>
              <a:ext uri="{FF2B5EF4-FFF2-40B4-BE49-F238E27FC236}">
                <a16:creationId xmlns:a16="http://schemas.microsoft.com/office/drawing/2014/main" id="{B2EAFC4D-C1A7-4D62-818F-D05F33BB30E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363462" y="4071620"/>
            <a:ext cx="782507" cy="922956"/>
          </a:xfrm>
          <a:prstGeom prst="rect">
            <a:avLst/>
          </a:prstGeom>
          <a:effectLst>
            <a:outerShdw blurRad="76200" dir="18900000" sy="23000" kx="-1200000" algn="bl" rotWithShape="0">
              <a:prstClr val="black">
                <a:alpha val="20000"/>
              </a:prstClr>
            </a:outerShdw>
          </a:effectLst>
        </p:spPr>
      </p:pic>
      <p:sp>
        <p:nvSpPr>
          <p:cNvPr id="107" name="Freeform 190">
            <a:extLst>
              <a:ext uri="{FF2B5EF4-FFF2-40B4-BE49-F238E27FC236}">
                <a16:creationId xmlns:a16="http://schemas.microsoft.com/office/drawing/2014/main" id="{90407368-210E-41BD-A713-252047AD9DC3}"/>
              </a:ext>
            </a:extLst>
          </p:cNvPr>
          <p:cNvSpPr/>
          <p:nvPr/>
        </p:nvSpPr>
        <p:spPr bwMode="auto">
          <a:xfrm rot="17118557">
            <a:off x="7079406" y="1138169"/>
            <a:ext cx="1254269" cy="3999569"/>
          </a:xfrm>
          <a:custGeom>
            <a:avLst/>
            <a:gdLst>
              <a:gd name="connsiteX0" fmla="*/ 1854777 w 1854777"/>
              <a:gd name="connsiteY0" fmla="*/ 0 h 3870613"/>
              <a:gd name="connsiteX1" fmla="*/ 997527 w 1854777"/>
              <a:gd name="connsiteY1" fmla="*/ 1839191 h 3870613"/>
              <a:gd name="connsiteX2" fmla="*/ 1335232 w 1854777"/>
              <a:gd name="connsiteY2" fmla="*/ 1563831 h 3870613"/>
              <a:gd name="connsiteX3" fmla="*/ 0 w 1854777"/>
              <a:gd name="connsiteY3" fmla="*/ 3870613 h 3870613"/>
              <a:gd name="connsiteX4" fmla="*/ 1517072 w 1854777"/>
              <a:gd name="connsiteY4" fmla="*/ 1361209 h 3870613"/>
              <a:gd name="connsiteX5" fmla="*/ 1153391 w 1854777"/>
              <a:gd name="connsiteY5" fmla="*/ 1636568 h 3870613"/>
              <a:gd name="connsiteX6" fmla="*/ 1854777 w 1854777"/>
              <a:gd name="connsiteY6" fmla="*/ 0 h 3870613"/>
              <a:gd name="connsiteX0" fmla="*/ 1981200 w 1981200"/>
              <a:gd name="connsiteY0" fmla="*/ 0 h 3870613"/>
              <a:gd name="connsiteX1" fmla="*/ 997527 w 1981200"/>
              <a:gd name="connsiteY1" fmla="*/ 1839191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153391 w 1981200"/>
              <a:gd name="connsiteY5" fmla="*/ 1636568 h 3870613"/>
              <a:gd name="connsiteX6" fmla="*/ 1981200 w 1981200"/>
              <a:gd name="connsiteY6" fmla="*/ 0 h 3870613"/>
              <a:gd name="connsiteX0" fmla="*/ 1981200 w 1981200"/>
              <a:gd name="connsiteY0" fmla="*/ 0 h 3870613"/>
              <a:gd name="connsiteX1" fmla="*/ 914399 w 1981200"/>
              <a:gd name="connsiteY1" fmla="*/ 1752600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153391 w 1981200"/>
              <a:gd name="connsiteY5" fmla="*/ 1636568 h 3870613"/>
              <a:gd name="connsiteX6" fmla="*/ 1981200 w 1981200"/>
              <a:gd name="connsiteY6" fmla="*/ 0 h 3870613"/>
              <a:gd name="connsiteX0" fmla="*/ 1981200 w 1981200"/>
              <a:gd name="connsiteY0" fmla="*/ 0 h 3870613"/>
              <a:gd name="connsiteX1" fmla="*/ 914399 w 1981200"/>
              <a:gd name="connsiteY1" fmla="*/ 1752600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066799 w 1981200"/>
              <a:gd name="connsiteY5" fmla="*/ 1600200 h 3870613"/>
              <a:gd name="connsiteX6" fmla="*/ 1981200 w 1981200"/>
              <a:gd name="connsiteY6" fmla="*/ 0 h 3870613"/>
              <a:gd name="connsiteX0" fmla="*/ 1981200 w 1981200"/>
              <a:gd name="connsiteY0" fmla="*/ 0 h 3870613"/>
              <a:gd name="connsiteX1" fmla="*/ 838199 w 1981200"/>
              <a:gd name="connsiteY1" fmla="*/ 1752600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066799 w 1981200"/>
              <a:gd name="connsiteY5" fmla="*/ 1600200 h 3870613"/>
              <a:gd name="connsiteX6" fmla="*/ 1981200 w 1981200"/>
              <a:gd name="connsiteY6" fmla="*/ 0 h 3870613"/>
              <a:gd name="connsiteX0" fmla="*/ 1981200 w 1981200"/>
              <a:gd name="connsiteY0" fmla="*/ 0 h 3870613"/>
              <a:gd name="connsiteX1" fmla="*/ 838199 w 1981200"/>
              <a:gd name="connsiteY1" fmla="*/ 1752600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066799 w 1981200"/>
              <a:gd name="connsiteY5" fmla="*/ 1600200 h 3870613"/>
              <a:gd name="connsiteX6" fmla="*/ 1981200 w 1981200"/>
              <a:gd name="connsiteY6" fmla="*/ 0 h 3870613"/>
              <a:gd name="connsiteX0" fmla="*/ 1981200 w 1981200"/>
              <a:gd name="connsiteY0" fmla="*/ 0 h 3870613"/>
              <a:gd name="connsiteX1" fmla="*/ 838199 w 1981200"/>
              <a:gd name="connsiteY1" fmla="*/ 1752600 h 3870613"/>
              <a:gd name="connsiteX2" fmla="*/ 1335232 w 1981200"/>
              <a:gd name="connsiteY2" fmla="*/ 1563831 h 3870613"/>
              <a:gd name="connsiteX3" fmla="*/ 0 w 1981200"/>
              <a:gd name="connsiteY3" fmla="*/ 3870613 h 3870613"/>
              <a:gd name="connsiteX4" fmla="*/ 1600199 w 1981200"/>
              <a:gd name="connsiteY4" fmla="*/ 1447800 h 3870613"/>
              <a:gd name="connsiteX5" fmla="*/ 1066799 w 1981200"/>
              <a:gd name="connsiteY5" fmla="*/ 1600200 h 3870613"/>
              <a:gd name="connsiteX6" fmla="*/ 1981200 w 1981200"/>
              <a:gd name="connsiteY6" fmla="*/ 0 h 3870613"/>
              <a:gd name="connsiteX0" fmla="*/ 1981200 w 1981200"/>
              <a:gd name="connsiteY0" fmla="*/ 0 h 3870613"/>
              <a:gd name="connsiteX1" fmla="*/ 838199 w 1981200"/>
              <a:gd name="connsiteY1" fmla="*/ 1752600 h 3870613"/>
              <a:gd name="connsiteX2" fmla="*/ 1371599 w 1981200"/>
              <a:gd name="connsiteY2" fmla="*/ 1600200 h 3870613"/>
              <a:gd name="connsiteX3" fmla="*/ 0 w 1981200"/>
              <a:gd name="connsiteY3" fmla="*/ 3870613 h 3870613"/>
              <a:gd name="connsiteX4" fmla="*/ 1600199 w 1981200"/>
              <a:gd name="connsiteY4" fmla="*/ 1447800 h 3870613"/>
              <a:gd name="connsiteX5" fmla="*/ 1066799 w 1981200"/>
              <a:gd name="connsiteY5" fmla="*/ 1600200 h 3870613"/>
              <a:gd name="connsiteX6" fmla="*/ 1981200 w 1981200"/>
              <a:gd name="connsiteY6" fmla="*/ 0 h 3870613"/>
              <a:gd name="connsiteX0" fmla="*/ 1981199 w 1981199"/>
              <a:gd name="connsiteY0" fmla="*/ 0 h 3794413"/>
              <a:gd name="connsiteX1" fmla="*/ 838199 w 1981199"/>
              <a:gd name="connsiteY1" fmla="*/ 1676400 h 3794413"/>
              <a:gd name="connsiteX2" fmla="*/ 1371599 w 1981199"/>
              <a:gd name="connsiteY2" fmla="*/ 1524000 h 3794413"/>
              <a:gd name="connsiteX3" fmla="*/ 0 w 1981199"/>
              <a:gd name="connsiteY3" fmla="*/ 3794413 h 3794413"/>
              <a:gd name="connsiteX4" fmla="*/ 1600199 w 1981199"/>
              <a:gd name="connsiteY4" fmla="*/ 1371600 h 3794413"/>
              <a:gd name="connsiteX5" fmla="*/ 1066799 w 1981199"/>
              <a:gd name="connsiteY5" fmla="*/ 1524000 h 3794413"/>
              <a:gd name="connsiteX6" fmla="*/ 1981199 w 1981199"/>
              <a:gd name="connsiteY6" fmla="*/ 0 h 3794413"/>
              <a:gd name="connsiteX0" fmla="*/ 1981199 w 1981199"/>
              <a:gd name="connsiteY0" fmla="*/ 0 h 3794413"/>
              <a:gd name="connsiteX1" fmla="*/ 990600 w 1981199"/>
              <a:gd name="connsiteY1" fmla="*/ 1752600 h 3794413"/>
              <a:gd name="connsiteX2" fmla="*/ 1371599 w 1981199"/>
              <a:gd name="connsiteY2" fmla="*/ 1524000 h 3794413"/>
              <a:gd name="connsiteX3" fmla="*/ 0 w 1981199"/>
              <a:gd name="connsiteY3" fmla="*/ 3794413 h 3794413"/>
              <a:gd name="connsiteX4" fmla="*/ 1600199 w 1981199"/>
              <a:gd name="connsiteY4" fmla="*/ 1371600 h 3794413"/>
              <a:gd name="connsiteX5" fmla="*/ 1066799 w 1981199"/>
              <a:gd name="connsiteY5" fmla="*/ 1524000 h 3794413"/>
              <a:gd name="connsiteX6" fmla="*/ 1981199 w 1981199"/>
              <a:gd name="connsiteY6" fmla="*/ 0 h 3794413"/>
              <a:gd name="connsiteX0" fmla="*/ 2057400 w 2057400"/>
              <a:gd name="connsiteY0" fmla="*/ 0 h 3718213"/>
              <a:gd name="connsiteX1" fmla="*/ 990600 w 2057400"/>
              <a:gd name="connsiteY1" fmla="*/ 1676400 h 3718213"/>
              <a:gd name="connsiteX2" fmla="*/ 1371599 w 2057400"/>
              <a:gd name="connsiteY2" fmla="*/ 1447800 h 3718213"/>
              <a:gd name="connsiteX3" fmla="*/ 0 w 2057400"/>
              <a:gd name="connsiteY3" fmla="*/ 3718213 h 3718213"/>
              <a:gd name="connsiteX4" fmla="*/ 1600199 w 2057400"/>
              <a:gd name="connsiteY4" fmla="*/ 1295400 h 3718213"/>
              <a:gd name="connsiteX5" fmla="*/ 1066799 w 2057400"/>
              <a:gd name="connsiteY5" fmla="*/ 1447800 h 3718213"/>
              <a:gd name="connsiteX6" fmla="*/ 2057400 w 2057400"/>
              <a:gd name="connsiteY6" fmla="*/ 0 h 3718213"/>
              <a:gd name="connsiteX0" fmla="*/ 2057400 w 2057400"/>
              <a:gd name="connsiteY0" fmla="*/ 0 h 3718213"/>
              <a:gd name="connsiteX1" fmla="*/ 990600 w 2057400"/>
              <a:gd name="connsiteY1" fmla="*/ 1676400 h 3718213"/>
              <a:gd name="connsiteX2" fmla="*/ 1371599 w 2057400"/>
              <a:gd name="connsiteY2" fmla="*/ 1447800 h 3718213"/>
              <a:gd name="connsiteX3" fmla="*/ 0 w 2057400"/>
              <a:gd name="connsiteY3" fmla="*/ 3718213 h 3718213"/>
              <a:gd name="connsiteX4" fmla="*/ 1600199 w 2057400"/>
              <a:gd name="connsiteY4" fmla="*/ 1295400 h 3718213"/>
              <a:gd name="connsiteX5" fmla="*/ 1219199 w 2057400"/>
              <a:gd name="connsiteY5" fmla="*/ 1447800 h 3718213"/>
              <a:gd name="connsiteX6" fmla="*/ 2057400 w 2057400"/>
              <a:gd name="connsiteY6" fmla="*/ 0 h 3718213"/>
              <a:gd name="connsiteX0" fmla="*/ 2057400 w 2057400"/>
              <a:gd name="connsiteY0" fmla="*/ 0 h 3718213"/>
              <a:gd name="connsiteX1" fmla="*/ 990600 w 2057400"/>
              <a:gd name="connsiteY1" fmla="*/ 1676400 h 3718213"/>
              <a:gd name="connsiteX2" fmla="*/ 1295399 w 2057400"/>
              <a:gd name="connsiteY2" fmla="*/ 1524000 h 3718213"/>
              <a:gd name="connsiteX3" fmla="*/ 0 w 2057400"/>
              <a:gd name="connsiteY3" fmla="*/ 3718213 h 3718213"/>
              <a:gd name="connsiteX4" fmla="*/ 1600199 w 2057400"/>
              <a:gd name="connsiteY4" fmla="*/ 1295400 h 3718213"/>
              <a:gd name="connsiteX5" fmla="*/ 1219199 w 2057400"/>
              <a:gd name="connsiteY5" fmla="*/ 1447800 h 3718213"/>
              <a:gd name="connsiteX6" fmla="*/ 2057400 w 2057400"/>
              <a:gd name="connsiteY6" fmla="*/ 0 h 3718213"/>
              <a:gd name="connsiteX0" fmla="*/ 2057400 w 2057400"/>
              <a:gd name="connsiteY0" fmla="*/ 0 h 3718213"/>
              <a:gd name="connsiteX1" fmla="*/ 990600 w 2057400"/>
              <a:gd name="connsiteY1" fmla="*/ 1676400 h 3718213"/>
              <a:gd name="connsiteX2" fmla="*/ 1295399 w 2057400"/>
              <a:gd name="connsiteY2" fmla="*/ 1524000 h 3718213"/>
              <a:gd name="connsiteX3" fmla="*/ 0 w 2057400"/>
              <a:gd name="connsiteY3" fmla="*/ 3718213 h 3718213"/>
              <a:gd name="connsiteX4" fmla="*/ 1600199 w 2057400"/>
              <a:gd name="connsiteY4" fmla="*/ 1295400 h 3718213"/>
              <a:gd name="connsiteX5" fmla="*/ 1295399 w 2057400"/>
              <a:gd name="connsiteY5" fmla="*/ 1447800 h 3718213"/>
              <a:gd name="connsiteX6" fmla="*/ 2057400 w 2057400"/>
              <a:gd name="connsiteY6" fmla="*/ 0 h 3718213"/>
              <a:gd name="connsiteX0" fmla="*/ 2966679 w 2966679"/>
              <a:gd name="connsiteY0" fmla="*/ 0 h 4482799"/>
              <a:gd name="connsiteX1" fmla="*/ 990600 w 2966679"/>
              <a:gd name="connsiteY1" fmla="*/ 2440986 h 4482799"/>
              <a:gd name="connsiteX2" fmla="*/ 1295399 w 2966679"/>
              <a:gd name="connsiteY2" fmla="*/ 2288586 h 4482799"/>
              <a:gd name="connsiteX3" fmla="*/ 0 w 2966679"/>
              <a:gd name="connsiteY3" fmla="*/ 4482799 h 4482799"/>
              <a:gd name="connsiteX4" fmla="*/ 1600199 w 2966679"/>
              <a:gd name="connsiteY4" fmla="*/ 2059986 h 4482799"/>
              <a:gd name="connsiteX5" fmla="*/ 1295399 w 2966679"/>
              <a:gd name="connsiteY5" fmla="*/ 2212386 h 4482799"/>
              <a:gd name="connsiteX6" fmla="*/ 2966679 w 2966679"/>
              <a:gd name="connsiteY6" fmla="*/ 0 h 4482799"/>
              <a:gd name="connsiteX0" fmla="*/ 3181319 w 3181319"/>
              <a:gd name="connsiteY0" fmla="*/ 0 h 4704237"/>
              <a:gd name="connsiteX1" fmla="*/ 990600 w 3181319"/>
              <a:gd name="connsiteY1" fmla="*/ 2662424 h 4704237"/>
              <a:gd name="connsiteX2" fmla="*/ 1295399 w 3181319"/>
              <a:gd name="connsiteY2" fmla="*/ 2510024 h 4704237"/>
              <a:gd name="connsiteX3" fmla="*/ 0 w 3181319"/>
              <a:gd name="connsiteY3" fmla="*/ 4704237 h 4704237"/>
              <a:gd name="connsiteX4" fmla="*/ 1600199 w 3181319"/>
              <a:gd name="connsiteY4" fmla="*/ 2281424 h 4704237"/>
              <a:gd name="connsiteX5" fmla="*/ 1295399 w 3181319"/>
              <a:gd name="connsiteY5" fmla="*/ 2433824 h 4704237"/>
              <a:gd name="connsiteX6" fmla="*/ 3181319 w 3181319"/>
              <a:gd name="connsiteY6" fmla="*/ 0 h 4704237"/>
              <a:gd name="connsiteX0" fmla="*/ 3972124 w 3972124"/>
              <a:gd name="connsiteY0" fmla="*/ 0 h 5994790"/>
              <a:gd name="connsiteX1" fmla="*/ 1781405 w 3972124"/>
              <a:gd name="connsiteY1" fmla="*/ 2662424 h 5994790"/>
              <a:gd name="connsiteX2" fmla="*/ 2086204 w 3972124"/>
              <a:gd name="connsiteY2" fmla="*/ 2510024 h 5994790"/>
              <a:gd name="connsiteX3" fmla="*/ 0 w 3972124"/>
              <a:gd name="connsiteY3" fmla="*/ 5994790 h 5994790"/>
              <a:gd name="connsiteX4" fmla="*/ 2391004 w 3972124"/>
              <a:gd name="connsiteY4" fmla="*/ 2281424 h 5994790"/>
              <a:gd name="connsiteX5" fmla="*/ 2086204 w 3972124"/>
              <a:gd name="connsiteY5" fmla="*/ 2433824 h 5994790"/>
              <a:gd name="connsiteX6" fmla="*/ 3972124 w 3972124"/>
              <a:gd name="connsiteY6" fmla="*/ 0 h 599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2124" h="5994790">
                <a:moveTo>
                  <a:pt x="3972124" y="0"/>
                </a:moveTo>
                <a:lnTo>
                  <a:pt x="1781405" y="2662424"/>
                </a:lnTo>
                <a:lnTo>
                  <a:pt x="2086204" y="2510024"/>
                </a:lnTo>
                <a:lnTo>
                  <a:pt x="0" y="5994790"/>
                </a:lnTo>
                <a:lnTo>
                  <a:pt x="2391004" y="2281424"/>
                </a:lnTo>
                <a:lnTo>
                  <a:pt x="2086204" y="2433824"/>
                </a:lnTo>
                <a:lnTo>
                  <a:pt x="3972124" y="0"/>
                </a:lnTo>
                <a:close/>
              </a:path>
            </a:pathLst>
          </a:custGeom>
          <a:solidFill>
            <a:schemeClr val="accent4"/>
          </a:solidFill>
          <a:ln w="12700" cap="flat" cmpd="sng" algn="ctr">
            <a:noFill/>
            <a:prstDash val="solid"/>
            <a:round/>
            <a:headEnd type="none" w="sm" len="sm"/>
            <a:tailEnd type="none" w="sm" len="sm"/>
          </a:ln>
          <a:effectLst/>
          <a:scene3d>
            <a:camera prst="orthographicFront">
              <a:rot lat="0" lon="0" rev="0"/>
            </a:camera>
            <a:lightRig rig="balanced" dir="t">
              <a:rot lat="0" lon="0" rev="8700000"/>
            </a:lightRig>
          </a:scene3d>
          <a:sp3d/>
        </p:spPr>
        <p:txBody>
          <a:bodyPr vert="horz" wrap="square" lIns="91440" tIns="45720" rIns="91440" bIns="45720" numCol="1" rtlCol="0" anchor="t" anchorCtr="0" compatLnSpc="1">
            <a:prstTxWarp prst="textNoShape">
              <a:avLst/>
            </a:prstTxWarp>
          </a:bodyPr>
          <a:lstStyle/>
          <a:p>
            <a:endParaRPr lang="en-US" sz="1200" dirty="0">
              <a:solidFill>
                <a:srgbClr val="000000"/>
              </a:solidFill>
              <a:latin typeface="Arial" charset="0"/>
            </a:endParaRPr>
          </a:p>
        </p:txBody>
      </p:sp>
      <p:sp>
        <p:nvSpPr>
          <p:cNvPr id="108" name="Freeform 189">
            <a:extLst>
              <a:ext uri="{FF2B5EF4-FFF2-40B4-BE49-F238E27FC236}">
                <a16:creationId xmlns:a16="http://schemas.microsoft.com/office/drawing/2014/main" id="{BF6EF0FC-3609-4D76-9BBC-2D19ED3B7379}"/>
              </a:ext>
            </a:extLst>
          </p:cNvPr>
          <p:cNvSpPr/>
          <p:nvPr/>
        </p:nvSpPr>
        <p:spPr bwMode="auto">
          <a:xfrm rot="19429359">
            <a:off x="4580960" y="2182264"/>
            <a:ext cx="1904284" cy="1831540"/>
          </a:xfrm>
          <a:custGeom>
            <a:avLst/>
            <a:gdLst>
              <a:gd name="connsiteX0" fmla="*/ 1854777 w 1854777"/>
              <a:gd name="connsiteY0" fmla="*/ 0 h 3870613"/>
              <a:gd name="connsiteX1" fmla="*/ 997527 w 1854777"/>
              <a:gd name="connsiteY1" fmla="*/ 1839191 h 3870613"/>
              <a:gd name="connsiteX2" fmla="*/ 1335232 w 1854777"/>
              <a:gd name="connsiteY2" fmla="*/ 1563831 h 3870613"/>
              <a:gd name="connsiteX3" fmla="*/ 0 w 1854777"/>
              <a:gd name="connsiteY3" fmla="*/ 3870613 h 3870613"/>
              <a:gd name="connsiteX4" fmla="*/ 1517072 w 1854777"/>
              <a:gd name="connsiteY4" fmla="*/ 1361209 h 3870613"/>
              <a:gd name="connsiteX5" fmla="*/ 1153391 w 1854777"/>
              <a:gd name="connsiteY5" fmla="*/ 1636568 h 3870613"/>
              <a:gd name="connsiteX6" fmla="*/ 1854777 w 1854777"/>
              <a:gd name="connsiteY6" fmla="*/ 0 h 3870613"/>
              <a:gd name="connsiteX0" fmla="*/ 1981200 w 1981200"/>
              <a:gd name="connsiteY0" fmla="*/ 0 h 3870613"/>
              <a:gd name="connsiteX1" fmla="*/ 997527 w 1981200"/>
              <a:gd name="connsiteY1" fmla="*/ 1839191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153391 w 1981200"/>
              <a:gd name="connsiteY5" fmla="*/ 1636568 h 3870613"/>
              <a:gd name="connsiteX6" fmla="*/ 1981200 w 1981200"/>
              <a:gd name="connsiteY6" fmla="*/ 0 h 3870613"/>
              <a:gd name="connsiteX0" fmla="*/ 1981200 w 1981200"/>
              <a:gd name="connsiteY0" fmla="*/ 0 h 3870613"/>
              <a:gd name="connsiteX1" fmla="*/ 914399 w 1981200"/>
              <a:gd name="connsiteY1" fmla="*/ 1752600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153391 w 1981200"/>
              <a:gd name="connsiteY5" fmla="*/ 1636568 h 3870613"/>
              <a:gd name="connsiteX6" fmla="*/ 1981200 w 1981200"/>
              <a:gd name="connsiteY6" fmla="*/ 0 h 3870613"/>
              <a:gd name="connsiteX0" fmla="*/ 1981200 w 1981200"/>
              <a:gd name="connsiteY0" fmla="*/ 0 h 3870613"/>
              <a:gd name="connsiteX1" fmla="*/ 914399 w 1981200"/>
              <a:gd name="connsiteY1" fmla="*/ 1752600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066799 w 1981200"/>
              <a:gd name="connsiteY5" fmla="*/ 1600200 h 3870613"/>
              <a:gd name="connsiteX6" fmla="*/ 1981200 w 1981200"/>
              <a:gd name="connsiteY6" fmla="*/ 0 h 3870613"/>
              <a:gd name="connsiteX0" fmla="*/ 1981200 w 1981200"/>
              <a:gd name="connsiteY0" fmla="*/ 0 h 3870613"/>
              <a:gd name="connsiteX1" fmla="*/ 838199 w 1981200"/>
              <a:gd name="connsiteY1" fmla="*/ 1752600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066799 w 1981200"/>
              <a:gd name="connsiteY5" fmla="*/ 1600200 h 3870613"/>
              <a:gd name="connsiteX6" fmla="*/ 1981200 w 1981200"/>
              <a:gd name="connsiteY6" fmla="*/ 0 h 3870613"/>
              <a:gd name="connsiteX0" fmla="*/ 1981200 w 1981200"/>
              <a:gd name="connsiteY0" fmla="*/ 0 h 3870613"/>
              <a:gd name="connsiteX1" fmla="*/ 838199 w 1981200"/>
              <a:gd name="connsiteY1" fmla="*/ 1752600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066799 w 1981200"/>
              <a:gd name="connsiteY5" fmla="*/ 1600200 h 3870613"/>
              <a:gd name="connsiteX6" fmla="*/ 1981200 w 1981200"/>
              <a:gd name="connsiteY6" fmla="*/ 0 h 3870613"/>
              <a:gd name="connsiteX0" fmla="*/ 1981200 w 1981200"/>
              <a:gd name="connsiteY0" fmla="*/ 0 h 3870613"/>
              <a:gd name="connsiteX1" fmla="*/ 838199 w 1981200"/>
              <a:gd name="connsiteY1" fmla="*/ 1752600 h 3870613"/>
              <a:gd name="connsiteX2" fmla="*/ 1335232 w 1981200"/>
              <a:gd name="connsiteY2" fmla="*/ 1563831 h 3870613"/>
              <a:gd name="connsiteX3" fmla="*/ 0 w 1981200"/>
              <a:gd name="connsiteY3" fmla="*/ 3870613 h 3870613"/>
              <a:gd name="connsiteX4" fmla="*/ 1600199 w 1981200"/>
              <a:gd name="connsiteY4" fmla="*/ 1447800 h 3870613"/>
              <a:gd name="connsiteX5" fmla="*/ 1066799 w 1981200"/>
              <a:gd name="connsiteY5" fmla="*/ 1600200 h 3870613"/>
              <a:gd name="connsiteX6" fmla="*/ 1981200 w 1981200"/>
              <a:gd name="connsiteY6" fmla="*/ 0 h 3870613"/>
              <a:gd name="connsiteX0" fmla="*/ 1981200 w 1981200"/>
              <a:gd name="connsiteY0" fmla="*/ 0 h 3870613"/>
              <a:gd name="connsiteX1" fmla="*/ 838199 w 1981200"/>
              <a:gd name="connsiteY1" fmla="*/ 1752600 h 3870613"/>
              <a:gd name="connsiteX2" fmla="*/ 1371599 w 1981200"/>
              <a:gd name="connsiteY2" fmla="*/ 1600200 h 3870613"/>
              <a:gd name="connsiteX3" fmla="*/ 0 w 1981200"/>
              <a:gd name="connsiteY3" fmla="*/ 3870613 h 3870613"/>
              <a:gd name="connsiteX4" fmla="*/ 1600199 w 1981200"/>
              <a:gd name="connsiteY4" fmla="*/ 1447800 h 3870613"/>
              <a:gd name="connsiteX5" fmla="*/ 1066799 w 1981200"/>
              <a:gd name="connsiteY5" fmla="*/ 1600200 h 3870613"/>
              <a:gd name="connsiteX6" fmla="*/ 1981200 w 1981200"/>
              <a:gd name="connsiteY6" fmla="*/ 0 h 3870613"/>
              <a:gd name="connsiteX0" fmla="*/ 1981199 w 1981199"/>
              <a:gd name="connsiteY0" fmla="*/ 0 h 3794413"/>
              <a:gd name="connsiteX1" fmla="*/ 838199 w 1981199"/>
              <a:gd name="connsiteY1" fmla="*/ 1676400 h 3794413"/>
              <a:gd name="connsiteX2" fmla="*/ 1371599 w 1981199"/>
              <a:gd name="connsiteY2" fmla="*/ 1524000 h 3794413"/>
              <a:gd name="connsiteX3" fmla="*/ 0 w 1981199"/>
              <a:gd name="connsiteY3" fmla="*/ 3794413 h 3794413"/>
              <a:gd name="connsiteX4" fmla="*/ 1600199 w 1981199"/>
              <a:gd name="connsiteY4" fmla="*/ 1371600 h 3794413"/>
              <a:gd name="connsiteX5" fmla="*/ 1066799 w 1981199"/>
              <a:gd name="connsiteY5" fmla="*/ 1524000 h 3794413"/>
              <a:gd name="connsiteX6" fmla="*/ 1981199 w 1981199"/>
              <a:gd name="connsiteY6" fmla="*/ 0 h 3794413"/>
              <a:gd name="connsiteX0" fmla="*/ 1981199 w 1981199"/>
              <a:gd name="connsiteY0" fmla="*/ 0 h 3794413"/>
              <a:gd name="connsiteX1" fmla="*/ 990600 w 1981199"/>
              <a:gd name="connsiteY1" fmla="*/ 1752600 h 3794413"/>
              <a:gd name="connsiteX2" fmla="*/ 1371599 w 1981199"/>
              <a:gd name="connsiteY2" fmla="*/ 1524000 h 3794413"/>
              <a:gd name="connsiteX3" fmla="*/ 0 w 1981199"/>
              <a:gd name="connsiteY3" fmla="*/ 3794413 h 3794413"/>
              <a:gd name="connsiteX4" fmla="*/ 1600199 w 1981199"/>
              <a:gd name="connsiteY4" fmla="*/ 1371600 h 3794413"/>
              <a:gd name="connsiteX5" fmla="*/ 1066799 w 1981199"/>
              <a:gd name="connsiteY5" fmla="*/ 1524000 h 3794413"/>
              <a:gd name="connsiteX6" fmla="*/ 1981199 w 1981199"/>
              <a:gd name="connsiteY6" fmla="*/ 0 h 3794413"/>
              <a:gd name="connsiteX0" fmla="*/ 2057400 w 2057400"/>
              <a:gd name="connsiteY0" fmla="*/ 0 h 3718213"/>
              <a:gd name="connsiteX1" fmla="*/ 990600 w 2057400"/>
              <a:gd name="connsiteY1" fmla="*/ 1676400 h 3718213"/>
              <a:gd name="connsiteX2" fmla="*/ 1371599 w 2057400"/>
              <a:gd name="connsiteY2" fmla="*/ 1447800 h 3718213"/>
              <a:gd name="connsiteX3" fmla="*/ 0 w 2057400"/>
              <a:gd name="connsiteY3" fmla="*/ 3718213 h 3718213"/>
              <a:gd name="connsiteX4" fmla="*/ 1600199 w 2057400"/>
              <a:gd name="connsiteY4" fmla="*/ 1295400 h 3718213"/>
              <a:gd name="connsiteX5" fmla="*/ 1066799 w 2057400"/>
              <a:gd name="connsiteY5" fmla="*/ 1447800 h 3718213"/>
              <a:gd name="connsiteX6" fmla="*/ 2057400 w 2057400"/>
              <a:gd name="connsiteY6" fmla="*/ 0 h 3718213"/>
              <a:gd name="connsiteX0" fmla="*/ 2057400 w 2057400"/>
              <a:gd name="connsiteY0" fmla="*/ 0 h 3718213"/>
              <a:gd name="connsiteX1" fmla="*/ 990600 w 2057400"/>
              <a:gd name="connsiteY1" fmla="*/ 1676400 h 3718213"/>
              <a:gd name="connsiteX2" fmla="*/ 1371599 w 2057400"/>
              <a:gd name="connsiteY2" fmla="*/ 1447800 h 3718213"/>
              <a:gd name="connsiteX3" fmla="*/ 0 w 2057400"/>
              <a:gd name="connsiteY3" fmla="*/ 3718213 h 3718213"/>
              <a:gd name="connsiteX4" fmla="*/ 1600199 w 2057400"/>
              <a:gd name="connsiteY4" fmla="*/ 1295400 h 3718213"/>
              <a:gd name="connsiteX5" fmla="*/ 1219199 w 2057400"/>
              <a:gd name="connsiteY5" fmla="*/ 1447800 h 3718213"/>
              <a:gd name="connsiteX6" fmla="*/ 2057400 w 2057400"/>
              <a:gd name="connsiteY6" fmla="*/ 0 h 3718213"/>
              <a:gd name="connsiteX0" fmla="*/ 2057400 w 2057400"/>
              <a:gd name="connsiteY0" fmla="*/ 0 h 3718213"/>
              <a:gd name="connsiteX1" fmla="*/ 990600 w 2057400"/>
              <a:gd name="connsiteY1" fmla="*/ 1676400 h 3718213"/>
              <a:gd name="connsiteX2" fmla="*/ 1295399 w 2057400"/>
              <a:gd name="connsiteY2" fmla="*/ 1524000 h 3718213"/>
              <a:gd name="connsiteX3" fmla="*/ 0 w 2057400"/>
              <a:gd name="connsiteY3" fmla="*/ 3718213 h 3718213"/>
              <a:gd name="connsiteX4" fmla="*/ 1600199 w 2057400"/>
              <a:gd name="connsiteY4" fmla="*/ 1295400 h 3718213"/>
              <a:gd name="connsiteX5" fmla="*/ 1219199 w 2057400"/>
              <a:gd name="connsiteY5" fmla="*/ 1447800 h 3718213"/>
              <a:gd name="connsiteX6" fmla="*/ 2057400 w 2057400"/>
              <a:gd name="connsiteY6" fmla="*/ 0 h 3718213"/>
              <a:gd name="connsiteX0" fmla="*/ 2057400 w 2057400"/>
              <a:gd name="connsiteY0" fmla="*/ 0 h 3718213"/>
              <a:gd name="connsiteX1" fmla="*/ 990600 w 2057400"/>
              <a:gd name="connsiteY1" fmla="*/ 1676400 h 3718213"/>
              <a:gd name="connsiteX2" fmla="*/ 1295399 w 2057400"/>
              <a:gd name="connsiteY2" fmla="*/ 1524000 h 3718213"/>
              <a:gd name="connsiteX3" fmla="*/ 0 w 2057400"/>
              <a:gd name="connsiteY3" fmla="*/ 3718213 h 3718213"/>
              <a:gd name="connsiteX4" fmla="*/ 1600199 w 2057400"/>
              <a:gd name="connsiteY4" fmla="*/ 1295400 h 3718213"/>
              <a:gd name="connsiteX5" fmla="*/ 1295399 w 2057400"/>
              <a:gd name="connsiteY5" fmla="*/ 1447800 h 3718213"/>
              <a:gd name="connsiteX6" fmla="*/ 2057400 w 2057400"/>
              <a:gd name="connsiteY6" fmla="*/ 0 h 3718213"/>
              <a:gd name="connsiteX0" fmla="*/ 2966679 w 2966679"/>
              <a:gd name="connsiteY0" fmla="*/ 0 h 4482799"/>
              <a:gd name="connsiteX1" fmla="*/ 990600 w 2966679"/>
              <a:gd name="connsiteY1" fmla="*/ 2440986 h 4482799"/>
              <a:gd name="connsiteX2" fmla="*/ 1295399 w 2966679"/>
              <a:gd name="connsiteY2" fmla="*/ 2288586 h 4482799"/>
              <a:gd name="connsiteX3" fmla="*/ 0 w 2966679"/>
              <a:gd name="connsiteY3" fmla="*/ 4482799 h 4482799"/>
              <a:gd name="connsiteX4" fmla="*/ 1600199 w 2966679"/>
              <a:gd name="connsiteY4" fmla="*/ 2059986 h 4482799"/>
              <a:gd name="connsiteX5" fmla="*/ 1295399 w 2966679"/>
              <a:gd name="connsiteY5" fmla="*/ 2212386 h 4482799"/>
              <a:gd name="connsiteX6" fmla="*/ 2966679 w 2966679"/>
              <a:gd name="connsiteY6" fmla="*/ 0 h 4482799"/>
              <a:gd name="connsiteX0" fmla="*/ 3181319 w 3181319"/>
              <a:gd name="connsiteY0" fmla="*/ 0 h 4704237"/>
              <a:gd name="connsiteX1" fmla="*/ 990600 w 3181319"/>
              <a:gd name="connsiteY1" fmla="*/ 2662424 h 4704237"/>
              <a:gd name="connsiteX2" fmla="*/ 1295399 w 3181319"/>
              <a:gd name="connsiteY2" fmla="*/ 2510024 h 4704237"/>
              <a:gd name="connsiteX3" fmla="*/ 0 w 3181319"/>
              <a:gd name="connsiteY3" fmla="*/ 4704237 h 4704237"/>
              <a:gd name="connsiteX4" fmla="*/ 1600199 w 3181319"/>
              <a:gd name="connsiteY4" fmla="*/ 2281424 h 4704237"/>
              <a:gd name="connsiteX5" fmla="*/ 1295399 w 3181319"/>
              <a:gd name="connsiteY5" fmla="*/ 2433824 h 4704237"/>
              <a:gd name="connsiteX6" fmla="*/ 3181319 w 3181319"/>
              <a:gd name="connsiteY6" fmla="*/ 0 h 4704237"/>
              <a:gd name="connsiteX0" fmla="*/ 3972124 w 3972124"/>
              <a:gd name="connsiteY0" fmla="*/ 0 h 5994790"/>
              <a:gd name="connsiteX1" fmla="*/ 1781405 w 3972124"/>
              <a:gd name="connsiteY1" fmla="*/ 2662424 h 5994790"/>
              <a:gd name="connsiteX2" fmla="*/ 2086204 w 3972124"/>
              <a:gd name="connsiteY2" fmla="*/ 2510024 h 5994790"/>
              <a:gd name="connsiteX3" fmla="*/ 0 w 3972124"/>
              <a:gd name="connsiteY3" fmla="*/ 5994790 h 5994790"/>
              <a:gd name="connsiteX4" fmla="*/ 2391004 w 3972124"/>
              <a:gd name="connsiteY4" fmla="*/ 2281424 h 5994790"/>
              <a:gd name="connsiteX5" fmla="*/ 2086204 w 3972124"/>
              <a:gd name="connsiteY5" fmla="*/ 2433824 h 5994790"/>
              <a:gd name="connsiteX6" fmla="*/ 3972124 w 3972124"/>
              <a:gd name="connsiteY6" fmla="*/ 0 h 599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2124" h="5994790">
                <a:moveTo>
                  <a:pt x="3972124" y="0"/>
                </a:moveTo>
                <a:lnTo>
                  <a:pt x="1781405" y="2662424"/>
                </a:lnTo>
                <a:lnTo>
                  <a:pt x="2086204" y="2510024"/>
                </a:lnTo>
                <a:lnTo>
                  <a:pt x="0" y="5994790"/>
                </a:lnTo>
                <a:lnTo>
                  <a:pt x="2391004" y="2281424"/>
                </a:lnTo>
                <a:lnTo>
                  <a:pt x="2086204" y="2433824"/>
                </a:lnTo>
                <a:lnTo>
                  <a:pt x="3972124" y="0"/>
                </a:lnTo>
                <a:close/>
              </a:path>
            </a:pathLst>
          </a:custGeom>
          <a:solidFill>
            <a:schemeClr val="accent4"/>
          </a:solidFill>
          <a:ln w="12700" cap="flat" cmpd="sng" algn="ctr">
            <a:noFill/>
            <a:prstDash val="solid"/>
            <a:round/>
            <a:headEnd type="none" w="sm" len="sm"/>
            <a:tailEnd type="none" w="sm" len="sm"/>
          </a:ln>
          <a:effectLst/>
          <a:scene3d>
            <a:camera prst="orthographicFront">
              <a:rot lat="0" lon="0" rev="0"/>
            </a:camera>
            <a:lightRig rig="balanced" dir="t">
              <a:rot lat="0" lon="0" rev="8700000"/>
            </a:lightRig>
          </a:scene3d>
          <a:sp3d/>
        </p:spPr>
        <p:txBody>
          <a:bodyPr vert="horz" wrap="square" lIns="91440" tIns="45720" rIns="91440" bIns="45720" numCol="1" rtlCol="0" anchor="t" anchorCtr="0" compatLnSpc="1">
            <a:prstTxWarp prst="textNoShape">
              <a:avLst/>
            </a:prstTxWarp>
          </a:bodyPr>
          <a:lstStyle/>
          <a:p>
            <a:endParaRPr lang="en-US" sz="1200" dirty="0">
              <a:solidFill>
                <a:srgbClr val="000000"/>
              </a:solidFill>
              <a:latin typeface="Arial" charset="0"/>
            </a:endParaRPr>
          </a:p>
        </p:txBody>
      </p:sp>
      <p:grpSp>
        <p:nvGrpSpPr>
          <p:cNvPr id="109" name="Group 108">
            <a:extLst>
              <a:ext uri="{FF2B5EF4-FFF2-40B4-BE49-F238E27FC236}">
                <a16:creationId xmlns:a16="http://schemas.microsoft.com/office/drawing/2014/main" id="{FDBAF329-1D48-4BAB-AA91-47F61DC2944A}"/>
              </a:ext>
            </a:extLst>
          </p:cNvPr>
          <p:cNvGrpSpPr/>
          <p:nvPr/>
        </p:nvGrpSpPr>
        <p:grpSpPr>
          <a:xfrm rot="10800000">
            <a:off x="11084134" y="2356463"/>
            <a:ext cx="593585" cy="418249"/>
            <a:chOff x="2409826" y="1371600"/>
            <a:chExt cx="4067174" cy="2819400"/>
          </a:xfrm>
        </p:grpSpPr>
        <p:sp>
          <p:nvSpPr>
            <p:cNvPr id="110" name="Arc 109">
              <a:extLst>
                <a:ext uri="{FF2B5EF4-FFF2-40B4-BE49-F238E27FC236}">
                  <a16:creationId xmlns:a16="http://schemas.microsoft.com/office/drawing/2014/main" id="{DA789929-43C9-42AC-A2EB-B5F600A19944}"/>
                </a:ext>
              </a:extLst>
            </p:cNvPr>
            <p:cNvSpPr/>
            <p:nvPr/>
          </p:nvSpPr>
          <p:spPr>
            <a:xfrm>
              <a:off x="2409826" y="1371600"/>
              <a:ext cx="4067174" cy="2819400"/>
            </a:xfrm>
            <a:prstGeom prst="arc">
              <a:avLst>
                <a:gd name="adj1" fmla="val 12479230"/>
                <a:gd name="adj2" fmla="val 19889530"/>
              </a:avLst>
            </a:prstGeom>
            <a:gradFill flip="none" rotWithShape="1">
              <a:gsLst>
                <a:gs pos="0">
                  <a:srgbClr val="9966FF"/>
                </a:gs>
                <a:gs pos="15000">
                  <a:schemeClr val="accent1">
                    <a:tint val="23500"/>
                    <a:satMod val="160000"/>
                    <a:alpha val="0"/>
                  </a:schemeClr>
                </a:gs>
              </a:gsLst>
              <a:lin ang="5400000" scaled="1"/>
              <a:tileRect/>
            </a:gradFill>
            <a:ln w="12700">
              <a:solidFill>
                <a:srgbClr val="B28B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dirty="0">
                <a:solidFill>
                  <a:schemeClr val="bg1">
                    <a:lumMod val="75000"/>
                  </a:schemeClr>
                </a:solidFill>
              </a:endParaRPr>
            </a:p>
          </p:txBody>
        </p:sp>
        <p:sp>
          <p:nvSpPr>
            <p:cNvPr id="111" name="Arc 110">
              <a:extLst>
                <a:ext uri="{FF2B5EF4-FFF2-40B4-BE49-F238E27FC236}">
                  <a16:creationId xmlns:a16="http://schemas.microsoft.com/office/drawing/2014/main" id="{E7127904-4A4A-4C20-81D6-50DFC1D2B8F9}"/>
                </a:ext>
              </a:extLst>
            </p:cNvPr>
            <p:cNvSpPr/>
            <p:nvPr/>
          </p:nvSpPr>
          <p:spPr>
            <a:xfrm>
              <a:off x="2943227" y="1828800"/>
              <a:ext cx="3000374" cy="2209800"/>
            </a:xfrm>
            <a:prstGeom prst="arc">
              <a:avLst>
                <a:gd name="adj1" fmla="val 12479230"/>
                <a:gd name="adj2" fmla="val 19889530"/>
              </a:avLst>
            </a:prstGeom>
            <a:gradFill flip="none" rotWithShape="1">
              <a:gsLst>
                <a:gs pos="0">
                  <a:srgbClr val="9966FF"/>
                </a:gs>
                <a:gs pos="28000">
                  <a:schemeClr val="accent1">
                    <a:tint val="23500"/>
                    <a:satMod val="160000"/>
                    <a:alpha val="0"/>
                  </a:schemeClr>
                </a:gs>
              </a:gsLst>
              <a:lin ang="5400000" scaled="1"/>
              <a:tileRect/>
            </a:gradFill>
            <a:ln w="12700">
              <a:solidFill>
                <a:srgbClr val="B28B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dirty="0">
                <a:solidFill>
                  <a:schemeClr val="bg1">
                    <a:lumMod val="75000"/>
                  </a:schemeClr>
                </a:solidFill>
              </a:endParaRPr>
            </a:p>
          </p:txBody>
        </p:sp>
        <p:sp>
          <p:nvSpPr>
            <p:cNvPr id="112" name="Arc 111">
              <a:extLst>
                <a:ext uri="{FF2B5EF4-FFF2-40B4-BE49-F238E27FC236}">
                  <a16:creationId xmlns:a16="http://schemas.microsoft.com/office/drawing/2014/main" id="{405A2B0F-AA6F-4FF4-B214-A2AC4B6E2283}"/>
                </a:ext>
              </a:extLst>
            </p:cNvPr>
            <p:cNvSpPr/>
            <p:nvPr/>
          </p:nvSpPr>
          <p:spPr>
            <a:xfrm>
              <a:off x="3552824" y="2286000"/>
              <a:ext cx="1781176" cy="1371600"/>
            </a:xfrm>
            <a:prstGeom prst="arc">
              <a:avLst>
                <a:gd name="adj1" fmla="val 12479230"/>
                <a:gd name="adj2" fmla="val 19889530"/>
              </a:avLst>
            </a:prstGeom>
            <a:gradFill flip="none" rotWithShape="1">
              <a:gsLst>
                <a:gs pos="0">
                  <a:srgbClr val="9966FF"/>
                </a:gs>
                <a:gs pos="28000">
                  <a:schemeClr val="accent1">
                    <a:tint val="23500"/>
                    <a:satMod val="160000"/>
                    <a:alpha val="0"/>
                  </a:schemeClr>
                </a:gs>
              </a:gsLst>
              <a:lin ang="5400000" scaled="1"/>
              <a:tileRect/>
            </a:gradFill>
            <a:ln w="12700">
              <a:solidFill>
                <a:srgbClr val="B28B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dirty="0">
                <a:solidFill>
                  <a:schemeClr val="bg1">
                    <a:lumMod val="75000"/>
                  </a:schemeClr>
                </a:solidFill>
              </a:endParaRPr>
            </a:p>
          </p:txBody>
        </p:sp>
      </p:grpSp>
      <p:grpSp>
        <p:nvGrpSpPr>
          <p:cNvPr id="113" name="Group 112">
            <a:extLst>
              <a:ext uri="{FF2B5EF4-FFF2-40B4-BE49-F238E27FC236}">
                <a16:creationId xmlns:a16="http://schemas.microsoft.com/office/drawing/2014/main" id="{DF1EB85A-DFA2-48DE-AC3E-011465957A79}"/>
              </a:ext>
            </a:extLst>
          </p:cNvPr>
          <p:cNvGrpSpPr/>
          <p:nvPr/>
        </p:nvGrpSpPr>
        <p:grpSpPr>
          <a:xfrm rot="10800000">
            <a:off x="10360489" y="2333972"/>
            <a:ext cx="593585" cy="440740"/>
            <a:chOff x="2409826" y="1371600"/>
            <a:chExt cx="4067174" cy="2819400"/>
          </a:xfrm>
        </p:grpSpPr>
        <p:sp>
          <p:nvSpPr>
            <p:cNvPr id="114" name="Arc 113">
              <a:extLst>
                <a:ext uri="{FF2B5EF4-FFF2-40B4-BE49-F238E27FC236}">
                  <a16:creationId xmlns:a16="http://schemas.microsoft.com/office/drawing/2014/main" id="{72E10B1E-DC25-417B-B734-364B0CD231F8}"/>
                </a:ext>
              </a:extLst>
            </p:cNvPr>
            <p:cNvSpPr/>
            <p:nvPr/>
          </p:nvSpPr>
          <p:spPr>
            <a:xfrm>
              <a:off x="2409826" y="1371600"/>
              <a:ext cx="4067174" cy="2819400"/>
            </a:xfrm>
            <a:prstGeom prst="arc">
              <a:avLst>
                <a:gd name="adj1" fmla="val 12479230"/>
                <a:gd name="adj2" fmla="val 19889530"/>
              </a:avLst>
            </a:prstGeom>
            <a:gradFill flip="none" rotWithShape="1">
              <a:gsLst>
                <a:gs pos="0">
                  <a:srgbClr val="9966FF"/>
                </a:gs>
                <a:gs pos="15000">
                  <a:schemeClr val="accent1">
                    <a:tint val="23500"/>
                    <a:satMod val="160000"/>
                    <a:alpha val="0"/>
                  </a:schemeClr>
                </a:gs>
              </a:gsLst>
              <a:lin ang="5400000" scaled="1"/>
              <a:tileRect/>
            </a:gradFill>
            <a:ln w="12700">
              <a:solidFill>
                <a:srgbClr val="B28B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dirty="0">
                <a:solidFill>
                  <a:schemeClr val="bg1">
                    <a:lumMod val="75000"/>
                  </a:schemeClr>
                </a:solidFill>
              </a:endParaRPr>
            </a:p>
          </p:txBody>
        </p:sp>
        <p:sp>
          <p:nvSpPr>
            <p:cNvPr id="115" name="Arc 114">
              <a:extLst>
                <a:ext uri="{FF2B5EF4-FFF2-40B4-BE49-F238E27FC236}">
                  <a16:creationId xmlns:a16="http://schemas.microsoft.com/office/drawing/2014/main" id="{B044399C-B0F4-425C-8B43-9B1B34518EC9}"/>
                </a:ext>
              </a:extLst>
            </p:cNvPr>
            <p:cNvSpPr/>
            <p:nvPr/>
          </p:nvSpPr>
          <p:spPr>
            <a:xfrm>
              <a:off x="2943227" y="1828800"/>
              <a:ext cx="3000374" cy="2209800"/>
            </a:xfrm>
            <a:prstGeom prst="arc">
              <a:avLst>
                <a:gd name="adj1" fmla="val 12479230"/>
                <a:gd name="adj2" fmla="val 19889530"/>
              </a:avLst>
            </a:prstGeom>
            <a:gradFill flip="none" rotWithShape="1">
              <a:gsLst>
                <a:gs pos="0">
                  <a:srgbClr val="9966FF"/>
                </a:gs>
                <a:gs pos="28000">
                  <a:schemeClr val="accent1">
                    <a:tint val="23500"/>
                    <a:satMod val="160000"/>
                    <a:alpha val="0"/>
                  </a:schemeClr>
                </a:gs>
              </a:gsLst>
              <a:lin ang="5400000" scaled="1"/>
              <a:tileRect/>
            </a:gradFill>
            <a:ln w="12700">
              <a:solidFill>
                <a:srgbClr val="B28B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dirty="0">
                <a:solidFill>
                  <a:schemeClr val="bg1">
                    <a:lumMod val="75000"/>
                  </a:schemeClr>
                </a:solidFill>
              </a:endParaRPr>
            </a:p>
          </p:txBody>
        </p:sp>
        <p:sp>
          <p:nvSpPr>
            <p:cNvPr id="116" name="Arc 115">
              <a:extLst>
                <a:ext uri="{FF2B5EF4-FFF2-40B4-BE49-F238E27FC236}">
                  <a16:creationId xmlns:a16="http://schemas.microsoft.com/office/drawing/2014/main" id="{B843F8A5-F161-48EC-9BCB-9B139289666B}"/>
                </a:ext>
              </a:extLst>
            </p:cNvPr>
            <p:cNvSpPr/>
            <p:nvPr/>
          </p:nvSpPr>
          <p:spPr>
            <a:xfrm>
              <a:off x="3552824" y="2286000"/>
              <a:ext cx="1781176" cy="1371600"/>
            </a:xfrm>
            <a:prstGeom prst="arc">
              <a:avLst>
                <a:gd name="adj1" fmla="val 12479230"/>
                <a:gd name="adj2" fmla="val 19889530"/>
              </a:avLst>
            </a:prstGeom>
            <a:gradFill flip="none" rotWithShape="1">
              <a:gsLst>
                <a:gs pos="0">
                  <a:srgbClr val="9966FF"/>
                </a:gs>
                <a:gs pos="28000">
                  <a:schemeClr val="accent1">
                    <a:tint val="23500"/>
                    <a:satMod val="160000"/>
                    <a:alpha val="0"/>
                  </a:schemeClr>
                </a:gs>
              </a:gsLst>
              <a:lin ang="5400000" scaled="1"/>
              <a:tileRect/>
            </a:gradFill>
            <a:ln w="12700">
              <a:solidFill>
                <a:srgbClr val="B28B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dirty="0">
                <a:solidFill>
                  <a:schemeClr val="bg1">
                    <a:lumMod val="75000"/>
                  </a:schemeClr>
                </a:solidFill>
              </a:endParaRPr>
            </a:p>
          </p:txBody>
        </p:sp>
      </p:grpSp>
      <p:grpSp>
        <p:nvGrpSpPr>
          <p:cNvPr id="117" name="Group 116">
            <a:extLst>
              <a:ext uri="{FF2B5EF4-FFF2-40B4-BE49-F238E27FC236}">
                <a16:creationId xmlns:a16="http://schemas.microsoft.com/office/drawing/2014/main" id="{D6CEFA0F-DF80-4AA8-90FA-62DBB8BA3DD4}"/>
              </a:ext>
            </a:extLst>
          </p:cNvPr>
          <p:cNvGrpSpPr/>
          <p:nvPr/>
        </p:nvGrpSpPr>
        <p:grpSpPr>
          <a:xfrm rot="10800000">
            <a:off x="9512493" y="2385935"/>
            <a:ext cx="593585" cy="418249"/>
            <a:chOff x="2409826" y="1371600"/>
            <a:chExt cx="4067174" cy="2819400"/>
          </a:xfrm>
        </p:grpSpPr>
        <p:sp>
          <p:nvSpPr>
            <p:cNvPr id="118" name="Arc 117">
              <a:extLst>
                <a:ext uri="{FF2B5EF4-FFF2-40B4-BE49-F238E27FC236}">
                  <a16:creationId xmlns:a16="http://schemas.microsoft.com/office/drawing/2014/main" id="{BBA2E61A-2FD9-428D-8167-46810457E2EE}"/>
                </a:ext>
              </a:extLst>
            </p:cNvPr>
            <p:cNvSpPr/>
            <p:nvPr/>
          </p:nvSpPr>
          <p:spPr>
            <a:xfrm>
              <a:off x="2409826" y="1371600"/>
              <a:ext cx="4067174" cy="2819400"/>
            </a:xfrm>
            <a:prstGeom prst="arc">
              <a:avLst>
                <a:gd name="adj1" fmla="val 12479230"/>
                <a:gd name="adj2" fmla="val 19889530"/>
              </a:avLst>
            </a:prstGeom>
            <a:gradFill flip="none" rotWithShape="1">
              <a:gsLst>
                <a:gs pos="0">
                  <a:srgbClr val="9966FF"/>
                </a:gs>
                <a:gs pos="15000">
                  <a:schemeClr val="accent1">
                    <a:tint val="23500"/>
                    <a:satMod val="160000"/>
                    <a:alpha val="0"/>
                  </a:schemeClr>
                </a:gs>
              </a:gsLst>
              <a:lin ang="5400000" scaled="1"/>
              <a:tileRect/>
            </a:gradFill>
            <a:ln w="12700">
              <a:solidFill>
                <a:srgbClr val="B28B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dirty="0">
                <a:solidFill>
                  <a:schemeClr val="bg1">
                    <a:lumMod val="75000"/>
                  </a:schemeClr>
                </a:solidFill>
              </a:endParaRPr>
            </a:p>
          </p:txBody>
        </p:sp>
        <p:sp>
          <p:nvSpPr>
            <p:cNvPr id="119" name="Arc 118">
              <a:extLst>
                <a:ext uri="{FF2B5EF4-FFF2-40B4-BE49-F238E27FC236}">
                  <a16:creationId xmlns:a16="http://schemas.microsoft.com/office/drawing/2014/main" id="{62BAFF02-CEFF-41AD-A5A4-762A39C64FA9}"/>
                </a:ext>
              </a:extLst>
            </p:cNvPr>
            <p:cNvSpPr/>
            <p:nvPr/>
          </p:nvSpPr>
          <p:spPr>
            <a:xfrm>
              <a:off x="2943227" y="1828800"/>
              <a:ext cx="3000374" cy="2209800"/>
            </a:xfrm>
            <a:prstGeom prst="arc">
              <a:avLst>
                <a:gd name="adj1" fmla="val 12479230"/>
                <a:gd name="adj2" fmla="val 19889530"/>
              </a:avLst>
            </a:prstGeom>
            <a:gradFill flip="none" rotWithShape="1">
              <a:gsLst>
                <a:gs pos="0">
                  <a:srgbClr val="9966FF"/>
                </a:gs>
                <a:gs pos="28000">
                  <a:schemeClr val="accent1">
                    <a:tint val="23500"/>
                    <a:satMod val="160000"/>
                    <a:alpha val="0"/>
                  </a:schemeClr>
                </a:gs>
              </a:gsLst>
              <a:lin ang="5400000" scaled="1"/>
              <a:tileRect/>
            </a:gradFill>
            <a:ln w="12700">
              <a:solidFill>
                <a:srgbClr val="B28B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dirty="0">
                <a:solidFill>
                  <a:schemeClr val="bg1">
                    <a:lumMod val="75000"/>
                  </a:schemeClr>
                </a:solidFill>
              </a:endParaRPr>
            </a:p>
          </p:txBody>
        </p:sp>
        <p:sp>
          <p:nvSpPr>
            <p:cNvPr id="120" name="Arc 119">
              <a:extLst>
                <a:ext uri="{FF2B5EF4-FFF2-40B4-BE49-F238E27FC236}">
                  <a16:creationId xmlns:a16="http://schemas.microsoft.com/office/drawing/2014/main" id="{6CD24ABB-CC34-497C-8D58-236213D8C084}"/>
                </a:ext>
              </a:extLst>
            </p:cNvPr>
            <p:cNvSpPr/>
            <p:nvPr/>
          </p:nvSpPr>
          <p:spPr>
            <a:xfrm>
              <a:off x="3552824" y="2286000"/>
              <a:ext cx="1781176" cy="1371600"/>
            </a:xfrm>
            <a:prstGeom prst="arc">
              <a:avLst>
                <a:gd name="adj1" fmla="val 12479230"/>
                <a:gd name="adj2" fmla="val 19889530"/>
              </a:avLst>
            </a:prstGeom>
            <a:gradFill flip="none" rotWithShape="1">
              <a:gsLst>
                <a:gs pos="0">
                  <a:srgbClr val="9966FF"/>
                </a:gs>
                <a:gs pos="28000">
                  <a:schemeClr val="accent1">
                    <a:tint val="23500"/>
                    <a:satMod val="160000"/>
                    <a:alpha val="0"/>
                  </a:schemeClr>
                </a:gs>
              </a:gsLst>
              <a:lin ang="5400000" scaled="1"/>
              <a:tileRect/>
            </a:gradFill>
            <a:ln w="12700">
              <a:solidFill>
                <a:srgbClr val="B28B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dirty="0">
                <a:solidFill>
                  <a:schemeClr val="bg1">
                    <a:lumMod val="75000"/>
                  </a:schemeClr>
                </a:solidFill>
              </a:endParaRPr>
            </a:p>
          </p:txBody>
        </p:sp>
      </p:grpSp>
      <p:pic>
        <p:nvPicPr>
          <p:cNvPr id="121" name="Picture 120">
            <a:extLst>
              <a:ext uri="{FF2B5EF4-FFF2-40B4-BE49-F238E27FC236}">
                <a16:creationId xmlns:a16="http://schemas.microsoft.com/office/drawing/2014/main" id="{64373109-DAA4-4B05-B160-236F6E691D0D}"/>
              </a:ext>
            </a:extLst>
          </p:cNvPr>
          <p:cNvPicPr>
            <a:picLocks noChangeAspect="1"/>
          </p:cNvPicPr>
          <p:nvPr/>
        </p:nvPicPr>
        <p:blipFill>
          <a:blip r:embed="rId10" cstate="hqprint">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4364921" y="2117219"/>
            <a:ext cx="1011006" cy="318620"/>
          </a:xfrm>
          <a:prstGeom prst="rect">
            <a:avLst/>
          </a:prstGeom>
        </p:spPr>
      </p:pic>
      <p:sp>
        <p:nvSpPr>
          <p:cNvPr id="122" name="Freeform 1307">
            <a:extLst>
              <a:ext uri="{FF2B5EF4-FFF2-40B4-BE49-F238E27FC236}">
                <a16:creationId xmlns:a16="http://schemas.microsoft.com/office/drawing/2014/main" id="{03F956B7-835C-48AE-9641-A84434BBF8A3}"/>
              </a:ext>
            </a:extLst>
          </p:cNvPr>
          <p:cNvSpPr/>
          <p:nvPr/>
        </p:nvSpPr>
        <p:spPr bwMode="auto">
          <a:xfrm rot="14430805">
            <a:off x="3862146" y="1775447"/>
            <a:ext cx="758089" cy="474034"/>
          </a:xfrm>
          <a:custGeom>
            <a:avLst/>
            <a:gdLst>
              <a:gd name="connsiteX0" fmla="*/ 1854777 w 1854777"/>
              <a:gd name="connsiteY0" fmla="*/ 0 h 3870613"/>
              <a:gd name="connsiteX1" fmla="*/ 997527 w 1854777"/>
              <a:gd name="connsiteY1" fmla="*/ 1839191 h 3870613"/>
              <a:gd name="connsiteX2" fmla="*/ 1335232 w 1854777"/>
              <a:gd name="connsiteY2" fmla="*/ 1563831 h 3870613"/>
              <a:gd name="connsiteX3" fmla="*/ 0 w 1854777"/>
              <a:gd name="connsiteY3" fmla="*/ 3870613 h 3870613"/>
              <a:gd name="connsiteX4" fmla="*/ 1517072 w 1854777"/>
              <a:gd name="connsiteY4" fmla="*/ 1361209 h 3870613"/>
              <a:gd name="connsiteX5" fmla="*/ 1153391 w 1854777"/>
              <a:gd name="connsiteY5" fmla="*/ 1636568 h 3870613"/>
              <a:gd name="connsiteX6" fmla="*/ 1854777 w 1854777"/>
              <a:gd name="connsiteY6" fmla="*/ 0 h 3870613"/>
              <a:gd name="connsiteX0" fmla="*/ 1981200 w 1981200"/>
              <a:gd name="connsiteY0" fmla="*/ 0 h 3870613"/>
              <a:gd name="connsiteX1" fmla="*/ 997527 w 1981200"/>
              <a:gd name="connsiteY1" fmla="*/ 1839191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153391 w 1981200"/>
              <a:gd name="connsiteY5" fmla="*/ 1636568 h 3870613"/>
              <a:gd name="connsiteX6" fmla="*/ 1981200 w 1981200"/>
              <a:gd name="connsiteY6" fmla="*/ 0 h 3870613"/>
              <a:gd name="connsiteX0" fmla="*/ 1981200 w 1981200"/>
              <a:gd name="connsiteY0" fmla="*/ 0 h 3870613"/>
              <a:gd name="connsiteX1" fmla="*/ 914399 w 1981200"/>
              <a:gd name="connsiteY1" fmla="*/ 1752600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153391 w 1981200"/>
              <a:gd name="connsiteY5" fmla="*/ 1636568 h 3870613"/>
              <a:gd name="connsiteX6" fmla="*/ 1981200 w 1981200"/>
              <a:gd name="connsiteY6" fmla="*/ 0 h 3870613"/>
              <a:gd name="connsiteX0" fmla="*/ 1981200 w 1981200"/>
              <a:gd name="connsiteY0" fmla="*/ 0 h 3870613"/>
              <a:gd name="connsiteX1" fmla="*/ 914399 w 1981200"/>
              <a:gd name="connsiteY1" fmla="*/ 1752600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066799 w 1981200"/>
              <a:gd name="connsiteY5" fmla="*/ 1600200 h 3870613"/>
              <a:gd name="connsiteX6" fmla="*/ 1981200 w 1981200"/>
              <a:gd name="connsiteY6" fmla="*/ 0 h 3870613"/>
              <a:gd name="connsiteX0" fmla="*/ 1981200 w 1981200"/>
              <a:gd name="connsiteY0" fmla="*/ 0 h 3870613"/>
              <a:gd name="connsiteX1" fmla="*/ 838199 w 1981200"/>
              <a:gd name="connsiteY1" fmla="*/ 1752600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066799 w 1981200"/>
              <a:gd name="connsiteY5" fmla="*/ 1600200 h 3870613"/>
              <a:gd name="connsiteX6" fmla="*/ 1981200 w 1981200"/>
              <a:gd name="connsiteY6" fmla="*/ 0 h 3870613"/>
              <a:gd name="connsiteX0" fmla="*/ 1981200 w 1981200"/>
              <a:gd name="connsiteY0" fmla="*/ 0 h 3870613"/>
              <a:gd name="connsiteX1" fmla="*/ 838199 w 1981200"/>
              <a:gd name="connsiteY1" fmla="*/ 1752600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066799 w 1981200"/>
              <a:gd name="connsiteY5" fmla="*/ 1600200 h 3870613"/>
              <a:gd name="connsiteX6" fmla="*/ 1981200 w 1981200"/>
              <a:gd name="connsiteY6" fmla="*/ 0 h 3870613"/>
              <a:gd name="connsiteX0" fmla="*/ 1981200 w 1981200"/>
              <a:gd name="connsiteY0" fmla="*/ 0 h 3870613"/>
              <a:gd name="connsiteX1" fmla="*/ 838199 w 1981200"/>
              <a:gd name="connsiteY1" fmla="*/ 1752600 h 3870613"/>
              <a:gd name="connsiteX2" fmla="*/ 1335232 w 1981200"/>
              <a:gd name="connsiteY2" fmla="*/ 1563831 h 3870613"/>
              <a:gd name="connsiteX3" fmla="*/ 0 w 1981200"/>
              <a:gd name="connsiteY3" fmla="*/ 3870613 h 3870613"/>
              <a:gd name="connsiteX4" fmla="*/ 1600199 w 1981200"/>
              <a:gd name="connsiteY4" fmla="*/ 1447800 h 3870613"/>
              <a:gd name="connsiteX5" fmla="*/ 1066799 w 1981200"/>
              <a:gd name="connsiteY5" fmla="*/ 1600200 h 3870613"/>
              <a:gd name="connsiteX6" fmla="*/ 1981200 w 1981200"/>
              <a:gd name="connsiteY6" fmla="*/ 0 h 3870613"/>
              <a:gd name="connsiteX0" fmla="*/ 1981200 w 1981200"/>
              <a:gd name="connsiteY0" fmla="*/ 0 h 3870613"/>
              <a:gd name="connsiteX1" fmla="*/ 838199 w 1981200"/>
              <a:gd name="connsiteY1" fmla="*/ 1752600 h 3870613"/>
              <a:gd name="connsiteX2" fmla="*/ 1371599 w 1981200"/>
              <a:gd name="connsiteY2" fmla="*/ 1600200 h 3870613"/>
              <a:gd name="connsiteX3" fmla="*/ 0 w 1981200"/>
              <a:gd name="connsiteY3" fmla="*/ 3870613 h 3870613"/>
              <a:gd name="connsiteX4" fmla="*/ 1600199 w 1981200"/>
              <a:gd name="connsiteY4" fmla="*/ 1447800 h 3870613"/>
              <a:gd name="connsiteX5" fmla="*/ 1066799 w 1981200"/>
              <a:gd name="connsiteY5" fmla="*/ 1600200 h 3870613"/>
              <a:gd name="connsiteX6" fmla="*/ 1981200 w 1981200"/>
              <a:gd name="connsiteY6" fmla="*/ 0 h 3870613"/>
              <a:gd name="connsiteX0" fmla="*/ 1981199 w 1981199"/>
              <a:gd name="connsiteY0" fmla="*/ 0 h 3794413"/>
              <a:gd name="connsiteX1" fmla="*/ 838199 w 1981199"/>
              <a:gd name="connsiteY1" fmla="*/ 1676400 h 3794413"/>
              <a:gd name="connsiteX2" fmla="*/ 1371599 w 1981199"/>
              <a:gd name="connsiteY2" fmla="*/ 1524000 h 3794413"/>
              <a:gd name="connsiteX3" fmla="*/ 0 w 1981199"/>
              <a:gd name="connsiteY3" fmla="*/ 3794413 h 3794413"/>
              <a:gd name="connsiteX4" fmla="*/ 1600199 w 1981199"/>
              <a:gd name="connsiteY4" fmla="*/ 1371600 h 3794413"/>
              <a:gd name="connsiteX5" fmla="*/ 1066799 w 1981199"/>
              <a:gd name="connsiteY5" fmla="*/ 1524000 h 3794413"/>
              <a:gd name="connsiteX6" fmla="*/ 1981199 w 1981199"/>
              <a:gd name="connsiteY6" fmla="*/ 0 h 3794413"/>
              <a:gd name="connsiteX0" fmla="*/ 1981199 w 1981199"/>
              <a:gd name="connsiteY0" fmla="*/ 0 h 3794413"/>
              <a:gd name="connsiteX1" fmla="*/ 990600 w 1981199"/>
              <a:gd name="connsiteY1" fmla="*/ 1752600 h 3794413"/>
              <a:gd name="connsiteX2" fmla="*/ 1371599 w 1981199"/>
              <a:gd name="connsiteY2" fmla="*/ 1524000 h 3794413"/>
              <a:gd name="connsiteX3" fmla="*/ 0 w 1981199"/>
              <a:gd name="connsiteY3" fmla="*/ 3794413 h 3794413"/>
              <a:gd name="connsiteX4" fmla="*/ 1600199 w 1981199"/>
              <a:gd name="connsiteY4" fmla="*/ 1371600 h 3794413"/>
              <a:gd name="connsiteX5" fmla="*/ 1066799 w 1981199"/>
              <a:gd name="connsiteY5" fmla="*/ 1524000 h 3794413"/>
              <a:gd name="connsiteX6" fmla="*/ 1981199 w 1981199"/>
              <a:gd name="connsiteY6" fmla="*/ 0 h 3794413"/>
              <a:gd name="connsiteX0" fmla="*/ 2057400 w 2057400"/>
              <a:gd name="connsiteY0" fmla="*/ 0 h 3718213"/>
              <a:gd name="connsiteX1" fmla="*/ 990600 w 2057400"/>
              <a:gd name="connsiteY1" fmla="*/ 1676400 h 3718213"/>
              <a:gd name="connsiteX2" fmla="*/ 1371599 w 2057400"/>
              <a:gd name="connsiteY2" fmla="*/ 1447800 h 3718213"/>
              <a:gd name="connsiteX3" fmla="*/ 0 w 2057400"/>
              <a:gd name="connsiteY3" fmla="*/ 3718213 h 3718213"/>
              <a:gd name="connsiteX4" fmla="*/ 1600199 w 2057400"/>
              <a:gd name="connsiteY4" fmla="*/ 1295400 h 3718213"/>
              <a:gd name="connsiteX5" fmla="*/ 1066799 w 2057400"/>
              <a:gd name="connsiteY5" fmla="*/ 1447800 h 3718213"/>
              <a:gd name="connsiteX6" fmla="*/ 2057400 w 2057400"/>
              <a:gd name="connsiteY6" fmla="*/ 0 h 3718213"/>
              <a:gd name="connsiteX0" fmla="*/ 2057400 w 2057400"/>
              <a:gd name="connsiteY0" fmla="*/ 0 h 3718213"/>
              <a:gd name="connsiteX1" fmla="*/ 990600 w 2057400"/>
              <a:gd name="connsiteY1" fmla="*/ 1676400 h 3718213"/>
              <a:gd name="connsiteX2" fmla="*/ 1371599 w 2057400"/>
              <a:gd name="connsiteY2" fmla="*/ 1447800 h 3718213"/>
              <a:gd name="connsiteX3" fmla="*/ 0 w 2057400"/>
              <a:gd name="connsiteY3" fmla="*/ 3718213 h 3718213"/>
              <a:gd name="connsiteX4" fmla="*/ 1600199 w 2057400"/>
              <a:gd name="connsiteY4" fmla="*/ 1295400 h 3718213"/>
              <a:gd name="connsiteX5" fmla="*/ 1219199 w 2057400"/>
              <a:gd name="connsiteY5" fmla="*/ 1447800 h 3718213"/>
              <a:gd name="connsiteX6" fmla="*/ 2057400 w 2057400"/>
              <a:gd name="connsiteY6" fmla="*/ 0 h 3718213"/>
              <a:gd name="connsiteX0" fmla="*/ 2057400 w 2057400"/>
              <a:gd name="connsiteY0" fmla="*/ 0 h 3718213"/>
              <a:gd name="connsiteX1" fmla="*/ 990600 w 2057400"/>
              <a:gd name="connsiteY1" fmla="*/ 1676400 h 3718213"/>
              <a:gd name="connsiteX2" fmla="*/ 1295399 w 2057400"/>
              <a:gd name="connsiteY2" fmla="*/ 1524000 h 3718213"/>
              <a:gd name="connsiteX3" fmla="*/ 0 w 2057400"/>
              <a:gd name="connsiteY3" fmla="*/ 3718213 h 3718213"/>
              <a:gd name="connsiteX4" fmla="*/ 1600199 w 2057400"/>
              <a:gd name="connsiteY4" fmla="*/ 1295400 h 3718213"/>
              <a:gd name="connsiteX5" fmla="*/ 1219199 w 2057400"/>
              <a:gd name="connsiteY5" fmla="*/ 1447800 h 3718213"/>
              <a:gd name="connsiteX6" fmla="*/ 2057400 w 2057400"/>
              <a:gd name="connsiteY6" fmla="*/ 0 h 3718213"/>
              <a:gd name="connsiteX0" fmla="*/ 2057400 w 2057400"/>
              <a:gd name="connsiteY0" fmla="*/ 0 h 3718213"/>
              <a:gd name="connsiteX1" fmla="*/ 990600 w 2057400"/>
              <a:gd name="connsiteY1" fmla="*/ 1676400 h 3718213"/>
              <a:gd name="connsiteX2" fmla="*/ 1295399 w 2057400"/>
              <a:gd name="connsiteY2" fmla="*/ 1524000 h 3718213"/>
              <a:gd name="connsiteX3" fmla="*/ 0 w 2057400"/>
              <a:gd name="connsiteY3" fmla="*/ 3718213 h 3718213"/>
              <a:gd name="connsiteX4" fmla="*/ 1600199 w 2057400"/>
              <a:gd name="connsiteY4" fmla="*/ 1295400 h 3718213"/>
              <a:gd name="connsiteX5" fmla="*/ 1295399 w 2057400"/>
              <a:gd name="connsiteY5" fmla="*/ 1447800 h 3718213"/>
              <a:gd name="connsiteX6" fmla="*/ 2057400 w 2057400"/>
              <a:gd name="connsiteY6" fmla="*/ 0 h 3718213"/>
              <a:gd name="connsiteX0" fmla="*/ 2966679 w 2966679"/>
              <a:gd name="connsiteY0" fmla="*/ 0 h 4482799"/>
              <a:gd name="connsiteX1" fmla="*/ 990600 w 2966679"/>
              <a:gd name="connsiteY1" fmla="*/ 2440986 h 4482799"/>
              <a:gd name="connsiteX2" fmla="*/ 1295399 w 2966679"/>
              <a:gd name="connsiteY2" fmla="*/ 2288586 h 4482799"/>
              <a:gd name="connsiteX3" fmla="*/ 0 w 2966679"/>
              <a:gd name="connsiteY3" fmla="*/ 4482799 h 4482799"/>
              <a:gd name="connsiteX4" fmla="*/ 1600199 w 2966679"/>
              <a:gd name="connsiteY4" fmla="*/ 2059986 h 4482799"/>
              <a:gd name="connsiteX5" fmla="*/ 1295399 w 2966679"/>
              <a:gd name="connsiteY5" fmla="*/ 2212386 h 4482799"/>
              <a:gd name="connsiteX6" fmla="*/ 2966679 w 2966679"/>
              <a:gd name="connsiteY6" fmla="*/ 0 h 4482799"/>
              <a:gd name="connsiteX0" fmla="*/ 3181319 w 3181319"/>
              <a:gd name="connsiteY0" fmla="*/ 0 h 4704237"/>
              <a:gd name="connsiteX1" fmla="*/ 990600 w 3181319"/>
              <a:gd name="connsiteY1" fmla="*/ 2662424 h 4704237"/>
              <a:gd name="connsiteX2" fmla="*/ 1295399 w 3181319"/>
              <a:gd name="connsiteY2" fmla="*/ 2510024 h 4704237"/>
              <a:gd name="connsiteX3" fmla="*/ 0 w 3181319"/>
              <a:gd name="connsiteY3" fmla="*/ 4704237 h 4704237"/>
              <a:gd name="connsiteX4" fmla="*/ 1600199 w 3181319"/>
              <a:gd name="connsiteY4" fmla="*/ 2281424 h 4704237"/>
              <a:gd name="connsiteX5" fmla="*/ 1295399 w 3181319"/>
              <a:gd name="connsiteY5" fmla="*/ 2433824 h 4704237"/>
              <a:gd name="connsiteX6" fmla="*/ 3181319 w 3181319"/>
              <a:gd name="connsiteY6" fmla="*/ 0 h 4704237"/>
              <a:gd name="connsiteX0" fmla="*/ 3972124 w 3972124"/>
              <a:gd name="connsiteY0" fmla="*/ 0 h 5994790"/>
              <a:gd name="connsiteX1" fmla="*/ 1781405 w 3972124"/>
              <a:gd name="connsiteY1" fmla="*/ 2662424 h 5994790"/>
              <a:gd name="connsiteX2" fmla="*/ 2086204 w 3972124"/>
              <a:gd name="connsiteY2" fmla="*/ 2510024 h 5994790"/>
              <a:gd name="connsiteX3" fmla="*/ 0 w 3972124"/>
              <a:gd name="connsiteY3" fmla="*/ 5994790 h 5994790"/>
              <a:gd name="connsiteX4" fmla="*/ 2391004 w 3972124"/>
              <a:gd name="connsiteY4" fmla="*/ 2281424 h 5994790"/>
              <a:gd name="connsiteX5" fmla="*/ 2086204 w 3972124"/>
              <a:gd name="connsiteY5" fmla="*/ 2433824 h 5994790"/>
              <a:gd name="connsiteX6" fmla="*/ 3972124 w 3972124"/>
              <a:gd name="connsiteY6" fmla="*/ 0 h 599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2124" h="5994790">
                <a:moveTo>
                  <a:pt x="3972124" y="0"/>
                </a:moveTo>
                <a:lnTo>
                  <a:pt x="1781405" y="2662424"/>
                </a:lnTo>
                <a:lnTo>
                  <a:pt x="2086204" y="2510024"/>
                </a:lnTo>
                <a:lnTo>
                  <a:pt x="0" y="5994790"/>
                </a:lnTo>
                <a:lnTo>
                  <a:pt x="2391004" y="2281424"/>
                </a:lnTo>
                <a:lnTo>
                  <a:pt x="2086204" y="2433824"/>
                </a:lnTo>
                <a:lnTo>
                  <a:pt x="3972124" y="0"/>
                </a:lnTo>
                <a:close/>
              </a:path>
            </a:pathLst>
          </a:custGeom>
          <a:solidFill>
            <a:schemeClr val="accent4"/>
          </a:solidFill>
          <a:ln w="12700" cap="flat" cmpd="sng" algn="ctr">
            <a:noFill/>
            <a:prstDash val="solid"/>
            <a:round/>
            <a:headEnd type="none" w="sm" len="sm"/>
            <a:tailEnd type="none" w="sm" len="sm"/>
          </a:ln>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endParaRPr lang="en-US" sz="1200" dirty="0">
              <a:solidFill>
                <a:srgbClr val="000000"/>
              </a:solidFill>
              <a:latin typeface="Arial" charset="0"/>
            </a:endParaRPr>
          </a:p>
        </p:txBody>
      </p:sp>
      <p:sp>
        <p:nvSpPr>
          <p:cNvPr id="126" name="Freeform 573">
            <a:extLst>
              <a:ext uri="{FF2B5EF4-FFF2-40B4-BE49-F238E27FC236}">
                <a16:creationId xmlns:a16="http://schemas.microsoft.com/office/drawing/2014/main" id="{BE6C14FB-D60E-40F6-A108-07E5E9F9D3FA}"/>
              </a:ext>
            </a:extLst>
          </p:cNvPr>
          <p:cNvSpPr/>
          <p:nvPr/>
        </p:nvSpPr>
        <p:spPr bwMode="auto">
          <a:xfrm rot="19705258">
            <a:off x="909005" y="2761362"/>
            <a:ext cx="3480878" cy="1427482"/>
          </a:xfrm>
          <a:custGeom>
            <a:avLst/>
            <a:gdLst>
              <a:gd name="connsiteX0" fmla="*/ 1854777 w 1854777"/>
              <a:gd name="connsiteY0" fmla="*/ 0 h 3870613"/>
              <a:gd name="connsiteX1" fmla="*/ 997527 w 1854777"/>
              <a:gd name="connsiteY1" fmla="*/ 1839191 h 3870613"/>
              <a:gd name="connsiteX2" fmla="*/ 1335232 w 1854777"/>
              <a:gd name="connsiteY2" fmla="*/ 1563831 h 3870613"/>
              <a:gd name="connsiteX3" fmla="*/ 0 w 1854777"/>
              <a:gd name="connsiteY3" fmla="*/ 3870613 h 3870613"/>
              <a:gd name="connsiteX4" fmla="*/ 1517072 w 1854777"/>
              <a:gd name="connsiteY4" fmla="*/ 1361209 h 3870613"/>
              <a:gd name="connsiteX5" fmla="*/ 1153391 w 1854777"/>
              <a:gd name="connsiteY5" fmla="*/ 1636568 h 3870613"/>
              <a:gd name="connsiteX6" fmla="*/ 1854777 w 1854777"/>
              <a:gd name="connsiteY6" fmla="*/ 0 h 3870613"/>
              <a:gd name="connsiteX0" fmla="*/ 1981200 w 1981200"/>
              <a:gd name="connsiteY0" fmla="*/ 0 h 3870613"/>
              <a:gd name="connsiteX1" fmla="*/ 997527 w 1981200"/>
              <a:gd name="connsiteY1" fmla="*/ 1839191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153391 w 1981200"/>
              <a:gd name="connsiteY5" fmla="*/ 1636568 h 3870613"/>
              <a:gd name="connsiteX6" fmla="*/ 1981200 w 1981200"/>
              <a:gd name="connsiteY6" fmla="*/ 0 h 3870613"/>
              <a:gd name="connsiteX0" fmla="*/ 1981200 w 1981200"/>
              <a:gd name="connsiteY0" fmla="*/ 0 h 3870613"/>
              <a:gd name="connsiteX1" fmla="*/ 914399 w 1981200"/>
              <a:gd name="connsiteY1" fmla="*/ 1752600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153391 w 1981200"/>
              <a:gd name="connsiteY5" fmla="*/ 1636568 h 3870613"/>
              <a:gd name="connsiteX6" fmla="*/ 1981200 w 1981200"/>
              <a:gd name="connsiteY6" fmla="*/ 0 h 3870613"/>
              <a:gd name="connsiteX0" fmla="*/ 1981200 w 1981200"/>
              <a:gd name="connsiteY0" fmla="*/ 0 h 3870613"/>
              <a:gd name="connsiteX1" fmla="*/ 914399 w 1981200"/>
              <a:gd name="connsiteY1" fmla="*/ 1752600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066799 w 1981200"/>
              <a:gd name="connsiteY5" fmla="*/ 1600200 h 3870613"/>
              <a:gd name="connsiteX6" fmla="*/ 1981200 w 1981200"/>
              <a:gd name="connsiteY6" fmla="*/ 0 h 3870613"/>
              <a:gd name="connsiteX0" fmla="*/ 1981200 w 1981200"/>
              <a:gd name="connsiteY0" fmla="*/ 0 h 3870613"/>
              <a:gd name="connsiteX1" fmla="*/ 838199 w 1981200"/>
              <a:gd name="connsiteY1" fmla="*/ 1752600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066799 w 1981200"/>
              <a:gd name="connsiteY5" fmla="*/ 1600200 h 3870613"/>
              <a:gd name="connsiteX6" fmla="*/ 1981200 w 1981200"/>
              <a:gd name="connsiteY6" fmla="*/ 0 h 3870613"/>
              <a:gd name="connsiteX0" fmla="*/ 1981200 w 1981200"/>
              <a:gd name="connsiteY0" fmla="*/ 0 h 3870613"/>
              <a:gd name="connsiteX1" fmla="*/ 838199 w 1981200"/>
              <a:gd name="connsiteY1" fmla="*/ 1752600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066799 w 1981200"/>
              <a:gd name="connsiteY5" fmla="*/ 1600200 h 3870613"/>
              <a:gd name="connsiteX6" fmla="*/ 1981200 w 1981200"/>
              <a:gd name="connsiteY6" fmla="*/ 0 h 3870613"/>
              <a:gd name="connsiteX0" fmla="*/ 1981200 w 1981200"/>
              <a:gd name="connsiteY0" fmla="*/ 0 h 3870613"/>
              <a:gd name="connsiteX1" fmla="*/ 838199 w 1981200"/>
              <a:gd name="connsiteY1" fmla="*/ 1752600 h 3870613"/>
              <a:gd name="connsiteX2" fmla="*/ 1335232 w 1981200"/>
              <a:gd name="connsiteY2" fmla="*/ 1563831 h 3870613"/>
              <a:gd name="connsiteX3" fmla="*/ 0 w 1981200"/>
              <a:gd name="connsiteY3" fmla="*/ 3870613 h 3870613"/>
              <a:gd name="connsiteX4" fmla="*/ 1600199 w 1981200"/>
              <a:gd name="connsiteY4" fmla="*/ 1447800 h 3870613"/>
              <a:gd name="connsiteX5" fmla="*/ 1066799 w 1981200"/>
              <a:gd name="connsiteY5" fmla="*/ 1600200 h 3870613"/>
              <a:gd name="connsiteX6" fmla="*/ 1981200 w 1981200"/>
              <a:gd name="connsiteY6" fmla="*/ 0 h 3870613"/>
              <a:gd name="connsiteX0" fmla="*/ 1981200 w 1981200"/>
              <a:gd name="connsiteY0" fmla="*/ 0 h 3870613"/>
              <a:gd name="connsiteX1" fmla="*/ 838199 w 1981200"/>
              <a:gd name="connsiteY1" fmla="*/ 1752600 h 3870613"/>
              <a:gd name="connsiteX2" fmla="*/ 1371599 w 1981200"/>
              <a:gd name="connsiteY2" fmla="*/ 1600200 h 3870613"/>
              <a:gd name="connsiteX3" fmla="*/ 0 w 1981200"/>
              <a:gd name="connsiteY3" fmla="*/ 3870613 h 3870613"/>
              <a:gd name="connsiteX4" fmla="*/ 1600199 w 1981200"/>
              <a:gd name="connsiteY4" fmla="*/ 1447800 h 3870613"/>
              <a:gd name="connsiteX5" fmla="*/ 1066799 w 1981200"/>
              <a:gd name="connsiteY5" fmla="*/ 1600200 h 3870613"/>
              <a:gd name="connsiteX6" fmla="*/ 1981200 w 1981200"/>
              <a:gd name="connsiteY6" fmla="*/ 0 h 3870613"/>
              <a:gd name="connsiteX0" fmla="*/ 1981199 w 1981199"/>
              <a:gd name="connsiteY0" fmla="*/ 0 h 3794413"/>
              <a:gd name="connsiteX1" fmla="*/ 838199 w 1981199"/>
              <a:gd name="connsiteY1" fmla="*/ 1676400 h 3794413"/>
              <a:gd name="connsiteX2" fmla="*/ 1371599 w 1981199"/>
              <a:gd name="connsiteY2" fmla="*/ 1524000 h 3794413"/>
              <a:gd name="connsiteX3" fmla="*/ 0 w 1981199"/>
              <a:gd name="connsiteY3" fmla="*/ 3794413 h 3794413"/>
              <a:gd name="connsiteX4" fmla="*/ 1600199 w 1981199"/>
              <a:gd name="connsiteY4" fmla="*/ 1371600 h 3794413"/>
              <a:gd name="connsiteX5" fmla="*/ 1066799 w 1981199"/>
              <a:gd name="connsiteY5" fmla="*/ 1524000 h 3794413"/>
              <a:gd name="connsiteX6" fmla="*/ 1981199 w 1981199"/>
              <a:gd name="connsiteY6" fmla="*/ 0 h 3794413"/>
              <a:gd name="connsiteX0" fmla="*/ 1981199 w 1981199"/>
              <a:gd name="connsiteY0" fmla="*/ 0 h 3794413"/>
              <a:gd name="connsiteX1" fmla="*/ 990600 w 1981199"/>
              <a:gd name="connsiteY1" fmla="*/ 1752600 h 3794413"/>
              <a:gd name="connsiteX2" fmla="*/ 1371599 w 1981199"/>
              <a:gd name="connsiteY2" fmla="*/ 1524000 h 3794413"/>
              <a:gd name="connsiteX3" fmla="*/ 0 w 1981199"/>
              <a:gd name="connsiteY3" fmla="*/ 3794413 h 3794413"/>
              <a:gd name="connsiteX4" fmla="*/ 1600199 w 1981199"/>
              <a:gd name="connsiteY4" fmla="*/ 1371600 h 3794413"/>
              <a:gd name="connsiteX5" fmla="*/ 1066799 w 1981199"/>
              <a:gd name="connsiteY5" fmla="*/ 1524000 h 3794413"/>
              <a:gd name="connsiteX6" fmla="*/ 1981199 w 1981199"/>
              <a:gd name="connsiteY6" fmla="*/ 0 h 3794413"/>
              <a:gd name="connsiteX0" fmla="*/ 2057400 w 2057400"/>
              <a:gd name="connsiteY0" fmla="*/ 0 h 3718213"/>
              <a:gd name="connsiteX1" fmla="*/ 990600 w 2057400"/>
              <a:gd name="connsiteY1" fmla="*/ 1676400 h 3718213"/>
              <a:gd name="connsiteX2" fmla="*/ 1371599 w 2057400"/>
              <a:gd name="connsiteY2" fmla="*/ 1447800 h 3718213"/>
              <a:gd name="connsiteX3" fmla="*/ 0 w 2057400"/>
              <a:gd name="connsiteY3" fmla="*/ 3718213 h 3718213"/>
              <a:gd name="connsiteX4" fmla="*/ 1600199 w 2057400"/>
              <a:gd name="connsiteY4" fmla="*/ 1295400 h 3718213"/>
              <a:gd name="connsiteX5" fmla="*/ 1066799 w 2057400"/>
              <a:gd name="connsiteY5" fmla="*/ 1447800 h 3718213"/>
              <a:gd name="connsiteX6" fmla="*/ 2057400 w 2057400"/>
              <a:gd name="connsiteY6" fmla="*/ 0 h 3718213"/>
              <a:gd name="connsiteX0" fmla="*/ 2057400 w 2057400"/>
              <a:gd name="connsiteY0" fmla="*/ 0 h 3718213"/>
              <a:gd name="connsiteX1" fmla="*/ 990600 w 2057400"/>
              <a:gd name="connsiteY1" fmla="*/ 1676400 h 3718213"/>
              <a:gd name="connsiteX2" fmla="*/ 1371599 w 2057400"/>
              <a:gd name="connsiteY2" fmla="*/ 1447800 h 3718213"/>
              <a:gd name="connsiteX3" fmla="*/ 0 w 2057400"/>
              <a:gd name="connsiteY3" fmla="*/ 3718213 h 3718213"/>
              <a:gd name="connsiteX4" fmla="*/ 1600199 w 2057400"/>
              <a:gd name="connsiteY4" fmla="*/ 1295400 h 3718213"/>
              <a:gd name="connsiteX5" fmla="*/ 1219199 w 2057400"/>
              <a:gd name="connsiteY5" fmla="*/ 1447800 h 3718213"/>
              <a:gd name="connsiteX6" fmla="*/ 2057400 w 2057400"/>
              <a:gd name="connsiteY6" fmla="*/ 0 h 3718213"/>
              <a:gd name="connsiteX0" fmla="*/ 2057400 w 2057400"/>
              <a:gd name="connsiteY0" fmla="*/ 0 h 3718213"/>
              <a:gd name="connsiteX1" fmla="*/ 990600 w 2057400"/>
              <a:gd name="connsiteY1" fmla="*/ 1676400 h 3718213"/>
              <a:gd name="connsiteX2" fmla="*/ 1295399 w 2057400"/>
              <a:gd name="connsiteY2" fmla="*/ 1524000 h 3718213"/>
              <a:gd name="connsiteX3" fmla="*/ 0 w 2057400"/>
              <a:gd name="connsiteY3" fmla="*/ 3718213 h 3718213"/>
              <a:gd name="connsiteX4" fmla="*/ 1600199 w 2057400"/>
              <a:gd name="connsiteY4" fmla="*/ 1295400 h 3718213"/>
              <a:gd name="connsiteX5" fmla="*/ 1219199 w 2057400"/>
              <a:gd name="connsiteY5" fmla="*/ 1447800 h 3718213"/>
              <a:gd name="connsiteX6" fmla="*/ 2057400 w 2057400"/>
              <a:gd name="connsiteY6" fmla="*/ 0 h 3718213"/>
              <a:gd name="connsiteX0" fmla="*/ 2057400 w 2057400"/>
              <a:gd name="connsiteY0" fmla="*/ 0 h 3718213"/>
              <a:gd name="connsiteX1" fmla="*/ 990600 w 2057400"/>
              <a:gd name="connsiteY1" fmla="*/ 1676400 h 3718213"/>
              <a:gd name="connsiteX2" fmla="*/ 1295399 w 2057400"/>
              <a:gd name="connsiteY2" fmla="*/ 1524000 h 3718213"/>
              <a:gd name="connsiteX3" fmla="*/ 0 w 2057400"/>
              <a:gd name="connsiteY3" fmla="*/ 3718213 h 3718213"/>
              <a:gd name="connsiteX4" fmla="*/ 1600199 w 2057400"/>
              <a:gd name="connsiteY4" fmla="*/ 1295400 h 3718213"/>
              <a:gd name="connsiteX5" fmla="*/ 1295399 w 2057400"/>
              <a:gd name="connsiteY5" fmla="*/ 1447800 h 3718213"/>
              <a:gd name="connsiteX6" fmla="*/ 2057400 w 2057400"/>
              <a:gd name="connsiteY6" fmla="*/ 0 h 3718213"/>
              <a:gd name="connsiteX0" fmla="*/ 2966679 w 2966679"/>
              <a:gd name="connsiteY0" fmla="*/ 0 h 4482799"/>
              <a:gd name="connsiteX1" fmla="*/ 990600 w 2966679"/>
              <a:gd name="connsiteY1" fmla="*/ 2440986 h 4482799"/>
              <a:gd name="connsiteX2" fmla="*/ 1295399 w 2966679"/>
              <a:gd name="connsiteY2" fmla="*/ 2288586 h 4482799"/>
              <a:gd name="connsiteX3" fmla="*/ 0 w 2966679"/>
              <a:gd name="connsiteY3" fmla="*/ 4482799 h 4482799"/>
              <a:gd name="connsiteX4" fmla="*/ 1600199 w 2966679"/>
              <a:gd name="connsiteY4" fmla="*/ 2059986 h 4482799"/>
              <a:gd name="connsiteX5" fmla="*/ 1295399 w 2966679"/>
              <a:gd name="connsiteY5" fmla="*/ 2212386 h 4482799"/>
              <a:gd name="connsiteX6" fmla="*/ 2966679 w 2966679"/>
              <a:gd name="connsiteY6" fmla="*/ 0 h 4482799"/>
              <a:gd name="connsiteX0" fmla="*/ 3181319 w 3181319"/>
              <a:gd name="connsiteY0" fmla="*/ 0 h 4704237"/>
              <a:gd name="connsiteX1" fmla="*/ 990600 w 3181319"/>
              <a:gd name="connsiteY1" fmla="*/ 2662424 h 4704237"/>
              <a:gd name="connsiteX2" fmla="*/ 1295399 w 3181319"/>
              <a:gd name="connsiteY2" fmla="*/ 2510024 h 4704237"/>
              <a:gd name="connsiteX3" fmla="*/ 0 w 3181319"/>
              <a:gd name="connsiteY3" fmla="*/ 4704237 h 4704237"/>
              <a:gd name="connsiteX4" fmla="*/ 1600199 w 3181319"/>
              <a:gd name="connsiteY4" fmla="*/ 2281424 h 4704237"/>
              <a:gd name="connsiteX5" fmla="*/ 1295399 w 3181319"/>
              <a:gd name="connsiteY5" fmla="*/ 2433824 h 4704237"/>
              <a:gd name="connsiteX6" fmla="*/ 3181319 w 3181319"/>
              <a:gd name="connsiteY6" fmla="*/ 0 h 4704237"/>
              <a:gd name="connsiteX0" fmla="*/ 3972124 w 3972124"/>
              <a:gd name="connsiteY0" fmla="*/ 0 h 5994790"/>
              <a:gd name="connsiteX1" fmla="*/ 1781405 w 3972124"/>
              <a:gd name="connsiteY1" fmla="*/ 2662424 h 5994790"/>
              <a:gd name="connsiteX2" fmla="*/ 2086204 w 3972124"/>
              <a:gd name="connsiteY2" fmla="*/ 2510024 h 5994790"/>
              <a:gd name="connsiteX3" fmla="*/ 0 w 3972124"/>
              <a:gd name="connsiteY3" fmla="*/ 5994790 h 5994790"/>
              <a:gd name="connsiteX4" fmla="*/ 2391004 w 3972124"/>
              <a:gd name="connsiteY4" fmla="*/ 2281424 h 5994790"/>
              <a:gd name="connsiteX5" fmla="*/ 2086204 w 3972124"/>
              <a:gd name="connsiteY5" fmla="*/ 2433824 h 5994790"/>
              <a:gd name="connsiteX6" fmla="*/ 3972124 w 3972124"/>
              <a:gd name="connsiteY6" fmla="*/ 0 h 599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2124" h="5994790">
                <a:moveTo>
                  <a:pt x="3972124" y="0"/>
                </a:moveTo>
                <a:lnTo>
                  <a:pt x="1781405" y="2662424"/>
                </a:lnTo>
                <a:lnTo>
                  <a:pt x="2086204" y="2510024"/>
                </a:lnTo>
                <a:lnTo>
                  <a:pt x="0" y="5994790"/>
                </a:lnTo>
                <a:lnTo>
                  <a:pt x="2391004" y="2281424"/>
                </a:lnTo>
                <a:lnTo>
                  <a:pt x="2086204" y="2433824"/>
                </a:lnTo>
                <a:lnTo>
                  <a:pt x="3972124" y="0"/>
                </a:lnTo>
                <a:close/>
              </a:path>
            </a:pathLst>
          </a:custGeom>
          <a:solidFill>
            <a:schemeClr val="accent4"/>
          </a:solidFill>
          <a:ln w="12700" cap="flat" cmpd="sng" algn="ctr">
            <a:noFill/>
            <a:prstDash val="solid"/>
            <a:round/>
            <a:headEnd type="none" w="sm" len="sm"/>
            <a:tailEnd type="none" w="sm" len="sm"/>
          </a:ln>
          <a:effectLst/>
          <a:scene3d>
            <a:camera prst="orthographicFront">
              <a:rot lat="0" lon="0" rev="0"/>
            </a:camera>
            <a:lightRig rig="balanced" dir="t">
              <a:rot lat="0" lon="0" rev="8700000"/>
            </a:lightRig>
          </a:scene3d>
          <a:sp3d/>
        </p:spPr>
        <p:txBody>
          <a:bodyPr vert="horz" wrap="square" lIns="91440" tIns="45720" rIns="91440" bIns="45720" numCol="1" rtlCol="0" anchor="t" anchorCtr="0" compatLnSpc="1">
            <a:prstTxWarp prst="textNoShape">
              <a:avLst/>
            </a:prstTxWarp>
          </a:bodyPr>
          <a:lstStyle/>
          <a:p>
            <a:endParaRPr lang="en-US" sz="1200" dirty="0">
              <a:solidFill>
                <a:srgbClr val="000000"/>
              </a:solidFill>
              <a:latin typeface="Arial" charset="0"/>
            </a:endParaRPr>
          </a:p>
        </p:txBody>
      </p:sp>
      <p:sp>
        <p:nvSpPr>
          <p:cNvPr id="127" name="Freeform 192">
            <a:extLst>
              <a:ext uri="{FF2B5EF4-FFF2-40B4-BE49-F238E27FC236}">
                <a16:creationId xmlns:a16="http://schemas.microsoft.com/office/drawing/2014/main" id="{746D1B03-120F-46BF-8642-F46AB99B3F30}"/>
              </a:ext>
            </a:extLst>
          </p:cNvPr>
          <p:cNvSpPr/>
          <p:nvPr/>
        </p:nvSpPr>
        <p:spPr bwMode="auto">
          <a:xfrm rot="17185682">
            <a:off x="3541415" y="2170918"/>
            <a:ext cx="1804498" cy="1891492"/>
          </a:xfrm>
          <a:custGeom>
            <a:avLst/>
            <a:gdLst>
              <a:gd name="connsiteX0" fmla="*/ 1854777 w 1854777"/>
              <a:gd name="connsiteY0" fmla="*/ 0 h 3870613"/>
              <a:gd name="connsiteX1" fmla="*/ 997527 w 1854777"/>
              <a:gd name="connsiteY1" fmla="*/ 1839191 h 3870613"/>
              <a:gd name="connsiteX2" fmla="*/ 1335232 w 1854777"/>
              <a:gd name="connsiteY2" fmla="*/ 1563831 h 3870613"/>
              <a:gd name="connsiteX3" fmla="*/ 0 w 1854777"/>
              <a:gd name="connsiteY3" fmla="*/ 3870613 h 3870613"/>
              <a:gd name="connsiteX4" fmla="*/ 1517072 w 1854777"/>
              <a:gd name="connsiteY4" fmla="*/ 1361209 h 3870613"/>
              <a:gd name="connsiteX5" fmla="*/ 1153391 w 1854777"/>
              <a:gd name="connsiteY5" fmla="*/ 1636568 h 3870613"/>
              <a:gd name="connsiteX6" fmla="*/ 1854777 w 1854777"/>
              <a:gd name="connsiteY6" fmla="*/ 0 h 3870613"/>
              <a:gd name="connsiteX0" fmla="*/ 1981200 w 1981200"/>
              <a:gd name="connsiteY0" fmla="*/ 0 h 3870613"/>
              <a:gd name="connsiteX1" fmla="*/ 997527 w 1981200"/>
              <a:gd name="connsiteY1" fmla="*/ 1839191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153391 w 1981200"/>
              <a:gd name="connsiteY5" fmla="*/ 1636568 h 3870613"/>
              <a:gd name="connsiteX6" fmla="*/ 1981200 w 1981200"/>
              <a:gd name="connsiteY6" fmla="*/ 0 h 3870613"/>
              <a:gd name="connsiteX0" fmla="*/ 1981200 w 1981200"/>
              <a:gd name="connsiteY0" fmla="*/ 0 h 3870613"/>
              <a:gd name="connsiteX1" fmla="*/ 914399 w 1981200"/>
              <a:gd name="connsiteY1" fmla="*/ 1752600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153391 w 1981200"/>
              <a:gd name="connsiteY5" fmla="*/ 1636568 h 3870613"/>
              <a:gd name="connsiteX6" fmla="*/ 1981200 w 1981200"/>
              <a:gd name="connsiteY6" fmla="*/ 0 h 3870613"/>
              <a:gd name="connsiteX0" fmla="*/ 1981200 w 1981200"/>
              <a:gd name="connsiteY0" fmla="*/ 0 h 3870613"/>
              <a:gd name="connsiteX1" fmla="*/ 914399 w 1981200"/>
              <a:gd name="connsiteY1" fmla="*/ 1752600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066799 w 1981200"/>
              <a:gd name="connsiteY5" fmla="*/ 1600200 h 3870613"/>
              <a:gd name="connsiteX6" fmla="*/ 1981200 w 1981200"/>
              <a:gd name="connsiteY6" fmla="*/ 0 h 3870613"/>
              <a:gd name="connsiteX0" fmla="*/ 1981200 w 1981200"/>
              <a:gd name="connsiteY0" fmla="*/ 0 h 3870613"/>
              <a:gd name="connsiteX1" fmla="*/ 838199 w 1981200"/>
              <a:gd name="connsiteY1" fmla="*/ 1752600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066799 w 1981200"/>
              <a:gd name="connsiteY5" fmla="*/ 1600200 h 3870613"/>
              <a:gd name="connsiteX6" fmla="*/ 1981200 w 1981200"/>
              <a:gd name="connsiteY6" fmla="*/ 0 h 3870613"/>
              <a:gd name="connsiteX0" fmla="*/ 1981200 w 1981200"/>
              <a:gd name="connsiteY0" fmla="*/ 0 h 3870613"/>
              <a:gd name="connsiteX1" fmla="*/ 838199 w 1981200"/>
              <a:gd name="connsiteY1" fmla="*/ 1752600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066799 w 1981200"/>
              <a:gd name="connsiteY5" fmla="*/ 1600200 h 3870613"/>
              <a:gd name="connsiteX6" fmla="*/ 1981200 w 1981200"/>
              <a:gd name="connsiteY6" fmla="*/ 0 h 3870613"/>
              <a:gd name="connsiteX0" fmla="*/ 1981200 w 1981200"/>
              <a:gd name="connsiteY0" fmla="*/ 0 h 3870613"/>
              <a:gd name="connsiteX1" fmla="*/ 838199 w 1981200"/>
              <a:gd name="connsiteY1" fmla="*/ 1752600 h 3870613"/>
              <a:gd name="connsiteX2" fmla="*/ 1335232 w 1981200"/>
              <a:gd name="connsiteY2" fmla="*/ 1563831 h 3870613"/>
              <a:gd name="connsiteX3" fmla="*/ 0 w 1981200"/>
              <a:gd name="connsiteY3" fmla="*/ 3870613 h 3870613"/>
              <a:gd name="connsiteX4" fmla="*/ 1600199 w 1981200"/>
              <a:gd name="connsiteY4" fmla="*/ 1447800 h 3870613"/>
              <a:gd name="connsiteX5" fmla="*/ 1066799 w 1981200"/>
              <a:gd name="connsiteY5" fmla="*/ 1600200 h 3870613"/>
              <a:gd name="connsiteX6" fmla="*/ 1981200 w 1981200"/>
              <a:gd name="connsiteY6" fmla="*/ 0 h 3870613"/>
              <a:gd name="connsiteX0" fmla="*/ 1981200 w 1981200"/>
              <a:gd name="connsiteY0" fmla="*/ 0 h 3870613"/>
              <a:gd name="connsiteX1" fmla="*/ 838199 w 1981200"/>
              <a:gd name="connsiteY1" fmla="*/ 1752600 h 3870613"/>
              <a:gd name="connsiteX2" fmla="*/ 1371599 w 1981200"/>
              <a:gd name="connsiteY2" fmla="*/ 1600200 h 3870613"/>
              <a:gd name="connsiteX3" fmla="*/ 0 w 1981200"/>
              <a:gd name="connsiteY3" fmla="*/ 3870613 h 3870613"/>
              <a:gd name="connsiteX4" fmla="*/ 1600199 w 1981200"/>
              <a:gd name="connsiteY4" fmla="*/ 1447800 h 3870613"/>
              <a:gd name="connsiteX5" fmla="*/ 1066799 w 1981200"/>
              <a:gd name="connsiteY5" fmla="*/ 1600200 h 3870613"/>
              <a:gd name="connsiteX6" fmla="*/ 1981200 w 1981200"/>
              <a:gd name="connsiteY6" fmla="*/ 0 h 3870613"/>
              <a:gd name="connsiteX0" fmla="*/ 1981199 w 1981199"/>
              <a:gd name="connsiteY0" fmla="*/ 0 h 3794413"/>
              <a:gd name="connsiteX1" fmla="*/ 838199 w 1981199"/>
              <a:gd name="connsiteY1" fmla="*/ 1676400 h 3794413"/>
              <a:gd name="connsiteX2" fmla="*/ 1371599 w 1981199"/>
              <a:gd name="connsiteY2" fmla="*/ 1524000 h 3794413"/>
              <a:gd name="connsiteX3" fmla="*/ 0 w 1981199"/>
              <a:gd name="connsiteY3" fmla="*/ 3794413 h 3794413"/>
              <a:gd name="connsiteX4" fmla="*/ 1600199 w 1981199"/>
              <a:gd name="connsiteY4" fmla="*/ 1371600 h 3794413"/>
              <a:gd name="connsiteX5" fmla="*/ 1066799 w 1981199"/>
              <a:gd name="connsiteY5" fmla="*/ 1524000 h 3794413"/>
              <a:gd name="connsiteX6" fmla="*/ 1981199 w 1981199"/>
              <a:gd name="connsiteY6" fmla="*/ 0 h 3794413"/>
              <a:gd name="connsiteX0" fmla="*/ 1981199 w 1981199"/>
              <a:gd name="connsiteY0" fmla="*/ 0 h 3794413"/>
              <a:gd name="connsiteX1" fmla="*/ 990600 w 1981199"/>
              <a:gd name="connsiteY1" fmla="*/ 1752600 h 3794413"/>
              <a:gd name="connsiteX2" fmla="*/ 1371599 w 1981199"/>
              <a:gd name="connsiteY2" fmla="*/ 1524000 h 3794413"/>
              <a:gd name="connsiteX3" fmla="*/ 0 w 1981199"/>
              <a:gd name="connsiteY3" fmla="*/ 3794413 h 3794413"/>
              <a:gd name="connsiteX4" fmla="*/ 1600199 w 1981199"/>
              <a:gd name="connsiteY4" fmla="*/ 1371600 h 3794413"/>
              <a:gd name="connsiteX5" fmla="*/ 1066799 w 1981199"/>
              <a:gd name="connsiteY5" fmla="*/ 1524000 h 3794413"/>
              <a:gd name="connsiteX6" fmla="*/ 1981199 w 1981199"/>
              <a:gd name="connsiteY6" fmla="*/ 0 h 3794413"/>
              <a:gd name="connsiteX0" fmla="*/ 2057400 w 2057400"/>
              <a:gd name="connsiteY0" fmla="*/ 0 h 3718213"/>
              <a:gd name="connsiteX1" fmla="*/ 990600 w 2057400"/>
              <a:gd name="connsiteY1" fmla="*/ 1676400 h 3718213"/>
              <a:gd name="connsiteX2" fmla="*/ 1371599 w 2057400"/>
              <a:gd name="connsiteY2" fmla="*/ 1447800 h 3718213"/>
              <a:gd name="connsiteX3" fmla="*/ 0 w 2057400"/>
              <a:gd name="connsiteY3" fmla="*/ 3718213 h 3718213"/>
              <a:gd name="connsiteX4" fmla="*/ 1600199 w 2057400"/>
              <a:gd name="connsiteY4" fmla="*/ 1295400 h 3718213"/>
              <a:gd name="connsiteX5" fmla="*/ 1066799 w 2057400"/>
              <a:gd name="connsiteY5" fmla="*/ 1447800 h 3718213"/>
              <a:gd name="connsiteX6" fmla="*/ 2057400 w 2057400"/>
              <a:gd name="connsiteY6" fmla="*/ 0 h 3718213"/>
              <a:gd name="connsiteX0" fmla="*/ 2057400 w 2057400"/>
              <a:gd name="connsiteY0" fmla="*/ 0 h 3718213"/>
              <a:gd name="connsiteX1" fmla="*/ 990600 w 2057400"/>
              <a:gd name="connsiteY1" fmla="*/ 1676400 h 3718213"/>
              <a:gd name="connsiteX2" fmla="*/ 1371599 w 2057400"/>
              <a:gd name="connsiteY2" fmla="*/ 1447800 h 3718213"/>
              <a:gd name="connsiteX3" fmla="*/ 0 w 2057400"/>
              <a:gd name="connsiteY3" fmla="*/ 3718213 h 3718213"/>
              <a:gd name="connsiteX4" fmla="*/ 1600199 w 2057400"/>
              <a:gd name="connsiteY4" fmla="*/ 1295400 h 3718213"/>
              <a:gd name="connsiteX5" fmla="*/ 1219199 w 2057400"/>
              <a:gd name="connsiteY5" fmla="*/ 1447800 h 3718213"/>
              <a:gd name="connsiteX6" fmla="*/ 2057400 w 2057400"/>
              <a:gd name="connsiteY6" fmla="*/ 0 h 3718213"/>
              <a:gd name="connsiteX0" fmla="*/ 2057400 w 2057400"/>
              <a:gd name="connsiteY0" fmla="*/ 0 h 3718213"/>
              <a:gd name="connsiteX1" fmla="*/ 990600 w 2057400"/>
              <a:gd name="connsiteY1" fmla="*/ 1676400 h 3718213"/>
              <a:gd name="connsiteX2" fmla="*/ 1295399 w 2057400"/>
              <a:gd name="connsiteY2" fmla="*/ 1524000 h 3718213"/>
              <a:gd name="connsiteX3" fmla="*/ 0 w 2057400"/>
              <a:gd name="connsiteY3" fmla="*/ 3718213 h 3718213"/>
              <a:gd name="connsiteX4" fmla="*/ 1600199 w 2057400"/>
              <a:gd name="connsiteY4" fmla="*/ 1295400 h 3718213"/>
              <a:gd name="connsiteX5" fmla="*/ 1219199 w 2057400"/>
              <a:gd name="connsiteY5" fmla="*/ 1447800 h 3718213"/>
              <a:gd name="connsiteX6" fmla="*/ 2057400 w 2057400"/>
              <a:gd name="connsiteY6" fmla="*/ 0 h 3718213"/>
              <a:gd name="connsiteX0" fmla="*/ 2057400 w 2057400"/>
              <a:gd name="connsiteY0" fmla="*/ 0 h 3718213"/>
              <a:gd name="connsiteX1" fmla="*/ 990600 w 2057400"/>
              <a:gd name="connsiteY1" fmla="*/ 1676400 h 3718213"/>
              <a:gd name="connsiteX2" fmla="*/ 1295399 w 2057400"/>
              <a:gd name="connsiteY2" fmla="*/ 1524000 h 3718213"/>
              <a:gd name="connsiteX3" fmla="*/ 0 w 2057400"/>
              <a:gd name="connsiteY3" fmla="*/ 3718213 h 3718213"/>
              <a:gd name="connsiteX4" fmla="*/ 1600199 w 2057400"/>
              <a:gd name="connsiteY4" fmla="*/ 1295400 h 3718213"/>
              <a:gd name="connsiteX5" fmla="*/ 1295399 w 2057400"/>
              <a:gd name="connsiteY5" fmla="*/ 1447800 h 3718213"/>
              <a:gd name="connsiteX6" fmla="*/ 2057400 w 2057400"/>
              <a:gd name="connsiteY6" fmla="*/ 0 h 3718213"/>
              <a:gd name="connsiteX0" fmla="*/ 2966679 w 2966679"/>
              <a:gd name="connsiteY0" fmla="*/ 0 h 4482799"/>
              <a:gd name="connsiteX1" fmla="*/ 990600 w 2966679"/>
              <a:gd name="connsiteY1" fmla="*/ 2440986 h 4482799"/>
              <a:gd name="connsiteX2" fmla="*/ 1295399 w 2966679"/>
              <a:gd name="connsiteY2" fmla="*/ 2288586 h 4482799"/>
              <a:gd name="connsiteX3" fmla="*/ 0 w 2966679"/>
              <a:gd name="connsiteY3" fmla="*/ 4482799 h 4482799"/>
              <a:gd name="connsiteX4" fmla="*/ 1600199 w 2966679"/>
              <a:gd name="connsiteY4" fmla="*/ 2059986 h 4482799"/>
              <a:gd name="connsiteX5" fmla="*/ 1295399 w 2966679"/>
              <a:gd name="connsiteY5" fmla="*/ 2212386 h 4482799"/>
              <a:gd name="connsiteX6" fmla="*/ 2966679 w 2966679"/>
              <a:gd name="connsiteY6" fmla="*/ 0 h 4482799"/>
              <a:gd name="connsiteX0" fmla="*/ 3181319 w 3181319"/>
              <a:gd name="connsiteY0" fmla="*/ 0 h 4704237"/>
              <a:gd name="connsiteX1" fmla="*/ 990600 w 3181319"/>
              <a:gd name="connsiteY1" fmla="*/ 2662424 h 4704237"/>
              <a:gd name="connsiteX2" fmla="*/ 1295399 w 3181319"/>
              <a:gd name="connsiteY2" fmla="*/ 2510024 h 4704237"/>
              <a:gd name="connsiteX3" fmla="*/ 0 w 3181319"/>
              <a:gd name="connsiteY3" fmla="*/ 4704237 h 4704237"/>
              <a:gd name="connsiteX4" fmla="*/ 1600199 w 3181319"/>
              <a:gd name="connsiteY4" fmla="*/ 2281424 h 4704237"/>
              <a:gd name="connsiteX5" fmla="*/ 1295399 w 3181319"/>
              <a:gd name="connsiteY5" fmla="*/ 2433824 h 4704237"/>
              <a:gd name="connsiteX6" fmla="*/ 3181319 w 3181319"/>
              <a:gd name="connsiteY6" fmla="*/ 0 h 4704237"/>
              <a:gd name="connsiteX0" fmla="*/ 3972124 w 3972124"/>
              <a:gd name="connsiteY0" fmla="*/ 0 h 5994790"/>
              <a:gd name="connsiteX1" fmla="*/ 1781405 w 3972124"/>
              <a:gd name="connsiteY1" fmla="*/ 2662424 h 5994790"/>
              <a:gd name="connsiteX2" fmla="*/ 2086204 w 3972124"/>
              <a:gd name="connsiteY2" fmla="*/ 2510024 h 5994790"/>
              <a:gd name="connsiteX3" fmla="*/ 0 w 3972124"/>
              <a:gd name="connsiteY3" fmla="*/ 5994790 h 5994790"/>
              <a:gd name="connsiteX4" fmla="*/ 2391004 w 3972124"/>
              <a:gd name="connsiteY4" fmla="*/ 2281424 h 5994790"/>
              <a:gd name="connsiteX5" fmla="*/ 2086204 w 3972124"/>
              <a:gd name="connsiteY5" fmla="*/ 2433824 h 5994790"/>
              <a:gd name="connsiteX6" fmla="*/ 3972124 w 3972124"/>
              <a:gd name="connsiteY6" fmla="*/ 0 h 599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2124" h="5994790">
                <a:moveTo>
                  <a:pt x="3972124" y="0"/>
                </a:moveTo>
                <a:lnTo>
                  <a:pt x="1781405" y="2662424"/>
                </a:lnTo>
                <a:lnTo>
                  <a:pt x="2086204" y="2510024"/>
                </a:lnTo>
                <a:lnTo>
                  <a:pt x="0" y="5994790"/>
                </a:lnTo>
                <a:lnTo>
                  <a:pt x="2391004" y="2281424"/>
                </a:lnTo>
                <a:lnTo>
                  <a:pt x="2086204" y="2433824"/>
                </a:lnTo>
                <a:lnTo>
                  <a:pt x="3972124" y="0"/>
                </a:lnTo>
                <a:close/>
              </a:path>
            </a:pathLst>
          </a:custGeom>
          <a:solidFill>
            <a:schemeClr val="accent4"/>
          </a:solidFill>
          <a:ln w="12700" cap="flat" cmpd="sng" algn="ctr">
            <a:noFill/>
            <a:prstDash val="solid"/>
            <a:round/>
            <a:headEnd type="none" w="sm" len="sm"/>
            <a:tailEnd type="none" w="sm" len="sm"/>
          </a:ln>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endParaRPr lang="en-US" sz="1200" dirty="0">
              <a:solidFill>
                <a:srgbClr val="000000"/>
              </a:solidFill>
              <a:latin typeface="Arial" charset="0"/>
            </a:endParaRPr>
          </a:p>
        </p:txBody>
      </p:sp>
      <p:sp>
        <p:nvSpPr>
          <p:cNvPr id="128" name="Freeform 573">
            <a:extLst>
              <a:ext uri="{FF2B5EF4-FFF2-40B4-BE49-F238E27FC236}">
                <a16:creationId xmlns:a16="http://schemas.microsoft.com/office/drawing/2014/main" id="{0E8B36A2-86E7-4B2B-B742-028D4C85FFBB}"/>
              </a:ext>
            </a:extLst>
          </p:cNvPr>
          <p:cNvSpPr/>
          <p:nvPr/>
        </p:nvSpPr>
        <p:spPr bwMode="auto">
          <a:xfrm rot="20330070">
            <a:off x="1170490" y="2683845"/>
            <a:ext cx="5074024" cy="2301190"/>
          </a:xfrm>
          <a:custGeom>
            <a:avLst/>
            <a:gdLst>
              <a:gd name="connsiteX0" fmla="*/ 1854777 w 1854777"/>
              <a:gd name="connsiteY0" fmla="*/ 0 h 3870613"/>
              <a:gd name="connsiteX1" fmla="*/ 997527 w 1854777"/>
              <a:gd name="connsiteY1" fmla="*/ 1839191 h 3870613"/>
              <a:gd name="connsiteX2" fmla="*/ 1335232 w 1854777"/>
              <a:gd name="connsiteY2" fmla="*/ 1563831 h 3870613"/>
              <a:gd name="connsiteX3" fmla="*/ 0 w 1854777"/>
              <a:gd name="connsiteY3" fmla="*/ 3870613 h 3870613"/>
              <a:gd name="connsiteX4" fmla="*/ 1517072 w 1854777"/>
              <a:gd name="connsiteY4" fmla="*/ 1361209 h 3870613"/>
              <a:gd name="connsiteX5" fmla="*/ 1153391 w 1854777"/>
              <a:gd name="connsiteY5" fmla="*/ 1636568 h 3870613"/>
              <a:gd name="connsiteX6" fmla="*/ 1854777 w 1854777"/>
              <a:gd name="connsiteY6" fmla="*/ 0 h 3870613"/>
              <a:gd name="connsiteX0" fmla="*/ 1981200 w 1981200"/>
              <a:gd name="connsiteY0" fmla="*/ 0 h 3870613"/>
              <a:gd name="connsiteX1" fmla="*/ 997527 w 1981200"/>
              <a:gd name="connsiteY1" fmla="*/ 1839191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153391 w 1981200"/>
              <a:gd name="connsiteY5" fmla="*/ 1636568 h 3870613"/>
              <a:gd name="connsiteX6" fmla="*/ 1981200 w 1981200"/>
              <a:gd name="connsiteY6" fmla="*/ 0 h 3870613"/>
              <a:gd name="connsiteX0" fmla="*/ 1981200 w 1981200"/>
              <a:gd name="connsiteY0" fmla="*/ 0 h 3870613"/>
              <a:gd name="connsiteX1" fmla="*/ 914399 w 1981200"/>
              <a:gd name="connsiteY1" fmla="*/ 1752600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153391 w 1981200"/>
              <a:gd name="connsiteY5" fmla="*/ 1636568 h 3870613"/>
              <a:gd name="connsiteX6" fmla="*/ 1981200 w 1981200"/>
              <a:gd name="connsiteY6" fmla="*/ 0 h 3870613"/>
              <a:gd name="connsiteX0" fmla="*/ 1981200 w 1981200"/>
              <a:gd name="connsiteY0" fmla="*/ 0 h 3870613"/>
              <a:gd name="connsiteX1" fmla="*/ 914399 w 1981200"/>
              <a:gd name="connsiteY1" fmla="*/ 1752600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066799 w 1981200"/>
              <a:gd name="connsiteY5" fmla="*/ 1600200 h 3870613"/>
              <a:gd name="connsiteX6" fmla="*/ 1981200 w 1981200"/>
              <a:gd name="connsiteY6" fmla="*/ 0 h 3870613"/>
              <a:gd name="connsiteX0" fmla="*/ 1981200 w 1981200"/>
              <a:gd name="connsiteY0" fmla="*/ 0 h 3870613"/>
              <a:gd name="connsiteX1" fmla="*/ 838199 w 1981200"/>
              <a:gd name="connsiteY1" fmla="*/ 1752600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066799 w 1981200"/>
              <a:gd name="connsiteY5" fmla="*/ 1600200 h 3870613"/>
              <a:gd name="connsiteX6" fmla="*/ 1981200 w 1981200"/>
              <a:gd name="connsiteY6" fmla="*/ 0 h 3870613"/>
              <a:gd name="connsiteX0" fmla="*/ 1981200 w 1981200"/>
              <a:gd name="connsiteY0" fmla="*/ 0 h 3870613"/>
              <a:gd name="connsiteX1" fmla="*/ 838199 w 1981200"/>
              <a:gd name="connsiteY1" fmla="*/ 1752600 h 3870613"/>
              <a:gd name="connsiteX2" fmla="*/ 1335232 w 1981200"/>
              <a:gd name="connsiteY2" fmla="*/ 1563831 h 3870613"/>
              <a:gd name="connsiteX3" fmla="*/ 0 w 1981200"/>
              <a:gd name="connsiteY3" fmla="*/ 3870613 h 3870613"/>
              <a:gd name="connsiteX4" fmla="*/ 1517072 w 1981200"/>
              <a:gd name="connsiteY4" fmla="*/ 1361209 h 3870613"/>
              <a:gd name="connsiteX5" fmla="*/ 1066799 w 1981200"/>
              <a:gd name="connsiteY5" fmla="*/ 1600200 h 3870613"/>
              <a:gd name="connsiteX6" fmla="*/ 1981200 w 1981200"/>
              <a:gd name="connsiteY6" fmla="*/ 0 h 3870613"/>
              <a:gd name="connsiteX0" fmla="*/ 1981200 w 1981200"/>
              <a:gd name="connsiteY0" fmla="*/ 0 h 3870613"/>
              <a:gd name="connsiteX1" fmla="*/ 838199 w 1981200"/>
              <a:gd name="connsiteY1" fmla="*/ 1752600 h 3870613"/>
              <a:gd name="connsiteX2" fmla="*/ 1335232 w 1981200"/>
              <a:gd name="connsiteY2" fmla="*/ 1563831 h 3870613"/>
              <a:gd name="connsiteX3" fmla="*/ 0 w 1981200"/>
              <a:gd name="connsiteY3" fmla="*/ 3870613 h 3870613"/>
              <a:gd name="connsiteX4" fmla="*/ 1600199 w 1981200"/>
              <a:gd name="connsiteY4" fmla="*/ 1447800 h 3870613"/>
              <a:gd name="connsiteX5" fmla="*/ 1066799 w 1981200"/>
              <a:gd name="connsiteY5" fmla="*/ 1600200 h 3870613"/>
              <a:gd name="connsiteX6" fmla="*/ 1981200 w 1981200"/>
              <a:gd name="connsiteY6" fmla="*/ 0 h 3870613"/>
              <a:gd name="connsiteX0" fmla="*/ 1981200 w 1981200"/>
              <a:gd name="connsiteY0" fmla="*/ 0 h 3870613"/>
              <a:gd name="connsiteX1" fmla="*/ 838199 w 1981200"/>
              <a:gd name="connsiteY1" fmla="*/ 1752600 h 3870613"/>
              <a:gd name="connsiteX2" fmla="*/ 1371599 w 1981200"/>
              <a:gd name="connsiteY2" fmla="*/ 1600200 h 3870613"/>
              <a:gd name="connsiteX3" fmla="*/ 0 w 1981200"/>
              <a:gd name="connsiteY3" fmla="*/ 3870613 h 3870613"/>
              <a:gd name="connsiteX4" fmla="*/ 1600199 w 1981200"/>
              <a:gd name="connsiteY4" fmla="*/ 1447800 h 3870613"/>
              <a:gd name="connsiteX5" fmla="*/ 1066799 w 1981200"/>
              <a:gd name="connsiteY5" fmla="*/ 1600200 h 3870613"/>
              <a:gd name="connsiteX6" fmla="*/ 1981200 w 1981200"/>
              <a:gd name="connsiteY6" fmla="*/ 0 h 3870613"/>
              <a:gd name="connsiteX0" fmla="*/ 1981199 w 1981199"/>
              <a:gd name="connsiteY0" fmla="*/ 0 h 3794413"/>
              <a:gd name="connsiteX1" fmla="*/ 838199 w 1981199"/>
              <a:gd name="connsiteY1" fmla="*/ 1676400 h 3794413"/>
              <a:gd name="connsiteX2" fmla="*/ 1371599 w 1981199"/>
              <a:gd name="connsiteY2" fmla="*/ 1524000 h 3794413"/>
              <a:gd name="connsiteX3" fmla="*/ 0 w 1981199"/>
              <a:gd name="connsiteY3" fmla="*/ 3794413 h 3794413"/>
              <a:gd name="connsiteX4" fmla="*/ 1600199 w 1981199"/>
              <a:gd name="connsiteY4" fmla="*/ 1371600 h 3794413"/>
              <a:gd name="connsiteX5" fmla="*/ 1066799 w 1981199"/>
              <a:gd name="connsiteY5" fmla="*/ 1524000 h 3794413"/>
              <a:gd name="connsiteX6" fmla="*/ 1981199 w 1981199"/>
              <a:gd name="connsiteY6" fmla="*/ 0 h 3794413"/>
              <a:gd name="connsiteX0" fmla="*/ 1981199 w 1981199"/>
              <a:gd name="connsiteY0" fmla="*/ 0 h 3794413"/>
              <a:gd name="connsiteX1" fmla="*/ 990600 w 1981199"/>
              <a:gd name="connsiteY1" fmla="*/ 1752600 h 3794413"/>
              <a:gd name="connsiteX2" fmla="*/ 1371599 w 1981199"/>
              <a:gd name="connsiteY2" fmla="*/ 1524000 h 3794413"/>
              <a:gd name="connsiteX3" fmla="*/ 0 w 1981199"/>
              <a:gd name="connsiteY3" fmla="*/ 3794413 h 3794413"/>
              <a:gd name="connsiteX4" fmla="*/ 1600199 w 1981199"/>
              <a:gd name="connsiteY4" fmla="*/ 1371600 h 3794413"/>
              <a:gd name="connsiteX5" fmla="*/ 1066799 w 1981199"/>
              <a:gd name="connsiteY5" fmla="*/ 1524000 h 3794413"/>
              <a:gd name="connsiteX6" fmla="*/ 1981199 w 1981199"/>
              <a:gd name="connsiteY6" fmla="*/ 0 h 3794413"/>
              <a:gd name="connsiteX0" fmla="*/ 2057400 w 2057400"/>
              <a:gd name="connsiteY0" fmla="*/ 0 h 3718213"/>
              <a:gd name="connsiteX1" fmla="*/ 990600 w 2057400"/>
              <a:gd name="connsiteY1" fmla="*/ 1676400 h 3718213"/>
              <a:gd name="connsiteX2" fmla="*/ 1371599 w 2057400"/>
              <a:gd name="connsiteY2" fmla="*/ 1447800 h 3718213"/>
              <a:gd name="connsiteX3" fmla="*/ 0 w 2057400"/>
              <a:gd name="connsiteY3" fmla="*/ 3718213 h 3718213"/>
              <a:gd name="connsiteX4" fmla="*/ 1600199 w 2057400"/>
              <a:gd name="connsiteY4" fmla="*/ 1295400 h 3718213"/>
              <a:gd name="connsiteX5" fmla="*/ 1066799 w 2057400"/>
              <a:gd name="connsiteY5" fmla="*/ 1447800 h 3718213"/>
              <a:gd name="connsiteX6" fmla="*/ 2057400 w 2057400"/>
              <a:gd name="connsiteY6" fmla="*/ 0 h 3718213"/>
              <a:gd name="connsiteX0" fmla="*/ 2057400 w 2057400"/>
              <a:gd name="connsiteY0" fmla="*/ 0 h 3718213"/>
              <a:gd name="connsiteX1" fmla="*/ 990600 w 2057400"/>
              <a:gd name="connsiteY1" fmla="*/ 1676400 h 3718213"/>
              <a:gd name="connsiteX2" fmla="*/ 1371599 w 2057400"/>
              <a:gd name="connsiteY2" fmla="*/ 1447800 h 3718213"/>
              <a:gd name="connsiteX3" fmla="*/ 0 w 2057400"/>
              <a:gd name="connsiteY3" fmla="*/ 3718213 h 3718213"/>
              <a:gd name="connsiteX4" fmla="*/ 1600199 w 2057400"/>
              <a:gd name="connsiteY4" fmla="*/ 1295400 h 3718213"/>
              <a:gd name="connsiteX5" fmla="*/ 1219199 w 2057400"/>
              <a:gd name="connsiteY5" fmla="*/ 1447800 h 3718213"/>
              <a:gd name="connsiteX6" fmla="*/ 2057400 w 2057400"/>
              <a:gd name="connsiteY6" fmla="*/ 0 h 3718213"/>
              <a:gd name="connsiteX0" fmla="*/ 2057400 w 2057400"/>
              <a:gd name="connsiteY0" fmla="*/ 0 h 3718213"/>
              <a:gd name="connsiteX1" fmla="*/ 990600 w 2057400"/>
              <a:gd name="connsiteY1" fmla="*/ 1676400 h 3718213"/>
              <a:gd name="connsiteX2" fmla="*/ 1295399 w 2057400"/>
              <a:gd name="connsiteY2" fmla="*/ 1524000 h 3718213"/>
              <a:gd name="connsiteX3" fmla="*/ 0 w 2057400"/>
              <a:gd name="connsiteY3" fmla="*/ 3718213 h 3718213"/>
              <a:gd name="connsiteX4" fmla="*/ 1600199 w 2057400"/>
              <a:gd name="connsiteY4" fmla="*/ 1295400 h 3718213"/>
              <a:gd name="connsiteX5" fmla="*/ 1219199 w 2057400"/>
              <a:gd name="connsiteY5" fmla="*/ 1447800 h 3718213"/>
              <a:gd name="connsiteX6" fmla="*/ 2057400 w 2057400"/>
              <a:gd name="connsiteY6" fmla="*/ 0 h 3718213"/>
              <a:gd name="connsiteX0" fmla="*/ 2057400 w 2057400"/>
              <a:gd name="connsiteY0" fmla="*/ 0 h 3718213"/>
              <a:gd name="connsiteX1" fmla="*/ 990600 w 2057400"/>
              <a:gd name="connsiteY1" fmla="*/ 1676400 h 3718213"/>
              <a:gd name="connsiteX2" fmla="*/ 1295399 w 2057400"/>
              <a:gd name="connsiteY2" fmla="*/ 1524000 h 3718213"/>
              <a:gd name="connsiteX3" fmla="*/ 0 w 2057400"/>
              <a:gd name="connsiteY3" fmla="*/ 3718213 h 3718213"/>
              <a:gd name="connsiteX4" fmla="*/ 1600199 w 2057400"/>
              <a:gd name="connsiteY4" fmla="*/ 1295400 h 3718213"/>
              <a:gd name="connsiteX5" fmla="*/ 1295399 w 2057400"/>
              <a:gd name="connsiteY5" fmla="*/ 1447800 h 3718213"/>
              <a:gd name="connsiteX6" fmla="*/ 2057400 w 2057400"/>
              <a:gd name="connsiteY6" fmla="*/ 0 h 3718213"/>
              <a:gd name="connsiteX0" fmla="*/ 2966679 w 2966679"/>
              <a:gd name="connsiteY0" fmla="*/ 0 h 4482799"/>
              <a:gd name="connsiteX1" fmla="*/ 990600 w 2966679"/>
              <a:gd name="connsiteY1" fmla="*/ 2440986 h 4482799"/>
              <a:gd name="connsiteX2" fmla="*/ 1295399 w 2966679"/>
              <a:gd name="connsiteY2" fmla="*/ 2288586 h 4482799"/>
              <a:gd name="connsiteX3" fmla="*/ 0 w 2966679"/>
              <a:gd name="connsiteY3" fmla="*/ 4482799 h 4482799"/>
              <a:gd name="connsiteX4" fmla="*/ 1600199 w 2966679"/>
              <a:gd name="connsiteY4" fmla="*/ 2059986 h 4482799"/>
              <a:gd name="connsiteX5" fmla="*/ 1295399 w 2966679"/>
              <a:gd name="connsiteY5" fmla="*/ 2212386 h 4482799"/>
              <a:gd name="connsiteX6" fmla="*/ 2966679 w 2966679"/>
              <a:gd name="connsiteY6" fmla="*/ 0 h 4482799"/>
              <a:gd name="connsiteX0" fmla="*/ 3181319 w 3181319"/>
              <a:gd name="connsiteY0" fmla="*/ 0 h 4704237"/>
              <a:gd name="connsiteX1" fmla="*/ 990600 w 3181319"/>
              <a:gd name="connsiteY1" fmla="*/ 2662424 h 4704237"/>
              <a:gd name="connsiteX2" fmla="*/ 1295399 w 3181319"/>
              <a:gd name="connsiteY2" fmla="*/ 2510024 h 4704237"/>
              <a:gd name="connsiteX3" fmla="*/ 0 w 3181319"/>
              <a:gd name="connsiteY3" fmla="*/ 4704237 h 4704237"/>
              <a:gd name="connsiteX4" fmla="*/ 1600199 w 3181319"/>
              <a:gd name="connsiteY4" fmla="*/ 2281424 h 4704237"/>
              <a:gd name="connsiteX5" fmla="*/ 1295399 w 3181319"/>
              <a:gd name="connsiteY5" fmla="*/ 2433824 h 4704237"/>
              <a:gd name="connsiteX6" fmla="*/ 3181319 w 3181319"/>
              <a:gd name="connsiteY6" fmla="*/ 0 h 4704237"/>
              <a:gd name="connsiteX0" fmla="*/ 3972124 w 3972124"/>
              <a:gd name="connsiteY0" fmla="*/ 0 h 5994790"/>
              <a:gd name="connsiteX1" fmla="*/ 1781405 w 3972124"/>
              <a:gd name="connsiteY1" fmla="*/ 2662424 h 5994790"/>
              <a:gd name="connsiteX2" fmla="*/ 2086204 w 3972124"/>
              <a:gd name="connsiteY2" fmla="*/ 2510024 h 5994790"/>
              <a:gd name="connsiteX3" fmla="*/ 0 w 3972124"/>
              <a:gd name="connsiteY3" fmla="*/ 5994790 h 5994790"/>
              <a:gd name="connsiteX4" fmla="*/ 2391004 w 3972124"/>
              <a:gd name="connsiteY4" fmla="*/ 2281424 h 5994790"/>
              <a:gd name="connsiteX5" fmla="*/ 2086204 w 3972124"/>
              <a:gd name="connsiteY5" fmla="*/ 2433824 h 5994790"/>
              <a:gd name="connsiteX6" fmla="*/ 3972124 w 3972124"/>
              <a:gd name="connsiteY6" fmla="*/ 0 h 599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2124" h="5994790">
                <a:moveTo>
                  <a:pt x="3972124" y="0"/>
                </a:moveTo>
                <a:lnTo>
                  <a:pt x="1781405" y="2662424"/>
                </a:lnTo>
                <a:lnTo>
                  <a:pt x="2086204" y="2510024"/>
                </a:lnTo>
                <a:lnTo>
                  <a:pt x="0" y="5994790"/>
                </a:lnTo>
                <a:lnTo>
                  <a:pt x="2391004" y="2281424"/>
                </a:lnTo>
                <a:lnTo>
                  <a:pt x="2086204" y="2433824"/>
                </a:lnTo>
                <a:lnTo>
                  <a:pt x="3972124" y="0"/>
                </a:lnTo>
                <a:close/>
              </a:path>
            </a:pathLst>
          </a:custGeom>
          <a:solidFill>
            <a:schemeClr val="accent4"/>
          </a:solidFill>
          <a:ln w="12700" cap="flat" cmpd="sng" algn="ctr">
            <a:noFill/>
            <a:prstDash val="solid"/>
            <a:round/>
            <a:headEnd type="none" w="sm" len="sm"/>
            <a:tailEnd type="none" w="sm" len="sm"/>
          </a:ln>
          <a:effectLst/>
          <a:scene3d>
            <a:camera prst="orthographicFront">
              <a:rot lat="0" lon="0" rev="0"/>
            </a:camera>
            <a:lightRig rig="balanced" dir="t">
              <a:rot lat="0" lon="0" rev="8700000"/>
            </a:lightRig>
          </a:scene3d>
          <a:sp3d/>
        </p:spPr>
        <p:txBody>
          <a:bodyPr vert="horz" wrap="square" lIns="91440" tIns="45720" rIns="91440" bIns="45720" numCol="1" rtlCol="0" anchor="t" anchorCtr="0" compatLnSpc="1">
            <a:prstTxWarp prst="textNoShape">
              <a:avLst/>
            </a:prstTxWarp>
          </a:bodyPr>
          <a:lstStyle/>
          <a:p>
            <a:endParaRPr lang="en-US" sz="1200" dirty="0">
              <a:solidFill>
                <a:srgbClr val="000000"/>
              </a:solidFill>
              <a:latin typeface="Arial" charset="0"/>
            </a:endParaRPr>
          </a:p>
        </p:txBody>
      </p:sp>
      <p:pic>
        <p:nvPicPr>
          <p:cNvPr id="131" name="Picture 130">
            <a:extLst>
              <a:ext uri="{FF2B5EF4-FFF2-40B4-BE49-F238E27FC236}">
                <a16:creationId xmlns:a16="http://schemas.microsoft.com/office/drawing/2014/main" id="{ED51FAC6-96B9-4F09-B26C-374D20FDAB4F}"/>
              </a:ext>
            </a:extLst>
          </p:cNvPr>
          <p:cNvPicPr>
            <a:picLocks noChangeAspect="1"/>
          </p:cNvPicPr>
          <p:nvPr/>
        </p:nvPicPr>
        <p:blipFill>
          <a:blip r:embed="rId11"/>
          <a:stretch>
            <a:fillRect/>
          </a:stretch>
        </p:blipFill>
        <p:spPr>
          <a:xfrm>
            <a:off x="10558866" y="2760151"/>
            <a:ext cx="752500" cy="692132"/>
          </a:xfrm>
          <a:prstGeom prst="rect">
            <a:avLst/>
          </a:prstGeom>
        </p:spPr>
      </p:pic>
      <p:pic>
        <p:nvPicPr>
          <p:cNvPr id="132" name="Picture 131">
            <a:extLst>
              <a:ext uri="{FF2B5EF4-FFF2-40B4-BE49-F238E27FC236}">
                <a16:creationId xmlns:a16="http://schemas.microsoft.com/office/drawing/2014/main" id="{86D62EDB-6D2A-4255-85F7-5D6A45F1D376}"/>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59842" y="2045602"/>
            <a:ext cx="4162951" cy="1539859"/>
          </a:xfrm>
          <a:prstGeom prst="rect">
            <a:avLst/>
          </a:prstGeom>
          <a:ln/>
        </p:spPr>
        <p:style>
          <a:lnRef idx="1">
            <a:schemeClr val="dk1"/>
          </a:lnRef>
          <a:fillRef idx="2">
            <a:schemeClr val="dk1"/>
          </a:fillRef>
          <a:effectRef idx="1">
            <a:schemeClr val="dk1"/>
          </a:effectRef>
          <a:fontRef idx="minor">
            <a:schemeClr val="dk1"/>
          </a:fontRef>
        </p:style>
      </p:pic>
      <p:pic>
        <p:nvPicPr>
          <p:cNvPr id="134" name="Picture 133">
            <a:extLst>
              <a:ext uri="{FF2B5EF4-FFF2-40B4-BE49-F238E27FC236}">
                <a16:creationId xmlns:a16="http://schemas.microsoft.com/office/drawing/2014/main" id="{BB58D9D5-E28B-4C61-91B9-4B1236D17E9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2387" y="3853484"/>
            <a:ext cx="4394430" cy="1553464"/>
          </a:xfrm>
          <a:prstGeom prst="rect">
            <a:avLst/>
          </a:prstGeom>
          <a:ln w="12700">
            <a:solidFill>
              <a:schemeClr val="tx1"/>
            </a:solidFill>
          </a:ln>
          <a:effectLst>
            <a:outerShdw blurRad="50800" dist="38100" dir="2700000" algn="tl" rotWithShape="0">
              <a:prstClr val="black">
                <a:alpha val="40000"/>
              </a:prstClr>
            </a:outerShdw>
          </a:effectLst>
        </p:spPr>
      </p:pic>
      <p:pic>
        <p:nvPicPr>
          <p:cNvPr id="136" name="Picture 135">
            <a:extLst>
              <a:ext uri="{FF2B5EF4-FFF2-40B4-BE49-F238E27FC236}">
                <a16:creationId xmlns:a16="http://schemas.microsoft.com/office/drawing/2014/main" id="{650A91B8-C0B8-45A2-AA0C-D4066115177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83595" y="4009420"/>
            <a:ext cx="3966633" cy="1862667"/>
          </a:xfrm>
          <a:prstGeom prst="rect">
            <a:avLst/>
          </a:prstGeom>
          <a:ln w="12700">
            <a:solidFill>
              <a:schemeClr val="tx1"/>
            </a:solidFill>
          </a:ln>
          <a:effectLst>
            <a:outerShdw blurRad="50800" dist="38100" dir="2700000" algn="tl" rotWithShape="0">
              <a:prstClr val="black">
                <a:alpha val="40000"/>
              </a:prstClr>
            </a:outerShdw>
          </a:effectLst>
        </p:spPr>
      </p:pic>
      <p:pic>
        <p:nvPicPr>
          <p:cNvPr id="138" name="Picture 137">
            <a:extLst>
              <a:ext uri="{FF2B5EF4-FFF2-40B4-BE49-F238E27FC236}">
                <a16:creationId xmlns:a16="http://schemas.microsoft.com/office/drawing/2014/main" id="{B3F80C1E-8F08-4348-AD67-E2EB3648D80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00582" y="3141916"/>
            <a:ext cx="3940487" cy="1723759"/>
          </a:xfrm>
          <a:prstGeom prst="rect">
            <a:avLst/>
          </a:prstGeom>
          <a:ln w="12700">
            <a:solidFill>
              <a:schemeClr val="tx1"/>
            </a:solidFill>
          </a:ln>
          <a:effectLst>
            <a:outerShdw blurRad="50800" dist="38100" dir="2700000" algn="tl" rotWithShape="0">
              <a:prstClr val="black">
                <a:alpha val="40000"/>
              </a:prstClr>
            </a:outerShdw>
          </a:effectLst>
        </p:spPr>
      </p:pic>
      <p:pic>
        <p:nvPicPr>
          <p:cNvPr id="140" name="Picture 139">
            <a:extLst>
              <a:ext uri="{FF2B5EF4-FFF2-40B4-BE49-F238E27FC236}">
                <a16:creationId xmlns:a16="http://schemas.microsoft.com/office/drawing/2014/main" id="{FA0682DF-C005-42F5-8879-9209BA35E5F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176950" y="1997104"/>
            <a:ext cx="3768368" cy="1563269"/>
          </a:xfrm>
          <a:prstGeom prst="rect">
            <a:avLst/>
          </a:prstGeom>
          <a:ln w="12700">
            <a:solidFill>
              <a:schemeClr val="tx1"/>
            </a:solidFill>
          </a:ln>
          <a:effectLst>
            <a:outerShdw blurRad="50800" dist="38100" dir="2700000" algn="tl" rotWithShape="0">
              <a:prstClr val="black">
                <a:alpha val="40000"/>
              </a:prstClr>
            </a:outerShdw>
          </a:effectLst>
        </p:spPr>
      </p:pic>
      <p:pic>
        <p:nvPicPr>
          <p:cNvPr id="62" name="Picture 61">
            <a:extLst>
              <a:ext uri="{FF2B5EF4-FFF2-40B4-BE49-F238E27FC236}">
                <a16:creationId xmlns:a16="http://schemas.microsoft.com/office/drawing/2014/main" id="{629F316D-9830-4020-9ED3-C34086A0CD6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06041" y="5344160"/>
            <a:ext cx="1098503" cy="1098503"/>
          </a:xfrm>
          <a:prstGeom prst="rect">
            <a:avLst/>
          </a:prstGeom>
        </p:spPr>
      </p:pic>
    </p:spTree>
    <p:extLst>
      <p:ext uri="{BB962C8B-B14F-4D97-AF65-F5344CB8AC3E}">
        <p14:creationId xmlns:p14="http://schemas.microsoft.com/office/powerpoint/2010/main" val="135098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A47BD9-7CF1-4877-9E26-E7F9E0DE546A}"/>
              </a:ext>
            </a:extLst>
          </p:cNvPr>
          <p:cNvSpPr>
            <a:spLocks noGrp="1"/>
          </p:cNvSpPr>
          <p:nvPr>
            <p:ph sz="quarter" idx="10"/>
          </p:nvPr>
        </p:nvSpPr>
        <p:spPr>
          <a:xfrm>
            <a:off x="633082" y="1293094"/>
            <a:ext cx="10915522" cy="4931243"/>
          </a:xfrm>
        </p:spPr>
        <p:txBody>
          <a:bodyPr/>
          <a:lstStyle/>
          <a:p>
            <a:r>
              <a:rPr lang="en-US" dirty="0"/>
              <a:t>Encryption and Authentication of Communication Links</a:t>
            </a:r>
          </a:p>
          <a:p>
            <a:pPr lvl="1"/>
            <a:r>
              <a:rPr lang="en-US" dirty="0"/>
              <a:t>Historical emphasis of security for satellite systems</a:t>
            </a:r>
          </a:p>
          <a:p>
            <a:pPr marL="284162" lvl="1" indent="0">
              <a:buNone/>
            </a:pPr>
            <a:endParaRPr lang="en-US" dirty="0"/>
          </a:p>
          <a:p>
            <a:r>
              <a:rPr lang="en-US" dirty="0"/>
              <a:t>Security of Analog Sensors and Signal Spoofing/Jamming</a:t>
            </a:r>
          </a:p>
          <a:p>
            <a:pPr lvl="1"/>
            <a:r>
              <a:rPr lang="en-US" dirty="0"/>
              <a:t>Anti-jamming efforts for communication satellites</a:t>
            </a:r>
          </a:p>
          <a:p>
            <a:pPr lvl="1"/>
            <a:r>
              <a:rPr lang="en-US" dirty="0"/>
              <a:t>Spoofing sensor signals either on- or off- satellite</a:t>
            </a:r>
          </a:p>
          <a:p>
            <a:pPr marL="0" indent="0">
              <a:buNone/>
            </a:pPr>
            <a:endParaRPr lang="en-US" dirty="0"/>
          </a:p>
          <a:p>
            <a:r>
              <a:rPr lang="en-US" dirty="0"/>
              <a:t>Frameworks for modeling threats on satellite systems</a:t>
            </a:r>
          </a:p>
          <a:p>
            <a:pPr lvl="1"/>
            <a:r>
              <a:rPr lang="en-US" dirty="0"/>
              <a:t>Aerospace’s Space Attack Research &amp; Tactic Analysis (SPARTA) framework</a:t>
            </a:r>
          </a:p>
          <a:p>
            <a:endParaRPr lang="en-US" dirty="0"/>
          </a:p>
          <a:p>
            <a:r>
              <a:rPr lang="en-US" dirty="0"/>
              <a:t>Work highlighting the need for classic software security in satellite systems</a:t>
            </a:r>
          </a:p>
          <a:p>
            <a:pPr lvl="1"/>
            <a:r>
              <a:rPr lang="en-US" dirty="0"/>
              <a:t>Calling for memory safety and designing software with security and reliability in mind</a:t>
            </a:r>
          </a:p>
        </p:txBody>
      </p:sp>
      <p:sp>
        <p:nvSpPr>
          <p:cNvPr id="3" name="Title 2">
            <a:extLst>
              <a:ext uri="{FF2B5EF4-FFF2-40B4-BE49-F238E27FC236}">
                <a16:creationId xmlns:a16="http://schemas.microsoft.com/office/drawing/2014/main" id="{58A126DC-6E02-4570-B2C2-663A21F2F131}"/>
              </a:ext>
            </a:extLst>
          </p:cNvPr>
          <p:cNvSpPr>
            <a:spLocks noGrp="1"/>
          </p:cNvSpPr>
          <p:nvPr>
            <p:ph type="title"/>
          </p:nvPr>
        </p:nvSpPr>
        <p:spPr/>
        <p:txBody>
          <a:bodyPr/>
          <a:lstStyle/>
          <a:p>
            <a:r>
              <a:rPr lang="en-US" dirty="0"/>
              <a:t>Security Focuses for Satellite Systems</a:t>
            </a:r>
          </a:p>
        </p:txBody>
      </p:sp>
    </p:spTree>
    <p:extLst>
      <p:ext uri="{BB962C8B-B14F-4D97-AF65-F5344CB8AC3E}">
        <p14:creationId xmlns:p14="http://schemas.microsoft.com/office/powerpoint/2010/main" val="94584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riangle 13">
            <a:extLst>
              <a:ext uri="{FF2B5EF4-FFF2-40B4-BE49-F238E27FC236}">
                <a16:creationId xmlns:a16="http://schemas.microsoft.com/office/drawing/2014/main" id="{9C91F6FA-8A35-66F4-3218-7847F678CF01}"/>
              </a:ext>
            </a:extLst>
          </p:cNvPr>
          <p:cNvSpPr/>
          <p:nvPr/>
        </p:nvSpPr>
        <p:spPr bwMode="auto">
          <a:xfrm rot="19189190">
            <a:off x="3147125" y="243282"/>
            <a:ext cx="2985166" cy="5024698"/>
          </a:xfrm>
          <a:custGeom>
            <a:avLst/>
            <a:gdLst>
              <a:gd name="connsiteX0" fmla="*/ 0 w 3147084"/>
              <a:gd name="connsiteY0" fmla="*/ 1873405 h 1873405"/>
              <a:gd name="connsiteX1" fmla="*/ 1573542 w 3147084"/>
              <a:gd name="connsiteY1" fmla="*/ 0 h 1873405"/>
              <a:gd name="connsiteX2" fmla="*/ 3147084 w 3147084"/>
              <a:gd name="connsiteY2" fmla="*/ 1873405 h 1873405"/>
              <a:gd name="connsiteX3" fmla="*/ 0 w 3147084"/>
              <a:gd name="connsiteY3" fmla="*/ 1873405 h 1873405"/>
              <a:gd name="connsiteX0" fmla="*/ 0 w 2189071"/>
              <a:gd name="connsiteY0" fmla="*/ 1879668 h 1879668"/>
              <a:gd name="connsiteX1" fmla="*/ 615529 w 2189071"/>
              <a:gd name="connsiteY1" fmla="*/ 0 h 1879668"/>
              <a:gd name="connsiteX2" fmla="*/ 2189071 w 2189071"/>
              <a:gd name="connsiteY2" fmla="*/ 1873405 h 1879668"/>
              <a:gd name="connsiteX3" fmla="*/ 0 w 2189071"/>
              <a:gd name="connsiteY3" fmla="*/ 1879668 h 1879668"/>
              <a:gd name="connsiteX0" fmla="*/ 0 w 2985166"/>
              <a:gd name="connsiteY0" fmla="*/ 1879668 h 4370117"/>
              <a:gd name="connsiteX1" fmla="*/ 615529 w 2985166"/>
              <a:gd name="connsiteY1" fmla="*/ 0 h 4370117"/>
              <a:gd name="connsiteX2" fmla="*/ 2985166 w 2985166"/>
              <a:gd name="connsiteY2" fmla="*/ 4370117 h 4370117"/>
              <a:gd name="connsiteX3" fmla="*/ 0 w 2985166"/>
              <a:gd name="connsiteY3" fmla="*/ 1879668 h 4370117"/>
              <a:gd name="connsiteX0" fmla="*/ 0 w 2985166"/>
              <a:gd name="connsiteY0" fmla="*/ 2281815 h 4772264"/>
              <a:gd name="connsiteX1" fmla="*/ 35615 w 2985166"/>
              <a:gd name="connsiteY1" fmla="*/ 0 h 4772264"/>
              <a:gd name="connsiteX2" fmla="*/ 2985166 w 2985166"/>
              <a:gd name="connsiteY2" fmla="*/ 4772264 h 4772264"/>
              <a:gd name="connsiteX3" fmla="*/ 0 w 2985166"/>
              <a:gd name="connsiteY3" fmla="*/ 2281815 h 4772264"/>
              <a:gd name="connsiteX0" fmla="*/ 0 w 2985166"/>
              <a:gd name="connsiteY0" fmla="*/ 2534249 h 5024698"/>
              <a:gd name="connsiteX1" fmla="*/ 31183 w 2985166"/>
              <a:gd name="connsiteY1" fmla="*/ 0 h 5024698"/>
              <a:gd name="connsiteX2" fmla="*/ 2985166 w 2985166"/>
              <a:gd name="connsiteY2" fmla="*/ 5024698 h 5024698"/>
              <a:gd name="connsiteX3" fmla="*/ 0 w 2985166"/>
              <a:gd name="connsiteY3" fmla="*/ 2534249 h 5024698"/>
            </a:gdLst>
            <a:ahLst/>
            <a:cxnLst>
              <a:cxn ang="0">
                <a:pos x="connsiteX0" y="connsiteY0"/>
              </a:cxn>
              <a:cxn ang="0">
                <a:pos x="connsiteX1" y="connsiteY1"/>
              </a:cxn>
              <a:cxn ang="0">
                <a:pos x="connsiteX2" y="connsiteY2"/>
              </a:cxn>
              <a:cxn ang="0">
                <a:pos x="connsiteX3" y="connsiteY3"/>
              </a:cxn>
            </a:cxnLst>
            <a:rect l="l" t="t" r="r" b="b"/>
            <a:pathLst>
              <a:path w="2985166" h="5024698">
                <a:moveTo>
                  <a:pt x="0" y="2534249"/>
                </a:moveTo>
                <a:lnTo>
                  <a:pt x="31183" y="0"/>
                </a:lnTo>
                <a:lnTo>
                  <a:pt x="2985166" y="5024698"/>
                </a:lnTo>
                <a:lnTo>
                  <a:pt x="0" y="2534249"/>
                </a:lnTo>
                <a:close/>
              </a:path>
            </a:pathLst>
          </a:custGeom>
          <a:gradFill>
            <a:gsLst>
              <a:gs pos="100000">
                <a:schemeClr val="bg1"/>
              </a:gs>
              <a:gs pos="0">
                <a:schemeClr val="accent4"/>
              </a:gs>
            </a:gsLst>
            <a:lin ang="5400000" scaled="1"/>
          </a:gra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110" charset="0"/>
            </a:endParaRPr>
          </a:p>
        </p:txBody>
      </p:sp>
      <p:sp>
        <p:nvSpPr>
          <p:cNvPr id="3" name="Title 2">
            <a:extLst>
              <a:ext uri="{FF2B5EF4-FFF2-40B4-BE49-F238E27FC236}">
                <a16:creationId xmlns:a16="http://schemas.microsoft.com/office/drawing/2014/main" id="{F1E903D8-517C-B4C3-FAB8-54DCD567869B}"/>
              </a:ext>
            </a:extLst>
          </p:cNvPr>
          <p:cNvSpPr>
            <a:spLocks noGrp="1"/>
          </p:cNvSpPr>
          <p:nvPr>
            <p:ph type="title"/>
          </p:nvPr>
        </p:nvSpPr>
        <p:spPr/>
        <p:txBody>
          <a:bodyPr/>
          <a:lstStyle/>
          <a:p>
            <a:r>
              <a:rPr lang="en-US" sz="2800" b="1" dirty="0">
                <a:solidFill>
                  <a:schemeClr val="tx1"/>
                </a:solidFill>
              </a:rPr>
              <a:t>Does Satellite Software Deserve Special Attention by the Security Community?</a:t>
            </a:r>
            <a:endParaRPr lang="en-US" dirty="0"/>
          </a:p>
        </p:txBody>
      </p:sp>
      <p:sp>
        <p:nvSpPr>
          <p:cNvPr id="4" name="Rectangle 3">
            <a:extLst>
              <a:ext uri="{FF2B5EF4-FFF2-40B4-BE49-F238E27FC236}">
                <a16:creationId xmlns:a16="http://schemas.microsoft.com/office/drawing/2014/main" id="{3A2CD4E1-5BD7-E371-5F7A-689242519A13}"/>
              </a:ext>
            </a:extLst>
          </p:cNvPr>
          <p:cNvSpPr/>
          <p:nvPr/>
        </p:nvSpPr>
        <p:spPr>
          <a:xfrm>
            <a:off x="3484476" y="5085505"/>
            <a:ext cx="3920228" cy="372924"/>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Onboard Computer</a:t>
            </a:r>
          </a:p>
        </p:txBody>
      </p:sp>
      <p:sp>
        <p:nvSpPr>
          <p:cNvPr id="7" name="Rectangle 6">
            <a:extLst>
              <a:ext uri="{FF2B5EF4-FFF2-40B4-BE49-F238E27FC236}">
                <a16:creationId xmlns:a16="http://schemas.microsoft.com/office/drawing/2014/main" id="{20E98DBB-81E3-0E59-4FF9-AB01F058C8CD}"/>
              </a:ext>
            </a:extLst>
          </p:cNvPr>
          <p:cNvSpPr/>
          <p:nvPr/>
        </p:nvSpPr>
        <p:spPr>
          <a:xfrm>
            <a:off x="3487774" y="4440406"/>
            <a:ext cx="3916930" cy="645099"/>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rPr>
              <a:t>Operating System</a:t>
            </a:r>
          </a:p>
        </p:txBody>
      </p:sp>
      <p:sp>
        <p:nvSpPr>
          <p:cNvPr id="9" name="Rectangle 8">
            <a:extLst>
              <a:ext uri="{FF2B5EF4-FFF2-40B4-BE49-F238E27FC236}">
                <a16:creationId xmlns:a16="http://schemas.microsoft.com/office/drawing/2014/main" id="{A5166937-6151-62A3-E7B8-54EB15FA9BF2}"/>
              </a:ext>
            </a:extLst>
          </p:cNvPr>
          <p:cNvSpPr/>
          <p:nvPr/>
        </p:nvSpPr>
        <p:spPr>
          <a:xfrm>
            <a:off x="3487774" y="4102584"/>
            <a:ext cx="3916930" cy="337822"/>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rPr>
              <a:t>Platform Support (e.g., drivers, HW configuration)</a:t>
            </a:r>
          </a:p>
        </p:txBody>
      </p:sp>
      <p:grpSp>
        <p:nvGrpSpPr>
          <p:cNvPr id="11" name="Group 10">
            <a:extLst>
              <a:ext uri="{FF2B5EF4-FFF2-40B4-BE49-F238E27FC236}">
                <a16:creationId xmlns:a16="http://schemas.microsoft.com/office/drawing/2014/main" id="{A97DE269-674E-414B-AC12-D427240E357B}"/>
              </a:ext>
            </a:extLst>
          </p:cNvPr>
          <p:cNvGrpSpPr/>
          <p:nvPr/>
        </p:nvGrpSpPr>
        <p:grpSpPr>
          <a:xfrm>
            <a:off x="3487085" y="3702459"/>
            <a:ext cx="3916821" cy="391832"/>
            <a:chOff x="3291224" y="3937266"/>
            <a:chExt cx="3916821" cy="391832"/>
          </a:xfrm>
        </p:grpSpPr>
        <p:sp>
          <p:nvSpPr>
            <p:cNvPr id="8" name="Rectangle 7">
              <a:extLst>
                <a:ext uri="{FF2B5EF4-FFF2-40B4-BE49-F238E27FC236}">
                  <a16:creationId xmlns:a16="http://schemas.microsoft.com/office/drawing/2014/main" id="{7BD86AAE-1C07-0DAC-D523-E8E63B1B2040}"/>
                </a:ext>
              </a:extLst>
            </p:cNvPr>
            <p:cNvSpPr/>
            <p:nvPr/>
          </p:nvSpPr>
          <p:spPr>
            <a:xfrm>
              <a:off x="3291224" y="3937266"/>
              <a:ext cx="1979325" cy="391832"/>
            </a:xfrm>
            <a:prstGeom prst="rect">
              <a:avLst/>
            </a:prstGeom>
            <a:solidFill>
              <a:srgbClr val="FF65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rPr>
                <a:t>Payload/Mission Software</a:t>
              </a:r>
            </a:p>
          </p:txBody>
        </p:sp>
        <p:sp>
          <p:nvSpPr>
            <p:cNvPr id="62" name="Rectangle 61">
              <a:extLst>
                <a:ext uri="{FF2B5EF4-FFF2-40B4-BE49-F238E27FC236}">
                  <a16:creationId xmlns:a16="http://schemas.microsoft.com/office/drawing/2014/main" id="{AA8AF79A-24AE-A7AD-69B5-F7F95FFA0CF9}"/>
                </a:ext>
              </a:extLst>
            </p:cNvPr>
            <p:cNvSpPr/>
            <p:nvPr/>
          </p:nvSpPr>
          <p:spPr>
            <a:xfrm>
              <a:off x="5270549" y="3939066"/>
              <a:ext cx="1937496" cy="390032"/>
            </a:xfrm>
            <a:prstGeom prst="rect">
              <a:avLst/>
            </a:prstGeom>
            <a:solidFill>
              <a:srgbClr val="FF65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rPr>
                <a:t>System Control Software</a:t>
              </a:r>
            </a:p>
          </p:txBody>
        </p:sp>
      </p:grpSp>
      <p:pic>
        <p:nvPicPr>
          <p:cNvPr id="18" name="Picture 17">
            <a:extLst>
              <a:ext uri="{FF2B5EF4-FFF2-40B4-BE49-F238E27FC236}">
                <a16:creationId xmlns:a16="http://schemas.microsoft.com/office/drawing/2014/main" id="{862B54B6-7385-402E-9251-3715FFBEB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77" y="802959"/>
            <a:ext cx="2524125" cy="1895475"/>
          </a:xfrm>
          <a:prstGeom prst="rect">
            <a:avLst/>
          </a:prstGeom>
        </p:spPr>
      </p:pic>
      <p:sp>
        <p:nvSpPr>
          <p:cNvPr id="5" name="TextBox 4">
            <a:extLst>
              <a:ext uri="{FF2B5EF4-FFF2-40B4-BE49-F238E27FC236}">
                <a16:creationId xmlns:a16="http://schemas.microsoft.com/office/drawing/2014/main" id="{07081A02-281F-4FB2-BFAE-B349C4073FB7}"/>
              </a:ext>
            </a:extLst>
          </p:cNvPr>
          <p:cNvSpPr txBox="1"/>
          <p:nvPr/>
        </p:nvSpPr>
        <p:spPr>
          <a:xfrm>
            <a:off x="783537" y="983737"/>
            <a:ext cx="9208169" cy="307777"/>
          </a:xfrm>
          <a:prstGeom prst="rect">
            <a:avLst/>
          </a:prstGeom>
          <a:noFill/>
        </p:spPr>
        <p:txBody>
          <a:bodyPr wrap="square" rtlCol="0">
            <a:spAutoFit/>
          </a:bodyPr>
          <a:lstStyle/>
          <a:p>
            <a:pPr algn="ctr"/>
            <a:r>
              <a:rPr lang="en-US" sz="1400" b="1" dirty="0"/>
              <a:t>Or: Is a Satellite really any different than any other Embedded Device?</a:t>
            </a:r>
          </a:p>
        </p:txBody>
      </p:sp>
      <p:sp>
        <p:nvSpPr>
          <p:cNvPr id="30" name="Rectangle 29">
            <a:extLst>
              <a:ext uri="{FF2B5EF4-FFF2-40B4-BE49-F238E27FC236}">
                <a16:creationId xmlns:a16="http://schemas.microsoft.com/office/drawing/2014/main" id="{AFC1D2D0-4472-4A6D-B483-E529887BE291}"/>
              </a:ext>
            </a:extLst>
          </p:cNvPr>
          <p:cNvSpPr/>
          <p:nvPr/>
        </p:nvSpPr>
        <p:spPr>
          <a:xfrm>
            <a:off x="3484476" y="5458429"/>
            <a:ext cx="3916546" cy="372924"/>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Special Hardware</a:t>
            </a:r>
          </a:p>
        </p:txBody>
      </p:sp>
      <p:sp>
        <p:nvSpPr>
          <p:cNvPr id="32" name="Rectangle 31">
            <a:extLst>
              <a:ext uri="{FF2B5EF4-FFF2-40B4-BE49-F238E27FC236}">
                <a16:creationId xmlns:a16="http://schemas.microsoft.com/office/drawing/2014/main" id="{204D4BE0-D160-4663-B8AD-2270CE8AA56D}"/>
              </a:ext>
            </a:extLst>
          </p:cNvPr>
          <p:cNvSpPr/>
          <p:nvPr/>
        </p:nvSpPr>
        <p:spPr>
          <a:xfrm>
            <a:off x="470282" y="5917612"/>
            <a:ext cx="10746358" cy="372924"/>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b="1" dirty="0">
                <a:solidFill>
                  <a:schemeClr val="tx1"/>
                </a:solidFill>
              </a:rPr>
              <a:t>These Challenges pose unique issues for securing satellite systems</a:t>
            </a:r>
          </a:p>
        </p:txBody>
      </p:sp>
      <p:sp>
        <p:nvSpPr>
          <p:cNvPr id="2" name="Rectangle: Rounded Corners 1">
            <a:extLst>
              <a:ext uri="{FF2B5EF4-FFF2-40B4-BE49-F238E27FC236}">
                <a16:creationId xmlns:a16="http://schemas.microsoft.com/office/drawing/2014/main" id="{447CE0FF-E2FB-4807-8897-72BA5DAE61DC}"/>
              </a:ext>
            </a:extLst>
          </p:cNvPr>
          <p:cNvSpPr/>
          <p:nvPr/>
        </p:nvSpPr>
        <p:spPr>
          <a:xfrm>
            <a:off x="2936251" y="1777938"/>
            <a:ext cx="1937497" cy="597068"/>
          </a:xfrm>
          <a:prstGeom prst="roundRect">
            <a:avLst/>
          </a:prstGeom>
          <a:solidFill>
            <a:srgbClr val="FF0000"/>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Lack of Accessibility</a:t>
            </a:r>
          </a:p>
        </p:txBody>
      </p:sp>
      <p:sp>
        <p:nvSpPr>
          <p:cNvPr id="17" name="Rectangle: Rounded Corners 16">
            <a:extLst>
              <a:ext uri="{FF2B5EF4-FFF2-40B4-BE49-F238E27FC236}">
                <a16:creationId xmlns:a16="http://schemas.microsoft.com/office/drawing/2014/main" id="{B1DC38C0-98C7-4B59-BDC1-85B9F3F0BF99}"/>
              </a:ext>
            </a:extLst>
          </p:cNvPr>
          <p:cNvSpPr/>
          <p:nvPr/>
        </p:nvSpPr>
        <p:spPr>
          <a:xfrm>
            <a:off x="4998730" y="2824476"/>
            <a:ext cx="1937497" cy="597068"/>
          </a:xfrm>
          <a:prstGeom prst="roundRect">
            <a:avLst/>
          </a:prstGeom>
          <a:solidFill>
            <a:srgbClr val="FF0000"/>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Emphasis on Safety and Availability</a:t>
            </a:r>
          </a:p>
        </p:txBody>
      </p:sp>
      <p:sp>
        <p:nvSpPr>
          <p:cNvPr id="19" name="Rectangle: Rounded Corners 18">
            <a:extLst>
              <a:ext uri="{FF2B5EF4-FFF2-40B4-BE49-F238E27FC236}">
                <a16:creationId xmlns:a16="http://schemas.microsoft.com/office/drawing/2014/main" id="{224EB7D4-B900-48E3-A000-162894CC8ADB}"/>
              </a:ext>
            </a:extLst>
          </p:cNvPr>
          <p:cNvSpPr/>
          <p:nvPr/>
        </p:nvSpPr>
        <p:spPr>
          <a:xfrm>
            <a:off x="1337744" y="3702459"/>
            <a:ext cx="1937497" cy="597068"/>
          </a:xfrm>
          <a:prstGeom prst="roundRect">
            <a:avLst/>
          </a:prstGeom>
          <a:solidFill>
            <a:srgbClr val="FF0000"/>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Legacy Software</a:t>
            </a:r>
          </a:p>
        </p:txBody>
      </p:sp>
      <p:pic>
        <p:nvPicPr>
          <p:cNvPr id="16" name="Picture 15">
            <a:extLst>
              <a:ext uri="{FF2B5EF4-FFF2-40B4-BE49-F238E27FC236}">
                <a16:creationId xmlns:a16="http://schemas.microsoft.com/office/drawing/2014/main" id="{DA9C5ADA-DB61-4133-96DC-F408D13B3A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006777">
            <a:off x="7329785" y="3345672"/>
            <a:ext cx="1767862" cy="176786"/>
          </a:xfrm>
          <a:prstGeom prst="rect">
            <a:avLst/>
          </a:prstGeom>
        </p:spPr>
      </p:pic>
      <p:pic>
        <p:nvPicPr>
          <p:cNvPr id="35" name="Picture 34">
            <a:extLst>
              <a:ext uri="{FF2B5EF4-FFF2-40B4-BE49-F238E27FC236}">
                <a16:creationId xmlns:a16="http://schemas.microsoft.com/office/drawing/2014/main" id="{4CC2C7FD-5634-45E6-A375-E1AABC6FAD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006777">
            <a:off x="7611946" y="3438993"/>
            <a:ext cx="1767862" cy="176786"/>
          </a:xfrm>
          <a:prstGeom prst="rect">
            <a:avLst/>
          </a:prstGeom>
        </p:spPr>
      </p:pic>
      <p:pic>
        <p:nvPicPr>
          <p:cNvPr id="36" name="Picture 35">
            <a:extLst>
              <a:ext uri="{FF2B5EF4-FFF2-40B4-BE49-F238E27FC236}">
                <a16:creationId xmlns:a16="http://schemas.microsoft.com/office/drawing/2014/main" id="{2D019CA2-0DD8-483A-8149-D8EB0082C1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006777">
            <a:off x="7889255" y="3565035"/>
            <a:ext cx="1767862" cy="176786"/>
          </a:xfrm>
          <a:prstGeom prst="rect">
            <a:avLst/>
          </a:prstGeom>
        </p:spPr>
      </p:pic>
      <p:pic>
        <p:nvPicPr>
          <p:cNvPr id="37" name="Picture 36">
            <a:extLst>
              <a:ext uri="{FF2B5EF4-FFF2-40B4-BE49-F238E27FC236}">
                <a16:creationId xmlns:a16="http://schemas.microsoft.com/office/drawing/2014/main" id="{84CC3B89-91B3-45CC-8E65-E5F5D57C8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006777">
            <a:off x="8284138" y="3718487"/>
            <a:ext cx="1767862" cy="176786"/>
          </a:xfrm>
          <a:prstGeom prst="rect">
            <a:avLst/>
          </a:prstGeom>
        </p:spPr>
      </p:pic>
      <p:sp>
        <p:nvSpPr>
          <p:cNvPr id="20" name="Rectangle: Rounded Corners 19">
            <a:extLst>
              <a:ext uri="{FF2B5EF4-FFF2-40B4-BE49-F238E27FC236}">
                <a16:creationId xmlns:a16="http://schemas.microsoft.com/office/drawing/2014/main" id="{204F9300-C1EF-482F-A1DF-8764727EBEB9}"/>
              </a:ext>
            </a:extLst>
          </p:cNvPr>
          <p:cNvSpPr/>
          <p:nvPr/>
        </p:nvSpPr>
        <p:spPr>
          <a:xfrm>
            <a:off x="7804437" y="2816301"/>
            <a:ext cx="1937497" cy="597068"/>
          </a:xfrm>
          <a:prstGeom prst="roundRect">
            <a:avLst/>
          </a:prstGeom>
          <a:solidFill>
            <a:srgbClr val="FF0000"/>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Radiation Faults</a:t>
            </a:r>
          </a:p>
        </p:txBody>
      </p:sp>
    </p:spTree>
    <p:extLst>
      <p:ext uri="{BB962C8B-B14F-4D97-AF65-F5344CB8AC3E}">
        <p14:creationId xmlns:p14="http://schemas.microsoft.com/office/powerpoint/2010/main" val="272724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mph" presetSubtype="0" grpId="1" nodeType="clickEffect">
                                  <p:stCondLst>
                                    <p:cond delay="0"/>
                                  </p:stCondLst>
                                  <p:childTnLst>
                                    <p:set>
                                      <p:cBhvr>
                                        <p:cTn id="46" dur="indefinite"/>
                                        <p:tgtEl>
                                          <p:spTgt spid="19"/>
                                        </p:tgtEl>
                                        <p:attrNameLst>
                                          <p:attrName>style.opacity</p:attrName>
                                        </p:attrNameLst>
                                      </p:cBhvr>
                                      <p:to>
                                        <p:strVal val="0.25"/>
                                      </p:to>
                                    </p:set>
                                    <p:animEffect filter="image" prLst="opacity: 0.25">
                                      <p:cBhvr rctx="IE">
                                        <p:cTn id="47"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7" grpId="0" animBg="1"/>
      <p:bldP spid="9" grpId="0" animBg="1"/>
      <p:bldP spid="5" grpId="0"/>
      <p:bldP spid="30" grpId="0" animBg="1"/>
      <p:bldP spid="32" grpId="0" animBg="1"/>
      <p:bldP spid="2" grpId="0" animBg="1"/>
      <p:bldP spid="17" grpId="0" animBg="1"/>
      <p:bldP spid="19" grpId="0" animBg="1"/>
      <p:bldP spid="19" grpId="1"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DBF1B6-B16D-4030-A226-A5F5F7B48F1C}"/>
              </a:ext>
            </a:extLst>
          </p:cNvPr>
          <p:cNvSpPr>
            <a:spLocks noGrp="1"/>
          </p:cNvSpPr>
          <p:nvPr>
            <p:ph sz="quarter" idx="10"/>
          </p:nvPr>
        </p:nvSpPr>
        <p:spPr>
          <a:xfrm>
            <a:off x="1471282" y="1926336"/>
            <a:ext cx="5706758" cy="2486426"/>
          </a:xfrm>
        </p:spPr>
        <p:txBody>
          <a:bodyPr/>
          <a:lstStyle/>
          <a:p>
            <a:r>
              <a:rPr lang="en-US" sz="2400" dirty="0">
                <a:solidFill>
                  <a:schemeClr val="bg1">
                    <a:lumMod val="65000"/>
                  </a:schemeClr>
                </a:solidFill>
              </a:rPr>
              <a:t>Motivation</a:t>
            </a:r>
            <a:endParaRPr lang="en-US" sz="2400" dirty="0"/>
          </a:p>
          <a:p>
            <a:r>
              <a:rPr lang="en-US" sz="2400" dirty="0"/>
              <a:t>Challenges</a:t>
            </a:r>
          </a:p>
          <a:p>
            <a:r>
              <a:rPr lang="en-US" sz="2400" dirty="0"/>
              <a:t>Research Directions</a:t>
            </a:r>
          </a:p>
          <a:p>
            <a:r>
              <a:rPr lang="en-US" sz="2400" dirty="0"/>
              <a:t>Summary</a:t>
            </a:r>
          </a:p>
        </p:txBody>
      </p:sp>
      <p:sp>
        <p:nvSpPr>
          <p:cNvPr id="3" name="Title 2">
            <a:extLst>
              <a:ext uri="{FF2B5EF4-FFF2-40B4-BE49-F238E27FC236}">
                <a16:creationId xmlns:a16="http://schemas.microsoft.com/office/drawing/2014/main" id="{4662B86F-9E2A-4E77-99CB-12E1CA6F3C69}"/>
              </a:ext>
            </a:extLst>
          </p:cNvPr>
          <p:cNvSpPr>
            <a:spLocks noGrp="1"/>
          </p:cNvSpPr>
          <p:nvPr>
            <p:ph type="title"/>
          </p:nvPr>
        </p:nvSpPr>
        <p:spPr/>
        <p:txBody>
          <a:bodyPr/>
          <a:lstStyle/>
          <a:p>
            <a:r>
              <a:rPr lang="en-US" dirty="0"/>
              <a:t>Outline</a:t>
            </a:r>
          </a:p>
        </p:txBody>
      </p:sp>
      <p:pic>
        <p:nvPicPr>
          <p:cNvPr id="4" name="Content Placeholder 1">
            <a:extLst>
              <a:ext uri="{FF2B5EF4-FFF2-40B4-BE49-F238E27FC236}">
                <a16:creationId xmlns:a16="http://schemas.microsoft.com/office/drawing/2014/main" id="{2B00D1CD-388A-419C-980E-5B2586D53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8795" y="1926336"/>
            <a:ext cx="2384298" cy="2384298"/>
          </a:xfrm>
          <a:prstGeom prst="rect">
            <a:avLst/>
          </a:prstGeom>
        </p:spPr>
      </p:pic>
    </p:spTree>
    <p:extLst>
      <p:ext uri="{BB962C8B-B14F-4D97-AF65-F5344CB8AC3E}">
        <p14:creationId xmlns:p14="http://schemas.microsoft.com/office/powerpoint/2010/main" val="163487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436B32-3E5B-463B-9FA2-B6022A731F01}"/>
              </a:ext>
            </a:extLst>
          </p:cNvPr>
          <p:cNvSpPr>
            <a:spLocks noGrp="1"/>
          </p:cNvSpPr>
          <p:nvPr>
            <p:ph sz="quarter" idx="10"/>
          </p:nvPr>
        </p:nvSpPr>
        <p:spPr>
          <a:xfrm>
            <a:off x="633082" y="1293094"/>
            <a:ext cx="7404013" cy="4830616"/>
          </a:xfrm>
        </p:spPr>
        <p:txBody>
          <a:bodyPr/>
          <a:lstStyle/>
          <a:p>
            <a:r>
              <a:rPr lang="en-US" dirty="0"/>
              <a:t>Satellites are effectively inaccessible after launch</a:t>
            </a:r>
          </a:p>
          <a:p>
            <a:pPr lvl="1"/>
            <a:r>
              <a:rPr lang="en-US" dirty="0"/>
              <a:t>No way to walk up and reboot or reimage</a:t>
            </a:r>
          </a:p>
          <a:p>
            <a:pPr lvl="1"/>
            <a:r>
              <a:rPr lang="en-US" dirty="0"/>
              <a:t>Software must remain operational enough for operator to access, diagnose, and fix problems</a:t>
            </a:r>
          </a:p>
          <a:p>
            <a:pPr marL="0" indent="0">
              <a:buNone/>
            </a:pPr>
            <a:endParaRPr lang="en-US" dirty="0"/>
          </a:p>
          <a:p>
            <a:r>
              <a:rPr lang="en-US" dirty="0"/>
              <a:t>Current solutions</a:t>
            </a:r>
          </a:p>
          <a:p>
            <a:pPr lvl="1"/>
            <a:r>
              <a:rPr lang="en-US" dirty="0"/>
              <a:t>safe modes built into the satellite’s state machine</a:t>
            </a:r>
          </a:p>
          <a:p>
            <a:pPr lvl="1"/>
            <a:r>
              <a:rPr lang="en-US" dirty="0"/>
              <a:t>Fall-back system images</a:t>
            </a:r>
          </a:p>
          <a:p>
            <a:r>
              <a:rPr lang="en-US" dirty="0"/>
              <a:t>These are focused on environmental or hardware faults</a:t>
            </a:r>
          </a:p>
          <a:p>
            <a:r>
              <a:rPr lang="en-US" dirty="0"/>
              <a:t>Not sufficient against malicious attackers</a:t>
            </a:r>
          </a:p>
          <a:p>
            <a:pPr lvl="1"/>
            <a:r>
              <a:rPr lang="en-US" dirty="0"/>
              <a:t>If attacker gains code execution, they can prevent safe modes or reboots</a:t>
            </a:r>
          </a:p>
          <a:p>
            <a:r>
              <a:rPr lang="en-US" dirty="0"/>
              <a:t>Need isolated, independent component to be able to reassert control</a:t>
            </a:r>
          </a:p>
        </p:txBody>
      </p:sp>
      <p:sp>
        <p:nvSpPr>
          <p:cNvPr id="3" name="Title 2">
            <a:extLst>
              <a:ext uri="{FF2B5EF4-FFF2-40B4-BE49-F238E27FC236}">
                <a16:creationId xmlns:a16="http://schemas.microsoft.com/office/drawing/2014/main" id="{0F380201-6C3C-4754-B20D-D786F85F1D76}"/>
              </a:ext>
            </a:extLst>
          </p:cNvPr>
          <p:cNvSpPr>
            <a:spLocks noGrp="1"/>
          </p:cNvSpPr>
          <p:nvPr>
            <p:ph type="title"/>
          </p:nvPr>
        </p:nvSpPr>
        <p:spPr/>
        <p:txBody>
          <a:bodyPr/>
          <a:lstStyle/>
          <a:p>
            <a:r>
              <a:rPr lang="en-US" dirty="0"/>
              <a:t>Challenge:  Lack of Accessibility</a:t>
            </a:r>
          </a:p>
        </p:txBody>
      </p:sp>
      <p:pic>
        <p:nvPicPr>
          <p:cNvPr id="5" name="Picture 4">
            <a:extLst>
              <a:ext uri="{FF2B5EF4-FFF2-40B4-BE49-F238E27FC236}">
                <a16:creationId xmlns:a16="http://schemas.microsoft.com/office/drawing/2014/main" id="{55C0EB27-E721-42F4-8110-2AADE893A2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1841" y="1064796"/>
            <a:ext cx="2963566" cy="1876925"/>
          </a:xfrm>
          <a:prstGeom prst="rect">
            <a:avLst/>
          </a:prstGeom>
        </p:spPr>
      </p:pic>
      <p:pic>
        <p:nvPicPr>
          <p:cNvPr id="7" name="Picture 6">
            <a:extLst>
              <a:ext uri="{FF2B5EF4-FFF2-40B4-BE49-F238E27FC236}">
                <a16:creationId xmlns:a16="http://schemas.microsoft.com/office/drawing/2014/main" id="{50E3D545-5CD7-4696-BC31-B49FE17F80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176" y="4044136"/>
            <a:ext cx="3338978" cy="1986239"/>
          </a:xfrm>
          <a:prstGeom prst="rect">
            <a:avLst/>
          </a:prstGeom>
        </p:spPr>
      </p:pic>
      <p:sp>
        <p:nvSpPr>
          <p:cNvPr id="8" name="TextBox 7">
            <a:extLst>
              <a:ext uri="{FF2B5EF4-FFF2-40B4-BE49-F238E27FC236}">
                <a16:creationId xmlns:a16="http://schemas.microsoft.com/office/drawing/2014/main" id="{EB869BE9-5ACF-4484-9B21-35A176F80CA9}"/>
              </a:ext>
            </a:extLst>
          </p:cNvPr>
          <p:cNvSpPr txBox="1"/>
          <p:nvPr/>
        </p:nvSpPr>
        <p:spPr>
          <a:xfrm>
            <a:off x="8126114" y="6030375"/>
            <a:ext cx="3833102" cy="246221"/>
          </a:xfrm>
          <a:prstGeom prst="rect">
            <a:avLst/>
          </a:prstGeom>
          <a:noFill/>
        </p:spPr>
        <p:txBody>
          <a:bodyPr wrap="none" rtlCol="0">
            <a:spAutoFit/>
          </a:bodyPr>
          <a:lstStyle/>
          <a:p>
            <a:pPr algn="ctr"/>
            <a:r>
              <a:rPr lang="en-US" sz="500" dirty="0"/>
              <a:t>Image From: </a:t>
            </a:r>
            <a:r>
              <a:rPr lang="en-US" sz="500" dirty="0" err="1"/>
              <a:t>Piccinin</a:t>
            </a:r>
            <a:r>
              <a:rPr lang="en-US" sz="500" dirty="0"/>
              <a:t>, Margherita, et al. "A finite state machine approach to nano-satellite SW design: the HERMES case study." </a:t>
            </a:r>
          </a:p>
          <a:p>
            <a:pPr algn="ctr"/>
            <a:r>
              <a:rPr lang="en-US" sz="500" i="1" dirty="0"/>
              <a:t>Aerospace Europe Conference 2023-Joint 10th EUCASS-9th CEAS Conference</a:t>
            </a:r>
            <a:r>
              <a:rPr lang="en-US" sz="500" dirty="0"/>
              <a:t>. 2023.</a:t>
            </a:r>
            <a:endParaRPr lang="en-US" sz="500" b="1" dirty="0"/>
          </a:p>
        </p:txBody>
      </p:sp>
      <p:sp>
        <p:nvSpPr>
          <p:cNvPr id="9" name="TextBox 8">
            <a:extLst>
              <a:ext uri="{FF2B5EF4-FFF2-40B4-BE49-F238E27FC236}">
                <a16:creationId xmlns:a16="http://schemas.microsoft.com/office/drawing/2014/main" id="{F1DBF045-CD6C-4B7D-BAEE-5EBF3A0F819B}"/>
              </a:ext>
            </a:extLst>
          </p:cNvPr>
          <p:cNvSpPr txBox="1"/>
          <p:nvPr/>
        </p:nvSpPr>
        <p:spPr>
          <a:xfrm>
            <a:off x="7398034" y="2964816"/>
            <a:ext cx="4482317" cy="169277"/>
          </a:xfrm>
          <a:prstGeom prst="rect">
            <a:avLst/>
          </a:prstGeom>
          <a:noFill/>
        </p:spPr>
        <p:txBody>
          <a:bodyPr wrap="none" rtlCol="0">
            <a:spAutoFit/>
          </a:bodyPr>
          <a:lstStyle/>
          <a:p>
            <a:pPr algn="ctr"/>
            <a:r>
              <a:rPr lang="en-US" sz="500" dirty="0"/>
              <a:t>Image From: https://hubblesite.org/files/live/sites/hubble/files/home/mission-and-telescope/servicing-missions/_images/telescope_team_sm1_1_lg.jpg</a:t>
            </a:r>
            <a:endParaRPr lang="en-US" sz="500" b="1" dirty="0"/>
          </a:p>
        </p:txBody>
      </p:sp>
    </p:spTree>
    <p:extLst>
      <p:ext uri="{BB962C8B-B14F-4D97-AF65-F5344CB8AC3E}">
        <p14:creationId xmlns:p14="http://schemas.microsoft.com/office/powerpoint/2010/main" val="382686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7B97D5-91DC-448F-96A3-016C18B8C586}"/>
              </a:ext>
            </a:extLst>
          </p:cNvPr>
          <p:cNvSpPr>
            <a:spLocks noGrp="1"/>
          </p:cNvSpPr>
          <p:nvPr>
            <p:ph sz="quarter" idx="10"/>
          </p:nvPr>
        </p:nvSpPr>
        <p:spPr>
          <a:xfrm>
            <a:off x="633082" y="4639732"/>
            <a:ext cx="10111118" cy="1483977"/>
          </a:xfrm>
        </p:spPr>
        <p:txBody>
          <a:bodyPr/>
          <a:lstStyle/>
          <a:p>
            <a:r>
              <a:rPr lang="en-US" dirty="0"/>
              <a:t>“Crash the system” is simply not an acceptable solution to security issues</a:t>
            </a:r>
          </a:p>
          <a:p>
            <a:pPr lvl="1"/>
            <a:r>
              <a:rPr lang="en-US" dirty="0"/>
              <a:t>“Log and ignore” isn’t much better</a:t>
            </a:r>
          </a:p>
        </p:txBody>
      </p:sp>
      <p:sp>
        <p:nvSpPr>
          <p:cNvPr id="3" name="Title 2">
            <a:extLst>
              <a:ext uri="{FF2B5EF4-FFF2-40B4-BE49-F238E27FC236}">
                <a16:creationId xmlns:a16="http://schemas.microsoft.com/office/drawing/2014/main" id="{1C6DC54F-2F4E-4E84-BC4E-4524C9506A05}"/>
              </a:ext>
            </a:extLst>
          </p:cNvPr>
          <p:cNvSpPr>
            <a:spLocks noGrp="1"/>
          </p:cNvSpPr>
          <p:nvPr>
            <p:ph type="title"/>
          </p:nvPr>
        </p:nvSpPr>
        <p:spPr/>
        <p:txBody>
          <a:bodyPr/>
          <a:lstStyle/>
          <a:p>
            <a:r>
              <a:rPr lang="en-US" dirty="0"/>
              <a:t>Challenge: Safety and Availability</a:t>
            </a:r>
          </a:p>
        </p:txBody>
      </p:sp>
      <p:sp>
        <p:nvSpPr>
          <p:cNvPr id="4" name="Rectangle 3">
            <a:extLst>
              <a:ext uri="{FF2B5EF4-FFF2-40B4-BE49-F238E27FC236}">
                <a16:creationId xmlns:a16="http://schemas.microsoft.com/office/drawing/2014/main" id="{F1B00C6E-3820-4AFC-A952-6CD6E42C5D2C}"/>
              </a:ext>
            </a:extLst>
          </p:cNvPr>
          <p:cNvSpPr/>
          <p:nvPr/>
        </p:nvSpPr>
        <p:spPr>
          <a:xfrm>
            <a:off x="2475482" y="2083784"/>
            <a:ext cx="2346158" cy="372979"/>
          </a:xfrm>
          <a:prstGeom prst="rect">
            <a:avLst/>
          </a:prstGeom>
          <a:solidFill>
            <a:schemeClr val="accent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Safety</a:t>
            </a:r>
          </a:p>
        </p:txBody>
      </p:sp>
      <p:sp>
        <p:nvSpPr>
          <p:cNvPr id="5" name="Rectangle 4">
            <a:extLst>
              <a:ext uri="{FF2B5EF4-FFF2-40B4-BE49-F238E27FC236}">
                <a16:creationId xmlns:a16="http://schemas.microsoft.com/office/drawing/2014/main" id="{78C7044D-9D5E-4C96-993C-80C58B04B517}"/>
              </a:ext>
            </a:extLst>
          </p:cNvPr>
          <p:cNvSpPr/>
          <p:nvPr/>
        </p:nvSpPr>
        <p:spPr>
          <a:xfrm>
            <a:off x="2475482" y="2458288"/>
            <a:ext cx="2346158" cy="372979"/>
          </a:xfrm>
          <a:prstGeom prst="rect">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Availability</a:t>
            </a:r>
          </a:p>
        </p:txBody>
      </p:sp>
      <p:sp>
        <p:nvSpPr>
          <p:cNvPr id="6" name="Rectangle 5">
            <a:extLst>
              <a:ext uri="{FF2B5EF4-FFF2-40B4-BE49-F238E27FC236}">
                <a16:creationId xmlns:a16="http://schemas.microsoft.com/office/drawing/2014/main" id="{711FCE4D-9652-4FFF-BA77-3B0668AEB305}"/>
              </a:ext>
            </a:extLst>
          </p:cNvPr>
          <p:cNvSpPr/>
          <p:nvPr/>
        </p:nvSpPr>
        <p:spPr>
          <a:xfrm>
            <a:off x="2475482" y="2831267"/>
            <a:ext cx="2346158" cy="372979"/>
          </a:xfrm>
          <a:prstGeom prst="rect">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Integrity</a:t>
            </a:r>
          </a:p>
        </p:txBody>
      </p:sp>
      <p:sp>
        <p:nvSpPr>
          <p:cNvPr id="7" name="Rectangle 6">
            <a:extLst>
              <a:ext uri="{FF2B5EF4-FFF2-40B4-BE49-F238E27FC236}">
                <a16:creationId xmlns:a16="http://schemas.microsoft.com/office/drawing/2014/main" id="{C985A0B1-8FA8-4095-939B-836265D0CE57}"/>
              </a:ext>
            </a:extLst>
          </p:cNvPr>
          <p:cNvSpPr/>
          <p:nvPr/>
        </p:nvSpPr>
        <p:spPr>
          <a:xfrm>
            <a:off x="2475482" y="3204246"/>
            <a:ext cx="2346158" cy="372979"/>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Confidentiality</a:t>
            </a:r>
          </a:p>
        </p:txBody>
      </p:sp>
      <p:sp>
        <p:nvSpPr>
          <p:cNvPr id="8" name="Rectangle 7">
            <a:extLst>
              <a:ext uri="{FF2B5EF4-FFF2-40B4-BE49-F238E27FC236}">
                <a16:creationId xmlns:a16="http://schemas.microsoft.com/office/drawing/2014/main" id="{8C12F332-CB85-492F-A683-E2FA506C6EAF}"/>
              </a:ext>
            </a:extLst>
          </p:cNvPr>
          <p:cNvSpPr/>
          <p:nvPr/>
        </p:nvSpPr>
        <p:spPr>
          <a:xfrm>
            <a:off x="6658014" y="2835965"/>
            <a:ext cx="2346158" cy="372979"/>
          </a:xfrm>
          <a:prstGeom prst="rect">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Availability</a:t>
            </a:r>
          </a:p>
        </p:txBody>
      </p:sp>
      <p:sp>
        <p:nvSpPr>
          <p:cNvPr id="9" name="Rectangle 8">
            <a:extLst>
              <a:ext uri="{FF2B5EF4-FFF2-40B4-BE49-F238E27FC236}">
                <a16:creationId xmlns:a16="http://schemas.microsoft.com/office/drawing/2014/main" id="{71427C4A-62D6-4EAC-9493-AC345D5FDEB0}"/>
              </a:ext>
            </a:extLst>
          </p:cNvPr>
          <p:cNvSpPr/>
          <p:nvPr/>
        </p:nvSpPr>
        <p:spPr>
          <a:xfrm>
            <a:off x="6658014" y="2465445"/>
            <a:ext cx="2346158" cy="372979"/>
          </a:xfrm>
          <a:prstGeom prst="rect">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Integrity</a:t>
            </a:r>
          </a:p>
        </p:txBody>
      </p:sp>
      <p:sp>
        <p:nvSpPr>
          <p:cNvPr id="10" name="Rectangle 9">
            <a:extLst>
              <a:ext uri="{FF2B5EF4-FFF2-40B4-BE49-F238E27FC236}">
                <a16:creationId xmlns:a16="http://schemas.microsoft.com/office/drawing/2014/main" id="{D8102696-8074-4701-A885-43F12F2A60D8}"/>
              </a:ext>
            </a:extLst>
          </p:cNvPr>
          <p:cNvSpPr/>
          <p:nvPr/>
        </p:nvSpPr>
        <p:spPr>
          <a:xfrm>
            <a:off x="6658014" y="2092466"/>
            <a:ext cx="2346158" cy="372979"/>
          </a:xfrm>
          <a:prstGeom prst="rect">
            <a:avLst/>
          </a:prstGeom>
          <a:solidFill>
            <a:schemeClr val="accent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Confidentiality</a:t>
            </a:r>
          </a:p>
        </p:txBody>
      </p:sp>
      <p:sp>
        <p:nvSpPr>
          <p:cNvPr id="11" name="TextBox 10">
            <a:extLst>
              <a:ext uri="{FF2B5EF4-FFF2-40B4-BE49-F238E27FC236}">
                <a16:creationId xmlns:a16="http://schemas.microsoft.com/office/drawing/2014/main" id="{15FAA827-3C82-44CE-B3D6-670FB4EF9675}"/>
              </a:ext>
            </a:extLst>
          </p:cNvPr>
          <p:cNvSpPr txBox="1"/>
          <p:nvPr/>
        </p:nvSpPr>
        <p:spPr>
          <a:xfrm>
            <a:off x="3070297" y="1682550"/>
            <a:ext cx="1197765" cy="369332"/>
          </a:xfrm>
          <a:prstGeom prst="rect">
            <a:avLst/>
          </a:prstGeom>
          <a:noFill/>
        </p:spPr>
        <p:txBody>
          <a:bodyPr wrap="none" rtlCol="0">
            <a:spAutoFit/>
          </a:bodyPr>
          <a:lstStyle/>
          <a:p>
            <a:pPr algn="ctr"/>
            <a:r>
              <a:rPr lang="en-US" b="1" dirty="0"/>
              <a:t>Satellites</a:t>
            </a:r>
          </a:p>
        </p:txBody>
      </p:sp>
      <p:sp>
        <p:nvSpPr>
          <p:cNvPr id="12" name="TextBox 11">
            <a:extLst>
              <a:ext uri="{FF2B5EF4-FFF2-40B4-BE49-F238E27FC236}">
                <a16:creationId xmlns:a16="http://schemas.microsoft.com/office/drawing/2014/main" id="{2D8703D7-FE99-42C5-B52D-1ED6FCE104C5}"/>
              </a:ext>
            </a:extLst>
          </p:cNvPr>
          <p:cNvSpPr txBox="1"/>
          <p:nvPr/>
        </p:nvSpPr>
        <p:spPr>
          <a:xfrm>
            <a:off x="5831073" y="1682550"/>
            <a:ext cx="3715569" cy="369332"/>
          </a:xfrm>
          <a:prstGeom prst="rect">
            <a:avLst/>
          </a:prstGeom>
          <a:noFill/>
        </p:spPr>
        <p:txBody>
          <a:bodyPr wrap="none" rtlCol="0">
            <a:spAutoFit/>
          </a:bodyPr>
          <a:lstStyle/>
          <a:p>
            <a:pPr algn="ctr"/>
            <a:r>
              <a:rPr lang="en-US" b="1" dirty="0"/>
              <a:t>Traditional Security Approaches</a:t>
            </a:r>
          </a:p>
        </p:txBody>
      </p:sp>
      <p:sp>
        <p:nvSpPr>
          <p:cNvPr id="14" name="Down Arrow 14">
            <a:extLst>
              <a:ext uri="{FF2B5EF4-FFF2-40B4-BE49-F238E27FC236}">
                <a16:creationId xmlns:a16="http://schemas.microsoft.com/office/drawing/2014/main" id="{EFE9A878-D3B7-4A9A-B0B0-6C3B464E9B45}"/>
              </a:ext>
            </a:extLst>
          </p:cNvPr>
          <p:cNvSpPr/>
          <p:nvPr/>
        </p:nvSpPr>
        <p:spPr bwMode="auto">
          <a:xfrm>
            <a:off x="535253" y="1879087"/>
            <a:ext cx="1436914" cy="1702509"/>
          </a:xfrm>
          <a:prstGeom prst="downArrow">
            <a:avLst>
              <a:gd name="adj1" fmla="val 71488"/>
              <a:gd name="adj2" fmla="val 42562"/>
            </a:avLst>
          </a:prstGeom>
          <a:gradFill>
            <a:gsLst>
              <a:gs pos="0">
                <a:schemeClr val="bg1"/>
              </a:gs>
              <a:gs pos="100000">
                <a:schemeClr val="tx1"/>
              </a:gs>
            </a:gsLst>
            <a:lin ang="5400000" scaled="1"/>
          </a:gra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110" charset="0"/>
            </a:endParaRPr>
          </a:p>
        </p:txBody>
      </p:sp>
      <p:sp>
        <p:nvSpPr>
          <p:cNvPr id="15" name="TextBox 14">
            <a:extLst>
              <a:ext uri="{FF2B5EF4-FFF2-40B4-BE49-F238E27FC236}">
                <a16:creationId xmlns:a16="http://schemas.microsoft.com/office/drawing/2014/main" id="{5A42CE53-DF4F-4B93-BFDC-A0F4E1E4C88E}"/>
              </a:ext>
            </a:extLst>
          </p:cNvPr>
          <p:cNvSpPr txBox="1"/>
          <p:nvPr/>
        </p:nvSpPr>
        <p:spPr>
          <a:xfrm>
            <a:off x="631415" y="2654489"/>
            <a:ext cx="1244590" cy="461665"/>
          </a:xfrm>
          <a:prstGeom prst="rect">
            <a:avLst/>
          </a:prstGeom>
          <a:noFill/>
          <a:ln>
            <a:noFill/>
          </a:ln>
        </p:spPr>
        <p:txBody>
          <a:bodyPr wrap="square" rtlCol="0">
            <a:spAutoFit/>
          </a:bodyPr>
          <a:lstStyle/>
          <a:p>
            <a:pPr algn="ctr"/>
            <a:r>
              <a:rPr lang="en-US" sz="1200" b="1" dirty="0">
                <a:solidFill>
                  <a:schemeClr val="bg1"/>
                </a:solidFill>
                <a:effectLst>
                  <a:outerShdw blurRad="50800" dist="38100" dir="2700000" algn="tl" rotWithShape="0">
                    <a:prstClr val="black">
                      <a:alpha val="40000"/>
                    </a:prstClr>
                  </a:outerShdw>
                </a:effectLst>
              </a:rPr>
              <a:t>Decreasing Importance</a:t>
            </a:r>
          </a:p>
        </p:txBody>
      </p:sp>
    </p:spTree>
    <p:extLst>
      <p:ext uri="{BB962C8B-B14F-4D97-AF65-F5344CB8AC3E}">
        <p14:creationId xmlns:p14="http://schemas.microsoft.com/office/powerpoint/2010/main" val="661245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E8D3DA-3D04-4EEC-ACF2-8E1713CC3BCE}"/>
              </a:ext>
            </a:extLst>
          </p:cNvPr>
          <p:cNvSpPr>
            <a:spLocks noGrp="1"/>
          </p:cNvSpPr>
          <p:nvPr>
            <p:ph sz="quarter" idx="10"/>
          </p:nvPr>
        </p:nvSpPr>
        <p:spPr/>
        <p:txBody>
          <a:bodyPr/>
          <a:lstStyle/>
          <a:p>
            <a:r>
              <a:rPr lang="en-US" dirty="0"/>
              <a:t>Cosmic radiation regularly induces faults in satellite systems</a:t>
            </a:r>
          </a:p>
          <a:p>
            <a:pPr lvl="1"/>
            <a:r>
              <a:rPr lang="en-US" dirty="0"/>
              <a:t>Extensive effects on software, no reliable detection method</a:t>
            </a:r>
          </a:p>
          <a:p>
            <a:endParaRPr lang="en-US" dirty="0"/>
          </a:p>
          <a:p>
            <a:r>
              <a:rPr lang="en-US" dirty="0"/>
              <a:t>Current solutions</a:t>
            </a:r>
          </a:p>
          <a:p>
            <a:pPr lvl="1"/>
            <a:r>
              <a:rPr lang="en-US" dirty="0"/>
              <a:t>Error correcting caches and memory</a:t>
            </a:r>
          </a:p>
          <a:p>
            <a:pPr lvl="1"/>
            <a:r>
              <a:rPr lang="en-US" dirty="0"/>
              <a:t>Hardware memory scrubbers</a:t>
            </a:r>
          </a:p>
          <a:p>
            <a:pPr lvl="1"/>
            <a:r>
              <a:rPr lang="en-US" dirty="0"/>
              <a:t>Memory protection (MMUs and MPUs)</a:t>
            </a:r>
          </a:p>
          <a:p>
            <a:pPr lvl="1"/>
            <a:r>
              <a:rPr lang="en-US" dirty="0"/>
              <a:t>Watchdog timers</a:t>
            </a:r>
          </a:p>
          <a:p>
            <a:pPr lvl="1"/>
            <a:r>
              <a:rPr lang="en-US" dirty="0"/>
              <a:t>Experimental characterization of error rates and impacts</a:t>
            </a:r>
          </a:p>
          <a:p>
            <a:pPr marL="284162" lvl="1" indent="0">
              <a:buNone/>
            </a:pPr>
            <a:endParaRPr lang="en-US" dirty="0"/>
          </a:p>
          <a:p>
            <a:r>
              <a:rPr lang="en-US" dirty="0"/>
              <a:t>How does Radiation impact Security Guarantees?</a:t>
            </a:r>
          </a:p>
          <a:p>
            <a:pPr lvl="1"/>
            <a:r>
              <a:rPr lang="en-US" dirty="0"/>
              <a:t>How do you isolate parts of the system, when critical software may suffer arbitrary faults?</a:t>
            </a:r>
          </a:p>
          <a:p>
            <a:pPr lvl="1"/>
            <a:r>
              <a:rPr lang="en-US" dirty="0"/>
              <a:t>Is process isolation actually reliable in the face of radiation faults?</a:t>
            </a:r>
          </a:p>
          <a:p>
            <a:pPr lvl="1"/>
            <a:r>
              <a:rPr lang="en-US" dirty="0"/>
              <a:t>Is MMU/MPU-based isolation actually reliable in the face of radiation faults?</a:t>
            </a:r>
          </a:p>
        </p:txBody>
      </p:sp>
      <p:sp>
        <p:nvSpPr>
          <p:cNvPr id="3" name="Title 2">
            <a:extLst>
              <a:ext uri="{FF2B5EF4-FFF2-40B4-BE49-F238E27FC236}">
                <a16:creationId xmlns:a16="http://schemas.microsoft.com/office/drawing/2014/main" id="{87C0D485-A8B9-4485-9033-225235C20932}"/>
              </a:ext>
            </a:extLst>
          </p:cNvPr>
          <p:cNvSpPr>
            <a:spLocks noGrp="1"/>
          </p:cNvSpPr>
          <p:nvPr>
            <p:ph type="title"/>
          </p:nvPr>
        </p:nvSpPr>
        <p:spPr/>
        <p:txBody>
          <a:bodyPr/>
          <a:lstStyle/>
          <a:p>
            <a:r>
              <a:rPr lang="en-US" dirty="0"/>
              <a:t>Challenge: Radiation Faults</a:t>
            </a:r>
          </a:p>
        </p:txBody>
      </p:sp>
    </p:spTree>
    <p:extLst>
      <p:ext uri="{BB962C8B-B14F-4D97-AF65-F5344CB8AC3E}">
        <p14:creationId xmlns:p14="http://schemas.microsoft.com/office/powerpoint/2010/main" val="1696707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riangle 13">
            <a:extLst>
              <a:ext uri="{FF2B5EF4-FFF2-40B4-BE49-F238E27FC236}">
                <a16:creationId xmlns:a16="http://schemas.microsoft.com/office/drawing/2014/main" id="{9C91F6FA-8A35-66F4-3218-7847F678CF01}"/>
              </a:ext>
            </a:extLst>
          </p:cNvPr>
          <p:cNvSpPr/>
          <p:nvPr/>
        </p:nvSpPr>
        <p:spPr bwMode="auto">
          <a:xfrm rot="19189190">
            <a:off x="3147125" y="243282"/>
            <a:ext cx="2985166" cy="5024698"/>
          </a:xfrm>
          <a:custGeom>
            <a:avLst/>
            <a:gdLst>
              <a:gd name="connsiteX0" fmla="*/ 0 w 3147084"/>
              <a:gd name="connsiteY0" fmla="*/ 1873405 h 1873405"/>
              <a:gd name="connsiteX1" fmla="*/ 1573542 w 3147084"/>
              <a:gd name="connsiteY1" fmla="*/ 0 h 1873405"/>
              <a:gd name="connsiteX2" fmla="*/ 3147084 w 3147084"/>
              <a:gd name="connsiteY2" fmla="*/ 1873405 h 1873405"/>
              <a:gd name="connsiteX3" fmla="*/ 0 w 3147084"/>
              <a:gd name="connsiteY3" fmla="*/ 1873405 h 1873405"/>
              <a:gd name="connsiteX0" fmla="*/ 0 w 2189071"/>
              <a:gd name="connsiteY0" fmla="*/ 1879668 h 1879668"/>
              <a:gd name="connsiteX1" fmla="*/ 615529 w 2189071"/>
              <a:gd name="connsiteY1" fmla="*/ 0 h 1879668"/>
              <a:gd name="connsiteX2" fmla="*/ 2189071 w 2189071"/>
              <a:gd name="connsiteY2" fmla="*/ 1873405 h 1879668"/>
              <a:gd name="connsiteX3" fmla="*/ 0 w 2189071"/>
              <a:gd name="connsiteY3" fmla="*/ 1879668 h 1879668"/>
              <a:gd name="connsiteX0" fmla="*/ 0 w 2985166"/>
              <a:gd name="connsiteY0" fmla="*/ 1879668 h 4370117"/>
              <a:gd name="connsiteX1" fmla="*/ 615529 w 2985166"/>
              <a:gd name="connsiteY1" fmla="*/ 0 h 4370117"/>
              <a:gd name="connsiteX2" fmla="*/ 2985166 w 2985166"/>
              <a:gd name="connsiteY2" fmla="*/ 4370117 h 4370117"/>
              <a:gd name="connsiteX3" fmla="*/ 0 w 2985166"/>
              <a:gd name="connsiteY3" fmla="*/ 1879668 h 4370117"/>
              <a:gd name="connsiteX0" fmla="*/ 0 w 2985166"/>
              <a:gd name="connsiteY0" fmla="*/ 2281815 h 4772264"/>
              <a:gd name="connsiteX1" fmla="*/ 35615 w 2985166"/>
              <a:gd name="connsiteY1" fmla="*/ 0 h 4772264"/>
              <a:gd name="connsiteX2" fmla="*/ 2985166 w 2985166"/>
              <a:gd name="connsiteY2" fmla="*/ 4772264 h 4772264"/>
              <a:gd name="connsiteX3" fmla="*/ 0 w 2985166"/>
              <a:gd name="connsiteY3" fmla="*/ 2281815 h 4772264"/>
              <a:gd name="connsiteX0" fmla="*/ 0 w 2985166"/>
              <a:gd name="connsiteY0" fmla="*/ 2534249 h 5024698"/>
              <a:gd name="connsiteX1" fmla="*/ 31183 w 2985166"/>
              <a:gd name="connsiteY1" fmla="*/ 0 h 5024698"/>
              <a:gd name="connsiteX2" fmla="*/ 2985166 w 2985166"/>
              <a:gd name="connsiteY2" fmla="*/ 5024698 h 5024698"/>
              <a:gd name="connsiteX3" fmla="*/ 0 w 2985166"/>
              <a:gd name="connsiteY3" fmla="*/ 2534249 h 5024698"/>
            </a:gdLst>
            <a:ahLst/>
            <a:cxnLst>
              <a:cxn ang="0">
                <a:pos x="connsiteX0" y="connsiteY0"/>
              </a:cxn>
              <a:cxn ang="0">
                <a:pos x="connsiteX1" y="connsiteY1"/>
              </a:cxn>
              <a:cxn ang="0">
                <a:pos x="connsiteX2" y="connsiteY2"/>
              </a:cxn>
              <a:cxn ang="0">
                <a:pos x="connsiteX3" y="connsiteY3"/>
              </a:cxn>
            </a:cxnLst>
            <a:rect l="l" t="t" r="r" b="b"/>
            <a:pathLst>
              <a:path w="2985166" h="5024698">
                <a:moveTo>
                  <a:pt x="0" y="2534249"/>
                </a:moveTo>
                <a:lnTo>
                  <a:pt x="31183" y="0"/>
                </a:lnTo>
                <a:lnTo>
                  <a:pt x="2985166" y="5024698"/>
                </a:lnTo>
                <a:lnTo>
                  <a:pt x="0" y="2534249"/>
                </a:lnTo>
                <a:close/>
              </a:path>
            </a:pathLst>
          </a:custGeom>
          <a:gradFill>
            <a:gsLst>
              <a:gs pos="100000">
                <a:schemeClr val="bg1"/>
              </a:gs>
              <a:gs pos="0">
                <a:schemeClr val="accent4"/>
              </a:gs>
            </a:gsLst>
            <a:lin ang="5400000" scaled="1"/>
          </a:gra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110" charset="0"/>
            </a:endParaRPr>
          </a:p>
        </p:txBody>
      </p:sp>
      <p:sp>
        <p:nvSpPr>
          <p:cNvPr id="6" name="Rectangle 5">
            <a:extLst>
              <a:ext uri="{FF2B5EF4-FFF2-40B4-BE49-F238E27FC236}">
                <a16:creationId xmlns:a16="http://schemas.microsoft.com/office/drawing/2014/main" id="{970C3DAB-D93E-4498-AAE7-865D1BC09F4B}"/>
              </a:ext>
            </a:extLst>
          </p:cNvPr>
          <p:cNvSpPr/>
          <p:nvPr/>
        </p:nvSpPr>
        <p:spPr>
          <a:xfrm>
            <a:off x="3489504" y="3702459"/>
            <a:ext cx="570355" cy="1383046"/>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a:solidFill>
                  <a:schemeClr val="tx1"/>
                </a:solidFill>
              </a:rPr>
              <a:t>Root of Recovery</a:t>
            </a:r>
          </a:p>
        </p:txBody>
      </p:sp>
      <p:sp>
        <p:nvSpPr>
          <p:cNvPr id="3" name="Title 2">
            <a:extLst>
              <a:ext uri="{FF2B5EF4-FFF2-40B4-BE49-F238E27FC236}">
                <a16:creationId xmlns:a16="http://schemas.microsoft.com/office/drawing/2014/main" id="{F1E903D8-517C-B4C3-FAB8-54DCD567869B}"/>
              </a:ext>
            </a:extLst>
          </p:cNvPr>
          <p:cNvSpPr>
            <a:spLocks noGrp="1"/>
          </p:cNvSpPr>
          <p:nvPr>
            <p:ph type="title"/>
          </p:nvPr>
        </p:nvSpPr>
        <p:spPr/>
        <p:txBody>
          <a:bodyPr/>
          <a:lstStyle/>
          <a:p>
            <a:r>
              <a:rPr lang="en-US" sz="2800" b="1" dirty="0">
                <a:solidFill>
                  <a:schemeClr val="tx1"/>
                </a:solidFill>
              </a:rPr>
              <a:t>A Vision for the Future: Secure Satellite Software</a:t>
            </a:r>
            <a:endParaRPr lang="en-US" dirty="0"/>
          </a:p>
        </p:txBody>
      </p:sp>
      <p:sp>
        <p:nvSpPr>
          <p:cNvPr id="4" name="Rectangle 3">
            <a:extLst>
              <a:ext uri="{FF2B5EF4-FFF2-40B4-BE49-F238E27FC236}">
                <a16:creationId xmlns:a16="http://schemas.microsoft.com/office/drawing/2014/main" id="{3A2CD4E1-5BD7-E371-5F7A-689242519A13}"/>
              </a:ext>
            </a:extLst>
          </p:cNvPr>
          <p:cNvSpPr/>
          <p:nvPr/>
        </p:nvSpPr>
        <p:spPr>
          <a:xfrm>
            <a:off x="3484476" y="5085505"/>
            <a:ext cx="3920228" cy="372924"/>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Onboard Computer</a:t>
            </a:r>
          </a:p>
        </p:txBody>
      </p:sp>
      <p:sp>
        <p:nvSpPr>
          <p:cNvPr id="7" name="Rectangle 6">
            <a:extLst>
              <a:ext uri="{FF2B5EF4-FFF2-40B4-BE49-F238E27FC236}">
                <a16:creationId xmlns:a16="http://schemas.microsoft.com/office/drawing/2014/main" id="{20E98DBB-81E3-0E59-4FF9-AB01F058C8CD}"/>
              </a:ext>
            </a:extLst>
          </p:cNvPr>
          <p:cNvSpPr/>
          <p:nvPr/>
        </p:nvSpPr>
        <p:spPr>
          <a:xfrm>
            <a:off x="4060658" y="4440406"/>
            <a:ext cx="3344046" cy="645099"/>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rPr>
              <a:t>Operating System</a:t>
            </a:r>
          </a:p>
        </p:txBody>
      </p:sp>
      <p:sp>
        <p:nvSpPr>
          <p:cNvPr id="9" name="Rectangle 8">
            <a:extLst>
              <a:ext uri="{FF2B5EF4-FFF2-40B4-BE49-F238E27FC236}">
                <a16:creationId xmlns:a16="http://schemas.microsoft.com/office/drawing/2014/main" id="{A5166937-6151-62A3-E7B8-54EB15FA9BF2}"/>
              </a:ext>
            </a:extLst>
          </p:cNvPr>
          <p:cNvSpPr/>
          <p:nvPr/>
        </p:nvSpPr>
        <p:spPr>
          <a:xfrm>
            <a:off x="4060656" y="4102584"/>
            <a:ext cx="3344047" cy="337822"/>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rPr>
              <a:t>Platform Support (e.g., drivers, HW configuration)</a:t>
            </a:r>
          </a:p>
        </p:txBody>
      </p:sp>
      <p:grpSp>
        <p:nvGrpSpPr>
          <p:cNvPr id="11" name="Group 10">
            <a:extLst>
              <a:ext uri="{FF2B5EF4-FFF2-40B4-BE49-F238E27FC236}">
                <a16:creationId xmlns:a16="http://schemas.microsoft.com/office/drawing/2014/main" id="{A97DE269-674E-414B-AC12-D427240E357B}"/>
              </a:ext>
            </a:extLst>
          </p:cNvPr>
          <p:cNvGrpSpPr/>
          <p:nvPr/>
        </p:nvGrpSpPr>
        <p:grpSpPr>
          <a:xfrm>
            <a:off x="4059859" y="3702459"/>
            <a:ext cx="3344047" cy="391832"/>
            <a:chOff x="3291224" y="3937266"/>
            <a:chExt cx="3916821" cy="391832"/>
          </a:xfrm>
        </p:grpSpPr>
        <p:sp>
          <p:nvSpPr>
            <p:cNvPr id="8" name="Rectangle 7">
              <a:extLst>
                <a:ext uri="{FF2B5EF4-FFF2-40B4-BE49-F238E27FC236}">
                  <a16:creationId xmlns:a16="http://schemas.microsoft.com/office/drawing/2014/main" id="{7BD86AAE-1C07-0DAC-D523-E8E63B1B2040}"/>
                </a:ext>
              </a:extLst>
            </p:cNvPr>
            <p:cNvSpPr/>
            <p:nvPr/>
          </p:nvSpPr>
          <p:spPr>
            <a:xfrm>
              <a:off x="3291224" y="3937266"/>
              <a:ext cx="1979325" cy="391832"/>
            </a:xfrm>
            <a:prstGeom prst="rect">
              <a:avLst/>
            </a:prstGeom>
            <a:solidFill>
              <a:srgbClr val="FF65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rPr>
                <a:t>Payload/Mission Software</a:t>
              </a:r>
            </a:p>
          </p:txBody>
        </p:sp>
        <p:sp>
          <p:nvSpPr>
            <p:cNvPr id="62" name="Rectangle 61">
              <a:extLst>
                <a:ext uri="{FF2B5EF4-FFF2-40B4-BE49-F238E27FC236}">
                  <a16:creationId xmlns:a16="http://schemas.microsoft.com/office/drawing/2014/main" id="{AA8AF79A-24AE-A7AD-69B5-F7F95FFA0CF9}"/>
                </a:ext>
              </a:extLst>
            </p:cNvPr>
            <p:cNvSpPr/>
            <p:nvPr/>
          </p:nvSpPr>
          <p:spPr>
            <a:xfrm>
              <a:off x="5270549" y="3939066"/>
              <a:ext cx="1937496" cy="390032"/>
            </a:xfrm>
            <a:prstGeom prst="rect">
              <a:avLst/>
            </a:prstGeom>
            <a:solidFill>
              <a:srgbClr val="FF65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rPr>
                <a:t>System Control Software</a:t>
              </a:r>
            </a:p>
          </p:txBody>
        </p:sp>
      </p:grpSp>
      <p:pic>
        <p:nvPicPr>
          <p:cNvPr id="18" name="Picture 17">
            <a:extLst>
              <a:ext uri="{FF2B5EF4-FFF2-40B4-BE49-F238E27FC236}">
                <a16:creationId xmlns:a16="http://schemas.microsoft.com/office/drawing/2014/main" id="{862B54B6-7385-402E-9251-3715FFBEB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77" y="802959"/>
            <a:ext cx="2524125" cy="1895475"/>
          </a:xfrm>
          <a:prstGeom prst="rect">
            <a:avLst/>
          </a:prstGeom>
        </p:spPr>
      </p:pic>
      <p:sp>
        <p:nvSpPr>
          <p:cNvPr id="30" name="Rectangle 29">
            <a:extLst>
              <a:ext uri="{FF2B5EF4-FFF2-40B4-BE49-F238E27FC236}">
                <a16:creationId xmlns:a16="http://schemas.microsoft.com/office/drawing/2014/main" id="{AFC1D2D0-4472-4A6D-B483-E529887BE291}"/>
              </a:ext>
            </a:extLst>
          </p:cNvPr>
          <p:cNvSpPr/>
          <p:nvPr/>
        </p:nvSpPr>
        <p:spPr>
          <a:xfrm>
            <a:off x="3484476" y="5458429"/>
            <a:ext cx="3916546" cy="372924"/>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Special Hardware</a:t>
            </a:r>
          </a:p>
        </p:txBody>
      </p:sp>
      <p:sp>
        <p:nvSpPr>
          <p:cNvPr id="32" name="Rectangle 31">
            <a:extLst>
              <a:ext uri="{FF2B5EF4-FFF2-40B4-BE49-F238E27FC236}">
                <a16:creationId xmlns:a16="http://schemas.microsoft.com/office/drawing/2014/main" id="{204D4BE0-D160-4663-B8AD-2270CE8AA56D}"/>
              </a:ext>
            </a:extLst>
          </p:cNvPr>
          <p:cNvSpPr/>
          <p:nvPr/>
        </p:nvSpPr>
        <p:spPr>
          <a:xfrm>
            <a:off x="470282" y="5917612"/>
            <a:ext cx="10746358" cy="372924"/>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b="1" dirty="0">
                <a:solidFill>
                  <a:schemeClr val="tx1"/>
                </a:solidFill>
              </a:rPr>
              <a:t>Significant, Sustained Research Required</a:t>
            </a:r>
          </a:p>
        </p:txBody>
      </p:sp>
      <p:sp>
        <p:nvSpPr>
          <p:cNvPr id="2" name="Rectangle: Rounded Corners 1">
            <a:extLst>
              <a:ext uri="{FF2B5EF4-FFF2-40B4-BE49-F238E27FC236}">
                <a16:creationId xmlns:a16="http://schemas.microsoft.com/office/drawing/2014/main" id="{447CE0FF-E2FB-4807-8897-72BA5DAE61DC}"/>
              </a:ext>
            </a:extLst>
          </p:cNvPr>
          <p:cNvSpPr/>
          <p:nvPr/>
        </p:nvSpPr>
        <p:spPr>
          <a:xfrm>
            <a:off x="6015094" y="2943194"/>
            <a:ext cx="1937497" cy="597068"/>
          </a:xfrm>
          <a:prstGeom prst="roundRect">
            <a:avLst/>
          </a:prstGeom>
          <a:solidFill>
            <a:schemeClr val="accent2">
              <a:lumMod val="75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Assurance Technologies</a:t>
            </a:r>
          </a:p>
        </p:txBody>
      </p:sp>
      <p:sp>
        <p:nvSpPr>
          <p:cNvPr id="17" name="Rectangle: Rounded Corners 16">
            <a:extLst>
              <a:ext uri="{FF2B5EF4-FFF2-40B4-BE49-F238E27FC236}">
                <a16:creationId xmlns:a16="http://schemas.microsoft.com/office/drawing/2014/main" id="{B1DC38C0-98C7-4B59-BDC1-85B9F3F0BF99}"/>
              </a:ext>
            </a:extLst>
          </p:cNvPr>
          <p:cNvSpPr/>
          <p:nvPr/>
        </p:nvSpPr>
        <p:spPr>
          <a:xfrm>
            <a:off x="1455255" y="4786971"/>
            <a:ext cx="1937497" cy="597068"/>
          </a:xfrm>
          <a:prstGeom prst="roundRect">
            <a:avLst/>
          </a:prstGeom>
          <a:solidFill>
            <a:schemeClr val="accent2">
              <a:lumMod val="75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Isolated, Modular Systems</a:t>
            </a:r>
          </a:p>
        </p:txBody>
      </p:sp>
      <p:sp>
        <p:nvSpPr>
          <p:cNvPr id="19" name="Rectangle: Rounded Corners 18">
            <a:extLst>
              <a:ext uri="{FF2B5EF4-FFF2-40B4-BE49-F238E27FC236}">
                <a16:creationId xmlns:a16="http://schemas.microsoft.com/office/drawing/2014/main" id="{224EB7D4-B900-48E3-A000-162894CC8ADB}"/>
              </a:ext>
            </a:extLst>
          </p:cNvPr>
          <p:cNvSpPr/>
          <p:nvPr/>
        </p:nvSpPr>
        <p:spPr>
          <a:xfrm>
            <a:off x="1381801" y="3007127"/>
            <a:ext cx="1937497" cy="597068"/>
          </a:xfrm>
          <a:prstGeom prst="roundRect">
            <a:avLst/>
          </a:prstGeom>
          <a:solidFill>
            <a:schemeClr val="accent2">
              <a:lumMod val="75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Fault Recovery</a:t>
            </a:r>
          </a:p>
        </p:txBody>
      </p:sp>
      <p:pic>
        <p:nvPicPr>
          <p:cNvPr id="16" name="Picture 15">
            <a:extLst>
              <a:ext uri="{FF2B5EF4-FFF2-40B4-BE49-F238E27FC236}">
                <a16:creationId xmlns:a16="http://schemas.microsoft.com/office/drawing/2014/main" id="{DA9C5ADA-DB61-4133-96DC-F408D13B3A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006777">
            <a:off x="7329785" y="3345672"/>
            <a:ext cx="1767862" cy="176786"/>
          </a:xfrm>
          <a:prstGeom prst="rect">
            <a:avLst/>
          </a:prstGeom>
        </p:spPr>
      </p:pic>
      <p:pic>
        <p:nvPicPr>
          <p:cNvPr id="35" name="Picture 34">
            <a:extLst>
              <a:ext uri="{FF2B5EF4-FFF2-40B4-BE49-F238E27FC236}">
                <a16:creationId xmlns:a16="http://schemas.microsoft.com/office/drawing/2014/main" id="{4CC2C7FD-5634-45E6-A375-E1AABC6FAD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006777">
            <a:off x="7611946" y="3438993"/>
            <a:ext cx="1767862" cy="176786"/>
          </a:xfrm>
          <a:prstGeom prst="rect">
            <a:avLst/>
          </a:prstGeom>
        </p:spPr>
      </p:pic>
      <p:pic>
        <p:nvPicPr>
          <p:cNvPr id="36" name="Picture 35">
            <a:extLst>
              <a:ext uri="{FF2B5EF4-FFF2-40B4-BE49-F238E27FC236}">
                <a16:creationId xmlns:a16="http://schemas.microsoft.com/office/drawing/2014/main" id="{2D019CA2-0DD8-483A-8149-D8EB0082C1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006777">
            <a:off x="7889255" y="3565035"/>
            <a:ext cx="1767862" cy="176786"/>
          </a:xfrm>
          <a:prstGeom prst="rect">
            <a:avLst/>
          </a:prstGeom>
        </p:spPr>
      </p:pic>
      <p:pic>
        <p:nvPicPr>
          <p:cNvPr id="37" name="Picture 36">
            <a:extLst>
              <a:ext uri="{FF2B5EF4-FFF2-40B4-BE49-F238E27FC236}">
                <a16:creationId xmlns:a16="http://schemas.microsoft.com/office/drawing/2014/main" id="{84CC3B89-91B3-45CC-8E65-E5F5D57C8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006777">
            <a:off x="8284138" y="3718487"/>
            <a:ext cx="1767862" cy="176786"/>
          </a:xfrm>
          <a:prstGeom prst="rect">
            <a:avLst/>
          </a:prstGeom>
        </p:spPr>
      </p:pic>
      <p:sp>
        <p:nvSpPr>
          <p:cNvPr id="20" name="Rectangle: Rounded Corners 19">
            <a:extLst>
              <a:ext uri="{FF2B5EF4-FFF2-40B4-BE49-F238E27FC236}">
                <a16:creationId xmlns:a16="http://schemas.microsoft.com/office/drawing/2014/main" id="{204F9300-C1EF-482F-A1DF-8764727EBEB9}"/>
              </a:ext>
            </a:extLst>
          </p:cNvPr>
          <p:cNvSpPr/>
          <p:nvPr/>
        </p:nvSpPr>
        <p:spPr>
          <a:xfrm>
            <a:off x="7630232" y="5101181"/>
            <a:ext cx="1937497" cy="597068"/>
          </a:xfrm>
          <a:prstGeom prst="roundRect">
            <a:avLst/>
          </a:prstGeom>
          <a:solidFill>
            <a:schemeClr val="accent2">
              <a:lumMod val="75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Characterization of Radiation Faults</a:t>
            </a:r>
          </a:p>
        </p:txBody>
      </p:sp>
      <p:sp>
        <p:nvSpPr>
          <p:cNvPr id="23" name="Rectangle: Rounded Corners 22">
            <a:extLst>
              <a:ext uri="{FF2B5EF4-FFF2-40B4-BE49-F238E27FC236}">
                <a16:creationId xmlns:a16="http://schemas.microsoft.com/office/drawing/2014/main" id="{18B43506-F3C4-45D7-A1AF-71A6F12F7ADC}"/>
              </a:ext>
            </a:extLst>
          </p:cNvPr>
          <p:cNvSpPr/>
          <p:nvPr/>
        </p:nvSpPr>
        <p:spPr>
          <a:xfrm>
            <a:off x="3734331" y="2891099"/>
            <a:ext cx="1937497" cy="597068"/>
          </a:xfrm>
          <a:prstGeom prst="roundRect">
            <a:avLst/>
          </a:prstGeom>
          <a:solidFill>
            <a:schemeClr val="accent2">
              <a:lumMod val="75000"/>
            </a:schemeClr>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Interoperability with Legacy Code</a:t>
            </a:r>
          </a:p>
        </p:txBody>
      </p:sp>
    </p:spTree>
    <p:extLst>
      <p:ext uri="{BB962C8B-B14F-4D97-AF65-F5344CB8AC3E}">
        <p14:creationId xmlns:p14="http://schemas.microsoft.com/office/powerpoint/2010/main" val="147124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23"/>
                                        </p:tgtEl>
                                        <p:attrNameLst>
                                          <p:attrName>style.opacity</p:attrName>
                                        </p:attrNameLst>
                                      </p:cBhvr>
                                      <p:to>
                                        <p:strVal val="0.25"/>
                                      </p:to>
                                    </p:set>
                                    <p:animEffect filter="image" prLst="opacity: 0.25">
                                      <p:cBhvr rctx="IE">
                                        <p:cTn id="7" dur="indefinite"/>
                                        <p:tgtEl>
                                          <p:spTgt spid="23"/>
                                        </p:tgtEl>
                                      </p:cBhvr>
                                    </p:animEffect>
                                  </p:childTnLst>
                                </p:cTn>
                              </p:par>
                              <p:par>
                                <p:cTn id="8" presetID="9" presetClass="emph" presetSubtype="0" grpId="0" nodeType="withEffect">
                                  <p:stCondLst>
                                    <p:cond delay="0"/>
                                  </p:stCondLst>
                                  <p:childTnLst>
                                    <p:set>
                                      <p:cBhvr>
                                        <p:cTn id="9" dur="indefinite"/>
                                        <p:tgtEl>
                                          <p:spTgt spid="2"/>
                                        </p:tgtEl>
                                        <p:attrNameLst>
                                          <p:attrName>style.opacity</p:attrName>
                                        </p:attrNameLst>
                                      </p:cBhvr>
                                      <p:to>
                                        <p:strVal val="0.25"/>
                                      </p:to>
                                    </p:set>
                                    <p:animEffect filter="image" prLst="opacity: 0.25">
                                      <p:cBhvr rctx="IE">
                                        <p:cTn id="10" dur="indefinite"/>
                                        <p:tgtEl>
                                          <p:spTgt spid="2"/>
                                        </p:tgtEl>
                                      </p:cBhvr>
                                    </p:animEffect>
                                  </p:childTnLst>
                                </p:cTn>
                              </p:par>
                              <p:par>
                                <p:cTn id="11" presetID="9" presetClass="emph" presetSubtype="0" grpId="0" nodeType="withEffect">
                                  <p:stCondLst>
                                    <p:cond delay="0"/>
                                  </p:stCondLst>
                                  <p:childTnLst>
                                    <p:set>
                                      <p:cBhvr>
                                        <p:cTn id="12" dur="indefinite"/>
                                        <p:tgtEl>
                                          <p:spTgt spid="20"/>
                                        </p:tgtEl>
                                        <p:attrNameLst>
                                          <p:attrName>style.opacity</p:attrName>
                                        </p:attrNameLst>
                                      </p:cBhvr>
                                      <p:to>
                                        <p:strVal val="0.25"/>
                                      </p:to>
                                    </p:set>
                                    <p:animEffect filter="image" prLst="opacity: 0.25">
                                      <p:cBhvr rctx="IE">
                                        <p:cTn id="13" dur="indefinite"/>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3" grpId="0" animBg="1"/>
    </p:bldLst>
  </p:timing>
</p:sld>
</file>

<file path=ppt/theme/theme1.xml><?xml version="1.0" encoding="utf-8"?>
<a:theme xmlns:a="http://schemas.openxmlformats.org/drawingml/2006/main" name="Lincoln_2012_v2_16x9">
  <a:themeElements>
    <a:clrScheme name="Custom 1">
      <a:dk1>
        <a:srgbClr val="000000"/>
      </a:dk1>
      <a:lt1>
        <a:srgbClr val="FFFFFF"/>
      </a:lt1>
      <a:dk2>
        <a:srgbClr val="000000"/>
      </a:dk2>
      <a:lt2>
        <a:srgbClr val="919191"/>
      </a:lt2>
      <a:accent1>
        <a:srgbClr val="618FFD"/>
      </a:accent1>
      <a:accent2>
        <a:srgbClr val="00AE00"/>
      </a:accent2>
      <a:accent3>
        <a:srgbClr val="FFFFFF"/>
      </a:accent3>
      <a:accent4>
        <a:srgbClr val="003767"/>
      </a:accent4>
      <a:accent5>
        <a:srgbClr val="D2DCF2"/>
      </a:accent5>
      <a:accent6>
        <a:srgbClr val="009D00"/>
      </a:accent6>
      <a:hlink>
        <a:srgbClr val="FC0128"/>
      </a:hlink>
      <a:folHlink>
        <a:srgbClr val="CECEC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2DCF2"/>
        </a:solidFill>
        <a:ln w="12700">
          <a:solidFill>
            <a:schemeClr val="tx1"/>
          </a:solidFill>
        </a:ln>
      </a:spPr>
      <a:bodyPr rtlCol="0" anchor="ctr"/>
      <a:lstStyle>
        <a:defPPr algn="ctr">
          <a:defRPr sz="1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sz="1400" b="1"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Group1 xmlns="3bee31ea-a82f-404a-b25a-e4015d7e776c">0553</Group1>
    <TaxCatchAll xmlns="2e3c7cd0-20cf-493d-b43f-617331d9d2e0" xsi:nil="true"/>
    <LWAI xmlns="3bee31ea-a82f-404a-b25a-e4015d7e776c" xsi:nil="true"/>
    <REID xmlns="3bee31ea-a82f-404a-b25a-e4015d7e776c">SERAPH</REID>
    <Descr xmlns="3bee31ea-a82f-404a-b25a-e4015d7e776c" xsi:nil="true"/>
    <lcf76f155ced4ddcb4097134ff3c332f xmlns="a4636abc-19c3-4f31-9052-fcf75d7b274a">
      <Terms xmlns="http://schemas.microsoft.com/office/infopath/2007/PartnerControls"/>
    </lcf76f155ced4ddcb4097134ff3c332f>
    <Division xmlns="3bee31ea-a82f-404a-b25a-e4015d7e776c">R05</Division>
    <_dlc_DocId xmlns="2e3c7cd0-20cf-493d-b43f-617331d9d2e0">JN6DWMVAFVK2-1811161958-817</_dlc_DocId>
    <_dlc_DocIdUrl xmlns="2e3c7cd0-20cf-493d-b43f-617331d9d2e0">
      <Url>https://mitlincolnlaboratory.sharepoint.us/sites/P-SERAPH/_layouts/15/DocIdRedir.aspx?ID=JN6DWMVAFVK2-1811161958-817</Url>
      <Description>JN6DWMVAFVK2-1811161958-817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17D72275035040AC9776533AD0693E" ma:contentTypeVersion="19" ma:contentTypeDescription="Create a new document." ma:contentTypeScope="" ma:versionID="5c1088c6ab35a01db355023bae39c210">
  <xsd:schema xmlns:xsd="http://www.w3.org/2001/XMLSchema" xmlns:xs="http://www.w3.org/2001/XMLSchema" xmlns:p="http://schemas.microsoft.com/office/2006/metadata/properties" xmlns:ns2="2e3c7cd0-20cf-493d-b43f-617331d9d2e0" xmlns:ns3="3bee31ea-a82f-404a-b25a-e4015d7e776c" xmlns:ns4="a4636abc-19c3-4f31-9052-fcf75d7b274a" targetNamespace="http://schemas.microsoft.com/office/2006/metadata/properties" ma:root="true" ma:fieldsID="125bdfdf17a727da8c5512db6d331e5b" ns2:_="" ns3:_="" ns4:_="">
    <xsd:import namespace="2e3c7cd0-20cf-493d-b43f-617331d9d2e0"/>
    <xsd:import namespace="3bee31ea-a82f-404a-b25a-e4015d7e776c"/>
    <xsd:import namespace="a4636abc-19c3-4f31-9052-fcf75d7b274a"/>
    <xsd:element name="properties">
      <xsd:complexType>
        <xsd:sequence>
          <xsd:element name="documentManagement">
            <xsd:complexType>
              <xsd:all>
                <xsd:element ref="ns2:_dlc_DocId" minOccurs="0"/>
                <xsd:element ref="ns2:_dlc_DocIdUrl" minOccurs="0"/>
                <xsd:element ref="ns2:_dlc_DocIdPersistId" minOccurs="0"/>
                <xsd:element ref="ns3:Descr" minOccurs="0"/>
                <xsd:element ref="ns3:Division" minOccurs="0"/>
                <xsd:element ref="ns3:Group1" minOccurs="0"/>
                <xsd:element ref="ns3:REID" minOccurs="0"/>
                <xsd:element ref="ns3:LWAI" minOccurs="0"/>
                <xsd:element ref="ns4:MediaServiceMetadata" minOccurs="0"/>
                <xsd:element ref="ns4:MediaServiceFastMetadata" minOccurs="0"/>
                <xsd:element ref="ns4:MediaServiceObjectDetectorVersions" minOccurs="0"/>
                <xsd:element ref="ns4:MediaServiceDateTaken" minOccurs="0"/>
                <xsd:element ref="ns4:MediaServiceGenerationTime" minOccurs="0"/>
                <xsd:element ref="ns4:MediaServiceEventHashCode" minOccurs="0"/>
                <xsd:element ref="ns4:MediaLengthInSeconds" minOccurs="0"/>
                <xsd:element ref="ns2:SharedWithUsers" minOccurs="0"/>
                <xsd:element ref="ns2:SharedWithDetails" minOccurs="0"/>
                <xsd:element ref="ns4:lcf76f155ced4ddcb4097134ff3c332f" minOccurs="0"/>
                <xsd:element ref="ns2:TaxCatchAll" minOccurs="0"/>
                <xsd:element ref="ns4:MediaServiceOCR"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3c7cd0-20cf-493d-b43f-617331d9d2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07a71487-f4f2-418c-901d-7083b7b3612e}" ma:internalName="TaxCatchAll" ma:showField="CatchAllData" ma:web="2e3c7cd0-20cf-493d-b43f-617331d9d2e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bee31ea-a82f-404a-b25a-e4015d7e776c" elementFormDefault="qualified">
    <xsd:import namespace="http://schemas.microsoft.com/office/2006/documentManagement/types"/>
    <xsd:import namespace="http://schemas.microsoft.com/office/infopath/2007/PartnerControls"/>
    <xsd:element name="Descr" ma:index="11" nillable="true" ma:displayName="Descr" ma:internalName="Descr">
      <xsd:simpleType>
        <xsd:restriction base="dms:Note">
          <xsd:maxLength value="255"/>
        </xsd:restriction>
      </xsd:simpleType>
    </xsd:element>
    <xsd:element name="Division" ma:index="12" nillable="true" ma:displayName="Division" ma:default="R05" ma:internalName="Division">
      <xsd:simpleType>
        <xsd:restriction base="dms:Text">
          <xsd:maxLength value="255"/>
        </xsd:restriction>
      </xsd:simpleType>
    </xsd:element>
    <xsd:element name="Group1" ma:index="13" nillable="true" ma:displayName="Group" ma:default="0553" ma:internalName="Group1">
      <xsd:simpleType>
        <xsd:restriction base="dms:Text">
          <xsd:maxLength value="255"/>
        </xsd:restriction>
      </xsd:simpleType>
    </xsd:element>
    <xsd:element name="REID" ma:index="14" nillable="true" ma:displayName="REID" ma:default="SERAPH" ma:internalName="REID">
      <xsd:simpleType>
        <xsd:restriction base="dms:Text">
          <xsd:maxLength value="255"/>
        </xsd:restriction>
      </xsd:simpleType>
    </xsd:element>
    <xsd:element name="LWAI" ma:index="15" nillable="true" ma:displayName="Lab-wide Access" ma:description="Denotes whether an item is viewable lab-wide. No value in this column, serves as placeholder for rendering" ma:hidden="true" ma:internalName="LWAI">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636abc-19c3-4f31-9052-fcf75d7b274a"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a24ba2f3-d000-46ce-a004-00fa7c3a7095" ma:termSetId="09814cd3-568e-fe90-9814-8d621ff8fb84" ma:anchorId="fba54fb3-c3e1-fe81-a776-ca4b69148c4d" ma:open="true" ma:isKeyword="false">
      <xsd:complexType>
        <xsd:sequence>
          <xsd:element ref="pc:Terms" minOccurs="0" maxOccurs="1"/>
        </xsd:sequence>
      </xsd:complexType>
    </xsd:element>
    <xsd:element name="MediaServiceOCR" ma:index="28" nillable="true" ma:displayName="Extracted Text" ma:internalName="MediaServiceOCR" ma:readOnly="true">
      <xsd:simpleType>
        <xsd:restriction base="dms:Note">
          <xsd:maxLength value="255"/>
        </xsd:restrictio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551F99-1E73-47FF-98F1-E5A255282E30}">
  <ds:schemaRefs>
    <ds:schemaRef ds:uri="http://schemas.microsoft.com/sharepoint/events"/>
  </ds:schemaRefs>
</ds:datastoreItem>
</file>

<file path=customXml/itemProps2.xml><?xml version="1.0" encoding="utf-8"?>
<ds:datastoreItem xmlns:ds="http://schemas.openxmlformats.org/officeDocument/2006/customXml" ds:itemID="{54BFC25F-7CEB-4257-B495-F57C108377C4}">
  <ds:schemaRefs>
    <ds:schemaRef ds:uri="http://schemas.microsoft.com/office/2006/metadata/properties"/>
    <ds:schemaRef ds:uri="http://www.w3.org/XML/1998/namespace"/>
    <ds:schemaRef ds:uri="http://purl.org/dc/terms/"/>
    <ds:schemaRef ds:uri="http://purl.org/dc/dcmitype/"/>
    <ds:schemaRef ds:uri="2e3c7cd0-20cf-493d-b43f-617331d9d2e0"/>
    <ds:schemaRef ds:uri="http://schemas.microsoft.com/office/2006/documentManagement/types"/>
    <ds:schemaRef ds:uri="http://purl.org/dc/elements/1.1/"/>
    <ds:schemaRef ds:uri="a4636abc-19c3-4f31-9052-fcf75d7b274a"/>
    <ds:schemaRef ds:uri="http://schemas.microsoft.com/office/infopath/2007/PartnerControls"/>
    <ds:schemaRef ds:uri="http://schemas.openxmlformats.org/package/2006/metadata/core-properties"/>
    <ds:schemaRef ds:uri="3bee31ea-a82f-404a-b25a-e4015d7e776c"/>
  </ds:schemaRefs>
</ds:datastoreItem>
</file>

<file path=customXml/itemProps3.xml><?xml version="1.0" encoding="utf-8"?>
<ds:datastoreItem xmlns:ds="http://schemas.openxmlformats.org/officeDocument/2006/customXml" ds:itemID="{73D9738D-12AD-49E4-BCBB-F4756F5619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3c7cd0-20cf-493d-b43f-617331d9d2e0"/>
    <ds:schemaRef ds:uri="3bee31ea-a82f-404a-b25a-e4015d7e776c"/>
    <ds:schemaRef ds:uri="a4636abc-19c3-4f31-9052-fcf75d7b27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DFA1A4B-C3F0-4D89-A4A2-F545AA61FD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Lincoln_2012_v2_16x9</Template>
  <TotalTime>2098</TotalTime>
  <Words>3971</Words>
  <Application>Microsoft Office PowerPoint</Application>
  <PresentationFormat>Custom</PresentationFormat>
  <Paragraphs>230</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-apple-system</vt:lpstr>
      <vt:lpstr>Arial</vt:lpstr>
      <vt:lpstr>Calibri</vt:lpstr>
      <vt:lpstr>Courier New</vt:lpstr>
      <vt:lpstr>Wingdings</vt:lpstr>
      <vt:lpstr>Lincoln_2012_v2_16x9</vt:lpstr>
      <vt:lpstr>Securing the Satellite Software Stack</vt:lpstr>
      <vt:lpstr>Satellite Systems are Increasingly Under Attack</vt:lpstr>
      <vt:lpstr>Security Focuses for Satellite Systems</vt:lpstr>
      <vt:lpstr>Does Satellite Software Deserve Special Attention by the Security Community?</vt:lpstr>
      <vt:lpstr>Outline</vt:lpstr>
      <vt:lpstr>Challenge:  Lack of Accessibility</vt:lpstr>
      <vt:lpstr>Challenge: Safety and Availability</vt:lpstr>
      <vt:lpstr>Challenge: Radiation Faults</vt:lpstr>
      <vt:lpstr>A Vision for the Future: Secure Satellite Software</vt:lpstr>
      <vt:lpstr>Research Direction: Isolated, Modular Systems</vt:lpstr>
      <vt:lpstr>Research Direction: Isolated, Modular Systems</vt:lpstr>
      <vt:lpstr>Research Direction: Fault Recovery</vt:lpstr>
      <vt:lpstr>Summary</vt:lpstr>
      <vt:lpstr>Questions?</vt:lpstr>
    </vt:vector>
  </TitlesOfParts>
  <Company>MIT Lincoln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Securing the Satellite Software Stack</dc:title>
  <dc:creator>Jero, Samuel - 0553 - MITLL</dc:creator>
  <cp:lastModifiedBy>Jero, Samuel - 0553 - MITLL</cp:lastModifiedBy>
  <cp:revision>66</cp:revision>
  <dcterms:created xsi:type="dcterms:W3CDTF">2024-02-12T13:23:39Z</dcterms:created>
  <dcterms:modified xsi:type="dcterms:W3CDTF">2024-02-28T15:37:49Z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2669a3c3-1485-47cc-9977-33bffaad996b</vt:lpwstr>
  </property>
  <property fmtid="{D5CDD505-2E9C-101B-9397-08002B2CF9AE}" pid="3" name="ContentTypeId">
    <vt:lpwstr>0x010100F117D72275035040AC9776533AD0693E</vt:lpwstr>
  </property>
  <property fmtid="{D5CDD505-2E9C-101B-9397-08002B2CF9AE}" pid="4" name="MediaServiceImageTags">
    <vt:lpwstr/>
  </property>
</Properties>
</file>