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26"/>
  </p:notesMasterIdLst>
  <p:handoutMasterIdLst>
    <p:handoutMasterId r:id="rId27"/>
  </p:handoutMasterIdLst>
  <p:sldIdLst>
    <p:sldId id="256" r:id="rId6"/>
    <p:sldId id="257" r:id="rId7"/>
    <p:sldId id="258" r:id="rId8"/>
    <p:sldId id="259" r:id="rId9"/>
    <p:sldId id="267" r:id="rId10"/>
    <p:sldId id="266" r:id="rId11"/>
    <p:sldId id="265" r:id="rId12"/>
    <p:sldId id="269" r:id="rId13"/>
    <p:sldId id="270" r:id="rId14"/>
    <p:sldId id="310" r:id="rId15"/>
    <p:sldId id="308" r:id="rId16"/>
    <p:sldId id="276" r:id="rId17"/>
    <p:sldId id="306" r:id="rId18"/>
    <p:sldId id="277" r:id="rId19"/>
    <p:sldId id="279" r:id="rId20"/>
    <p:sldId id="283" r:id="rId21"/>
    <p:sldId id="307" r:id="rId22"/>
    <p:sldId id="309" r:id="rId23"/>
    <p:sldId id="284" r:id="rId24"/>
    <p:sldId id="305" r:id="rId25"/>
  </p:sldIdLst>
  <p:sldSz cx="12188825"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10"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10"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10"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10"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10" charset="0"/>
        <a:ea typeface="+mn-ea"/>
        <a:cs typeface="+mn-cs"/>
      </a:defRPr>
    </a:lvl5pPr>
    <a:lvl6pPr marL="2286000" algn="l" defTabSz="457200" rtl="0" eaLnBrk="1" latinLnBrk="0" hangingPunct="1">
      <a:defRPr sz="2400" kern="1200">
        <a:solidFill>
          <a:schemeClr val="tx1"/>
        </a:solidFill>
        <a:latin typeface="Arial" pitchFamily="-110" charset="0"/>
        <a:ea typeface="+mn-ea"/>
        <a:cs typeface="+mn-cs"/>
      </a:defRPr>
    </a:lvl6pPr>
    <a:lvl7pPr marL="2743200" algn="l" defTabSz="457200" rtl="0" eaLnBrk="1" latinLnBrk="0" hangingPunct="1">
      <a:defRPr sz="2400" kern="1200">
        <a:solidFill>
          <a:schemeClr val="tx1"/>
        </a:solidFill>
        <a:latin typeface="Arial" pitchFamily="-110" charset="0"/>
        <a:ea typeface="+mn-ea"/>
        <a:cs typeface="+mn-cs"/>
      </a:defRPr>
    </a:lvl7pPr>
    <a:lvl8pPr marL="3200400" algn="l" defTabSz="457200" rtl="0" eaLnBrk="1" latinLnBrk="0" hangingPunct="1">
      <a:defRPr sz="2400" kern="1200">
        <a:solidFill>
          <a:schemeClr val="tx1"/>
        </a:solidFill>
        <a:latin typeface="Arial" pitchFamily="-110" charset="0"/>
        <a:ea typeface="+mn-ea"/>
        <a:cs typeface="+mn-cs"/>
      </a:defRPr>
    </a:lvl8pPr>
    <a:lvl9pPr marL="3657600" algn="l" defTabSz="457200" rtl="0" eaLnBrk="1" latinLnBrk="0" hangingPunct="1">
      <a:defRPr sz="2400" kern="1200">
        <a:solidFill>
          <a:schemeClr val="tx1"/>
        </a:solidFill>
        <a:latin typeface="Arial" pitchFamily="-110"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EBD3"/>
    <a:srgbClr val="DEC4FD"/>
    <a:srgbClr val="FFC9BB"/>
    <a:srgbClr val="AED9FF"/>
    <a:srgbClr val="E7B900"/>
    <a:srgbClr val="EAB637"/>
    <a:srgbClr val="FFBF4E"/>
    <a:srgbClr val="FFC400"/>
    <a:srgbClr val="FFEED0"/>
    <a:srgbClr val="F5E1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4"/>
    <p:restoredTop sz="85553"/>
  </p:normalViewPr>
  <p:slideViewPr>
    <p:cSldViewPr>
      <p:cViewPr varScale="1">
        <p:scale>
          <a:sx n="111" d="100"/>
          <a:sy n="111" d="100"/>
        </p:scale>
        <p:origin x="992" y="200"/>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72" d="100"/>
          <a:sy n="172" d="100"/>
        </p:scale>
        <p:origin x="10072"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latin typeface="Times New Roman" pitchFamily="-110" charset="0"/>
              </a:defRPr>
            </a:lvl1pPr>
          </a:lstStyle>
          <a:p>
            <a:endParaRPr lang="en-US" alt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latin typeface="Times New Roman" pitchFamily="-110" charset="0"/>
              </a:defRPr>
            </a:lvl1pPr>
          </a:lstStyle>
          <a:p>
            <a:endParaRPr lang="en-US" altLang="en-US"/>
          </a:p>
        </p:txBody>
      </p:sp>
      <p:sp>
        <p:nvSpPr>
          <p:cNvPr id="30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latin typeface="Times New Roman" pitchFamily="-110" charset="0"/>
              </a:defRPr>
            </a:lvl1pPr>
          </a:lstStyle>
          <a:p>
            <a:endParaRPr lang="en-US" alt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latin typeface="Times New Roman" pitchFamily="-110" charset="0"/>
              </a:defRPr>
            </a:lvl1pPr>
          </a:lstStyle>
          <a:p>
            <a:fld id="{F294CCFB-749A-2F47-8EBA-00DE4241A432}" type="slidenum">
              <a:rPr lang="en-US" altLang="en-US"/>
              <a:pPr/>
              <a:t>‹#›</a:t>
            </a:fld>
            <a:endParaRPr lang="en-US" altLang="en-US"/>
          </a:p>
        </p:txBody>
      </p:sp>
    </p:spTree>
    <p:extLst>
      <p:ext uri="{BB962C8B-B14F-4D97-AF65-F5344CB8AC3E}">
        <p14:creationId xmlns:p14="http://schemas.microsoft.com/office/powerpoint/2010/main" val="20243235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defRPr sz="1000" i="1">
                <a:latin typeface="Times New Roman" pitchFamily="-110" charset="0"/>
              </a:defRPr>
            </a:lvl1pPr>
          </a:lstStyle>
          <a:p>
            <a:endParaRPr lang="en-US" altLang="en-US"/>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a:defRPr sz="1000" i="1">
                <a:latin typeface="Times New Roman" pitchFamily="-110" charset="0"/>
              </a:defRPr>
            </a:lvl1pPr>
          </a:lstStyle>
          <a:p>
            <a:endParaRPr lang="en-US" altLang="en-US"/>
          </a:p>
        </p:txBody>
      </p:sp>
      <p:sp>
        <p:nvSpPr>
          <p:cNvPr id="2052" name="Rectangle 4"/>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defRPr sz="1000" i="1">
                <a:latin typeface="Times New Roman" pitchFamily="-110" charset="0"/>
              </a:defRPr>
            </a:lvl1pPr>
          </a:lstStyle>
          <a:p>
            <a:endParaRPr lang="en-US" altLang="en-US"/>
          </a:p>
        </p:txBody>
      </p:sp>
      <p:sp>
        <p:nvSpPr>
          <p:cNvPr id="2053" name="Rectangle 5"/>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i="1">
                <a:latin typeface="Times New Roman" pitchFamily="-110" charset="0"/>
              </a:defRPr>
            </a:lvl1pPr>
          </a:lstStyle>
          <a:p>
            <a:fld id="{1783C958-1F1B-2347-8B37-D6BC4B56CB47}" type="slidenum">
              <a:rPr lang="en-US" altLang="en-US"/>
              <a:pPr/>
              <a:t>‹#›</a:t>
            </a:fld>
            <a:endParaRPr lang="en-US" altLang="en-US"/>
          </a:p>
        </p:txBody>
      </p:sp>
      <p:sp>
        <p:nvSpPr>
          <p:cNvPr id="2054" name="Rectangle 6"/>
          <p:cNvSpPr>
            <a:spLocks noGrp="1" noChangeArrowheads="1"/>
          </p:cNvSpPr>
          <p:nvPr>
            <p:ph type="body" sz="quarter" idx="3"/>
          </p:nvPr>
        </p:nvSpPr>
        <p:spPr bwMode="auto">
          <a:xfrm>
            <a:off x="911225" y="4343400"/>
            <a:ext cx="5032375"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p:cNvSpPr>
            <a:spLocks noGrp="1" noRot="1" noChangeAspect="1" noChangeArrowheads="1" noTextEdit="1"/>
          </p:cNvSpPr>
          <p:nvPr>
            <p:ph type="sldImg" idx="2"/>
          </p:nvPr>
        </p:nvSpPr>
        <p:spPr bwMode="auto">
          <a:xfrm>
            <a:off x="393700" y="692150"/>
            <a:ext cx="6070600" cy="341630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6048723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10"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5"/>
          <p:cNvSpPr>
            <a:spLocks noGrp="1" noChangeArrowheads="1"/>
          </p:cNvSpPr>
          <p:nvPr>
            <p:ph type="sldNum" sz="quarter" idx="5"/>
          </p:nvPr>
        </p:nvSpPr>
        <p:spPr>
          <a:ln/>
        </p:spPr>
        <p:txBody>
          <a:bodyPr/>
          <a:lstStyle/>
          <a:p>
            <a:fld id="{538FCF78-6F42-DD47-BFB7-03FB0C2A10DA}" type="slidenum">
              <a:rPr lang="en-US" altLang="en-US"/>
              <a:pPr/>
              <a:t>1</a:t>
            </a:fld>
            <a:endParaRPr lang="en-US" altLang="en-US"/>
          </a:p>
        </p:txBody>
      </p:sp>
      <p:sp>
        <p:nvSpPr>
          <p:cNvPr id="5122" name="Rectangle 2"/>
          <p:cNvSpPr>
            <a:spLocks noChangeArrowheads="1"/>
          </p:cNvSpPr>
          <p:nvPr/>
        </p:nvSpPr>
        <p:spPr bwMode="auto">
          <a:xfrm>
            <a:off x="3884613" y="0"/>
            <a:ext cx="2973387"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3" name="Rectangle 3"/>
          <p:cNvSpPr>
            <a:spLocks noChangeArrowheads="1"/>
          </p:cNvSpPr>
          <p:nvPr/>
        </p:nvSpPr>
        <p:spPr bwMode="auto">
          <a:xfrm>
            <a:off x="3884613" y="8686800"/>
            <a:ext cx="2973387" cy="457200"/>
          </a:xfrm>
          <a:prstGeom prst="rect">
            <a:avLst/>
          </a:prstGeom>
          <a:noFill/>
          <a:ln w="9525">
            <a:noFill/>
            <a:miter lim="800000"/>
            <a:headEnd/>
            <a:tailEnd/>
          </a:ln>
          <a:effectLst/>
        </p:spPr>
        <p:txBody>
          <a:bodyPr lIns="19050" tIns="0" rIns="19050" bIns="0" anchor="b">
            <a:prstTxWarp prst="textNoShape">
              <a:avLst/>
            </a:prstTxWarp>
          </a:bodyPr>
          <a:lstStyle/>
          <a:p>
            <a:pPr algn="r"/>
            <a:r>
              <a:rPr lang="en-US" altLang="en-US" sz="1000" i="1">
                <a:latin typeface="Times New Roman" pitchFamily="-110" charset="0"/>
              </a:rPr>
              <a:t>1</a:t>
            </a:r>
          </a:p>
        </p:txBody>
      </p:sp>
      <p:sp>
        <p:nvSpPr>
          <p:cNvPr id="5124"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5"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6" name="Rectangle 6"/>
          <p:cNvSpPr>
            <a:spLocks noChangeArrowheads="1"/>
          </p:cNvSpPr>
          <p:nvPr/>
        </p:nvSpPr>
        <p:spPr bwMode="auto">
          <a:xfrm>
            <a:off x="3883025" y="0"/>
            <a:ext cx="2974975"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7" name="Rectangle 7"/>
          <p:cNvSpPr>
            <a:spLocks noChangeArrowheads="1"/>
          </p:cNvSpPr>
          <p:nvPr/>
        </p:nvSpPr>
        <p:spPr bwMode="auto">
          <a:xfrm>
            <a:off x="3883025" y="8686800"/>
            <a:ext cx="2974975" cy="457200"/>
          </a:xfrm>
          <a:prstGeom prst="rect">
            <a:avLst/>
          </a:prstGeom>
          <a:noFill/>
          <a:ln w="9525">
            <a:noFill/>
            <a:miter lim="800000"/>
            <a:headEnd/>
            <a:tailEnd/>
          </a:ln>
          <a:effectLst/>
        </p:spPr>
        <p:txBody>
          <a:bodyPr lIns="19050" tIns="0" rIns="19050" bIns="0" anchor="b">
            <a:prstTxWarp prst="textNoShape">
              <a:avLst/>
            </a:prstTxWarp>
          </a:bodyPr>
          <a:lstStyle/>
          <a:p>
            <a:pPr algn="r"/>
            <a:r>
              <a:rPr lang="en-US" altLang="en-US" sz="1000" i="1">
                <a:latin typeface="Times New Roman" pitchFamily="-110" charset="0"/>
              </a:rPr>
              <a:t>1</a:t>
            </a:r>
          </a:p>
        </p:txBody>
      </p:sp>
      <p:sp>
        <p:nvSpPr>
          <p:cNvPr id="5128" name="Rectangle 8"/>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29" name="Rectangle 9"/>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prstTxWarp prst="textNoShape">
              <a:avLst/>
            </a:prstTxWarp>
          </a:bodyPr>
          <a:lstStyle/>
          <a:p>
            <a:endParaRPr lang="en-US"/>
          </a:p>
        </p:txBody>
      </p:sp>
      <p:sp>
        <p:nvSpPr>
          <p:cNvPr id="5130" name="Rectangle 10"/>
          <p:cNvSpPr>
            <a:spLocks noGrp="1" noRot="1" noChangeAspect="1" noChangeArrowheads="1" noTextEdit="1"/>
          </p:cNvSpPr>
          <p:nvPr>
            <p:ph type="sldImg"/>
          </p:nvPr>
        </p:nvSpPr>
        <p:spPr>
          <a:xfrm>
            <a:off x="393700" y="692150"/>
            <a:ext cx="6070600" cy="3416300"/>
          </a:xfrm>
          <a:ln cap="flat"/>
        </p:spPr>
      </p:sp>
      <p:sp>
        <p:nvSpPr>
          <p:cNvPr id="5131" name="Rectangle 11"/>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r>
              <a:rPr lang="en-US" dirty="0"/>
              <a:t>Kernel sorts IPC queue</a:t>
            </a:r>
          </a:p>
          <a:p>
            <a:pPr marL="171450" indent="-171450">
              <a:buFont typeface="Arial" panose="020B0604020202020204" pitchFamily="34" charset="0"/>
              <a:buChar char="•"/>
            </a:pPr>
            <a:r>
              <a:rPr lang="en-US" dirty="0"/>
              <a:t>Attackers have no IPC with victim</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11</a:t>
            </a:fld>
            <a:endParaRPr lang="en-US" altLang="en-US"/>
          </a:p>
        </p:txBody>
      </p:sp>
    </p:spTree>
    <p:extLst>
      <p:ext uri="{BB962C8B-B14F-4D97-AF65-F5344CB8AC3E}">
        <p14:creationId xmlns:p14="http://schemas.microsoft.com/office/powerpoint/2010/main" val="2615612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background on the graph before the take </a:t>
            </a:r>
            <a:r>
              <a:rPr lang="en-US" dirty="0" err="1"/>
              <a:t>aways</a:t>
            </a:r>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14</a:t>
            </a:fld>
            <a:endParaRPr lang="en-US" altLang="en-US"/>
          </a:p>
        </p:txBody>
      </p:sp>
    </p:spTree>
    <p:extLst>
      <p:ext uri="{BB962C8B-B14F-4D97-AF65-F5344CB8AC3E}">
        <p14:creationId xmlns:p14="http://schemas.microsoft.com/office/powerpoint/2010/main" val="2250766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Quicker here</a:t>
            </a:r>
          </a:p>
          <a:p>
            <a:r>
              <a:rPr lang="en-US" dirty="0"/>
              <a:t>Maybe move all the mitigation into 1 or 2 slides like this one</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16</a:t>
            </a:fld>
            <a:endParaRPr lang="en-US" altLang="en-US"/>
          </a:p>
        </p:txBody>
      </p:sp>
    </p:spTree>
    <p:extLst>
      <p:ext uri="{BB962C8B-B14F-4D97-AF65-F5344CB8AC3E}">
        <p14:creationId xmlns:p14="http://schemas.microsoft.com/office/powerpoint/2010/main" val="3760013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Quicker here</a:t>
            </a:r>
          </a:p>
          <a:p>
            <a:r>
              <a:rPr lang="en-US" dirty="0"/>
              <a:t>Maybe move all the mitigation into 1 or 2 slides like this one</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17</a:t>
            </a:fld>
            <a:endParaRPr lang="en-US" altLang="en-US"/>
          </a:p>
        </p:txBody>
      </p:sp>
    </p:spTree>
    <p:extLst>
      <p:ext uri="{BB962C8B-B14F-4D97-AF65-F5344CB8AC3E}">
        <p14:creationId xmlns:p14="http://schemas.microsoft.com/office/powerpoint/2010/main" val="186043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19</a:t>
            </a:fld>
            <a:endParaRPr lang="en-US" altLang="en-US"/>
          </a:p>
        </p:txBody>
      </p:sp>
    </p:spTree>
    <p:extLst>
      <p:ext uri="{BB962C8B-B14F-4D97-AF65-F5344CB8AC3E}">
        <p14:creationId xmlns:p14="http://schemas.microsoft.com/office/powerpoint/2010/main" val="3042119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Q&amp;A</a:t>
            </a:r>
          </a:p>
          <a:p>
            <a:endParaRPr lang="en-US" dirty="0"/>
          </a:p>
          <a:p>
            <a:r>
              <a:rPr lang="en-US" dirty="0"/>
              <a:t>Notes:</a:t>
            </a:r>
          </a:p>
          <a:p>
            <a:r>
              <a:rPr lang="en-US" dirty="0"/>
              <a:t>Get to system c dilemma quicker</a:t>
            </a:r>
          </a:p>
          <a:p>
            <a:r>
              <a:rPr lang="en-US" dirty="0"/>
              <a:t>10 min over</a:t>
            </a:r>
          </a:p>
          <a:p>
            <a:r>
              <a:rPr lang="en-US" dirty="0"/>
              <a:t>Go over a subset of each of the attacks?</a:t>
            </a:r>
          </a:p>
        </p:txBody>
      </p:sp>
      <p:sp>
        <p:nvSpPr>
          <p:cNvPr id="4" name="Slide Number Placeholder 3"/>
          <p:cNvSpPr>
            <a:spLocks noGrp="1"/>
          </p:cNvSpPr>
          <p:nvPr>
            <p:ph type="sldNum" sz="quarter" idx="10"/>
          </p:nvPr>
        </p:nvSpPr>
        <p:spPr/>
        <p:txBody>
          <a:bodyPr/>
          <a:lstStyle/>
          <a:p>
            <a:fld id="{A778FBA5-F957-4CE9-A734-9CFA9C4F5603}" type="slidenum">
              <a:rPr lang="en-US" smtClean="0"/>
              <a:pPr/>
              <a:t>20</a:t>
            </a:fld>
            <a:endParaRPr lang="en-US" dirty="0"/>
          </a:p>
        </p:txBody>
      </p:sp>
    </p:spTree>
    <p:extLst>
      <p:ext uri="{BB962C8B-B14F-4D97-AF65-F5344CB8AC3E}">
        <p14:creationId xmlns:p14="http://schemas.microsoft.com/office/powerpoint/2010/main" val="3630862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2</a:t>
            </a:fld>
            <a:endParaRPr lang="en-US" altLang="en-US"/>
          </a:p>
        </p:txBody>
      </p:sp>
    </p:spTree>
    <p:extLst>
      <p:ext uri="{BB962C8B-B14F-4D97-AF65-F5344CB8AC3E}">
        <p14:creationId xmlns:p14="http://schemas.microsoft.com/office/powerpoint/2010/main" val="2599713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Systems = embedded systems, cyber physical systems, and safety-critical systems, etc.</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Temporal Isolation is for reliability and security</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3</a:t>
            </a:fld>
            <a:endParaRPr lang="en-US" altLang="en-US"/>
          </a:p>
        </p:txBody>
      </p:sp>
    </p:spTree>
    <p:extLst>
      <p:ext uri="{BB962C8B-B14F-4D97-AF65-F5344CB8AC3E}">
        <p14:creationId xmlns:p14="http://schemas.microsoft.com/office/powerpoint/2010/main" val="923298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r>
              <a:rPr lang="en-US" dirty="0"/>
              <a:t>User-level servers</a:t>
            </a:r>
          </a:p>
          <a:p>
            <a:pPr marL="628650" lvl="1" indent="-171450">
              <a:buFont typeface="Arial" panose="020B0604020202020204" pitchFamily="34" charset="0"/>
              <a:buChar char="•"/>
            </a:pPr>
            <a:r>
              <a:rPr lang="en-US" dirty="0"/>
              <a:t>Give great spatial isolation</a:t>
            </a:r>
          </a:p>
          <a:p>
            <a:pPr marL="171450" lvl="0" indent="-171450">
              <a:buFont typeface="Arial" panose="020B0604020202020204" pitchFamily="34" charset="0"/>
              <a:buChar char="•"/>
            </a:pPr>
            <a:r>
              <a:rPr lang="en-US" dirty="0"/>
              <a:t>Synchronous IPC mimics control flow of function calls</a:t>
            </a:r>
          </a:p>
          <a:p>
            <a:pPr marL="628650" lvl="1" indent="-171450">
              <a:buFont typeface="Arial" panose="020B0604020202020204" pitchFamily="34" charset="0"/>
              <a:buChar char="•"/>
            </a:pPr>
            <a:r>
              <a:rPr lang="en-US" dirty="0"/>
              <a:t>Switching from clients to the server and back</a:t>
            </a:r>
          </a:p>
          <a:p>
            <a:pPr marL="171450" lvl="0" indent="-171450">
              <a:buFont typeface="Arial" panose="020B0604020202020204" pitchFamily="34" charset="0"/>
              <a:buChar char="•"/>
            </a:pPr>
            <a:r>
              <a:rPr lang="en-US" dirty="0"/>
              <a:t>Synchronous IPC binds untrusting clients to servers</a:t>
            </a:r>
          </a:p>
          <a:p>
            <a:pPr marL="628650" lvl="1" indent="-171450">
              <a:buFont typeface="Arial" panose="020B0604020202020204" pitchFamily="34" charset="0"/>
              <a:buChar char="•"/>
            </a:pPr>
            <a:r>
              <a:rPr lang="en-US" dirty="0"/>
              <a:t>Scheduler invocations, budgets, priority-sorted, etc.</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4</a:t>
            </a:fld>
            <a:endParaRPr lang="en-US" altLang="en-US"/>
          </a:p>
        </p:txBody>
      </p:sp>
    </p:spTree>
    <p:extLst>
      <p:ext uri="{BB962C8B-B14F-4D97-AF65-F5344CB8AC3E}">
        <p14:creationId xmlns:p14="http://schemas.microsoft.com/office/powerpoint/2010/main" val="926703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r>
              <a:rPr lang="en-US" dirty="0"/>
              <a:t>Threads are queued not data in sel4</a:t>
            </a:r>
          </a:p>
          <a:p>
            <a:pPr marL="628650" lvl="1" indent="-171450">
              <a:buFont typeface="Arial" panose="020B0604020202020204" pitchFamily="34" charset="0"/>
              <a:buChar char="•"/>
            </a:pPr>
            <a:r>
              <a:rPr lang="en-US" dirty="0"/>
              <a:t>No need for memory allocation on the IPC path</a:t>
            </a:r>
          </a:p>
          <a:p>
            <a:pPr marL="628650" lvl="1" indent="-171450">
              <a:buFont typeface="Arial" panose="020B0604020202020204" pitchFamily="34" charset="0"/>
              <a:buChar char="•"/>
            </a:pPr>
            <a:r>
              <a:rPr lang="en-US" dirty="0"/>
              <a:t>But requires a queueing discipline </a:t>
            </a:r>
          </a:p>
          <a:p>
            <a:pPr marL="171450" lvl="0" indent="-171450">
              <a:buFont typeface="Arial" panose="020B0604020202020204" pitchFamily="34" charset="0"/>
              <a:buChar char="•"/>
            </a:pPr>
            <a:r>
              <a:rPr lang="en-US" dirty="0"/>
              <a:t>Server contention</a:t>
            </a:r>
          </a:p>
          <a:p>
            <a:pPr marL="628650" lvl="1" indent="-171450">
              <a:buFont typeface="Arial" panose="020B0604020202020204" pitchFamily="34" charset="0"/>
              <a:buChar char="•"/>
            </a:pPr>
            <a:r>
              <a:rPr lang="en-US" dirty="0"/>
              <a:t>Priority ceiling </a:t>
            </a:r>
          </a:p>
          <a:p>
            <a:pPr marL="1085850" lvl="2" indent="-171450">
              <a:buFont typeface="Arial" panose="020B0604020202020204" pitchFamily="34" charset="0"/>
              <a:buChar char="•"/>
            </a:pPr>
            <a:r>
              <a:rPr lang="en-US" dirty="0"/>
              <a:t>Difficult to engineer</a:t>
            </a:r>
          </a:p>
          <a:p>
            <a:pPr marL="628650" lvl="1" indent="-171450">
              <a:buFont typeface="Arial" panose="020B0604020202020204" pitchFamily="34" charset="0"/>
              <a:buChar char="•"/>
            </a:pPr>
            <a:r>
              <a:rPr lang="en-US" dirty="0"/>
              <a:t>Priority inheritance</a:t>
            </a:r>
          </a:p>
          <a:p>
            <a:pPr marL="1085850" lvl="2" indent="-171450">
              <a:buFont typeface="Arial" panose="020B0604020202020204" pitchFamily="34" charset="0"/>
              <a:buChar char="•"/>
            </a:pPr>
            <a:r>
              <a:rPr lang="en-US" dirty="0"/>
              <a:t>Dependency walkthroughs</a:t>
            </a:r>
          </a:p>
          <a:p>
            <a:pPr marL="171450" lvl="0" indent="-171450">
              <a:buFont typeface="Arial" panose="020B0604020202020204" pitchFamily="34" charset="0"/>
              <a:buChar char="•"/>
            </a:pPr>
            <a:r>
              <a:rPr lang="en-US" dirty="0"/>
              <a:t>Constrained Execution</a:t>
            </a:r>
          </a:p>
          <a:p>
            <a:pPr marL="628650" lvl="1" indent="-171450">
              <a:buFont typeface="Arial" panose="020B0604020202020204" pitchFamily="34" charset="0"/>
              <a:buChar char="•"/>
            </a:pPr>
            <a:r>
              <a:rPr lang="en-US" dirty="0"/>
              <a:t>Budget-driven servers (i.e., deferable servers)</a:t>
            </a:r>
          </a:p>
          <a:p>
            <a:pPr marL="1085850" lvl="2" indent="-171450">
              <a:buFont typeface="Arial" panose="020B0604020202020204" pitchFamily="34" charset="0"/>
              <a:buChar char="•"/>
            </a:pPr>
            <a:r>
              <a:rPr lang="en-US" dirty="0"/>
              <a:t>Budget drain attacks</a:t>
            </a:r>
          </a:p>
          <a:p>
            <a:pPr marL="628650" lvl="1" indent="-171450">
              <a:buFont typeface="Arial" panose="020B0604020202020204" pitchFamily="34" charset="0"/>
              <a:buChar char="•"/>
            </a:pPr>
            <a:r>
              <a:rPr lang="en-US" dirty="0"/>
              <a:t>Budget Inheritance</a:t>
            </a:r>
          </a:p>
          <a:p>
            <a:pPr marL="1085850" lvl="2" indent="-171450">
              <a:buFont typeface="Arial" panose="020B0604020202020204" pitchFamily="34" charset="0"/>
              <a:buChar char="•"/>
            </a:pPr>
            <a:r>
              <a:rPr lang="en-US" dirty="0"/>
              <a:t>Insufficient budget policy</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5</a:t>
            </a:fld>
            <a:endParaRPr lang="en-US" altLang="en-US"/>
          </a:p>
        </p:txBody>
      </p:sp>
    </p:spTree>
    <p:extLst>
      <p:ext uri="{BB962C8B-B14F-4D97-AF65-F5344CB8AC3E}">
        <p14:creationId xmlns:p14="http://schemas.microsoft.com/office/powerpoint/2010/main" val="4039404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7</a:t>
            </a:fld>
            <a:endParaRPr lang="en-US" altLang="en-US"/>
          </a:p>
        </p:txBody>
      </p:sp>
    </p:spTree>
    <p:extLst>
      <p:ext uri="{BB962C8B-B14F-4D97-AF65-F5344CB8AC3E}">
        <p14:creationId xmlns:p14="http://schemas.microsoft.com/office/powerpoint/2010/main" val="2952225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r>
              <a:rPr lang="en-US" dirty="0"/>
              <a:t>Non-preemptible kernel is nice for verification</a:t>
            </a:r>
          </a:p>
          <a:p>
            <a:pPr marL="171450" indent="-171450">
              <a:buFont typeface="Arial" panose="020B0604020202020204" pitchFamily="34" charset="0"/>
              <a:buChar char="•"/>
            </a:pPr>
            <a:r>
              <a:rPr lang="en-US" dirty="0"/>
              <a:t>Passive servers</a:t>
            </a:r>
          </a:p>
          <a:p>
            <a:pPr marL="628650" lvl="1" indent="-171450">
              <a:buFont typeface="Arial" panose="020B0604020202020204" pitchFamily="34" charset="0"/>
              <a:buChar char="•"/>
            </a:pPr>
            <a:r>
              <a:rPr lang="en-US" dirty="0"/>
              <a:t>Budget inheritance</a:t>
            </a:r>
          </a:p>
          <a:p>
            <a:pPr marL="628650" lvl="1" indent="-171450">
              <a:buFont typeface="Arial" panose="020B0604020202020204" pitchFamily="34" charset="0"/>
              <a:buChar char="•"/>
            </a:pPr>
            <a:r>
              <a:rPr lang="en-US" dirty="0"/>
              <a:t>No priority inheritance</a:t>
            </a:r>
          </a:p>
          <a:p>
            <a:pPr marL="171450" lvl="0" indent="-171450">
              <a:buFont typeface="Arial" panose="020B0604020202020204" pitchFamily="34" charset="0"/>
              <a:buChar char="•"/>
            </a:pPr>
            <a:r>
              <a:rPr lang="en-US" dirty="0"/>
              <a:t>Sporadic servers</a:t>
            </a:r>
          </a:p>
          <a:p>
            <a:pPr marL="628650" lvl="1" indent="-171450">
              <a:buFont typeface="Arial" panose="020B0604020202020204" pitchFamily="34" charset="0"/>
              <a:buChar char="•"/>
            </a:pPr>
            <a:r>
              <a:rPr lang="en-US" dirty="0"/>
              <a:t>Implement the budgets</a:t>
            </a:r>
          </a:p>
          <a:p>
            <a:pPr marL="628650" lvl="1" indent="-171450">
              <a:buFont typeface="Arial" panose="020B0604020202020204" pitchFamily="34" charset="0"/>
              <a:buChar char="•"/>
            </a:pPr>
            <a:r>
              <a:rPr lang="en-US" dirty="0"/>
              <a:t>Temporal exception on budget drain</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8</a:t>
            </a:fld>
            <a:endParaRPr lang="en-US" altLang="en-US"/>
          </a:p>
        </p:txBody>
      </p:sp>
    </p:spTree>
    <p:extLst>
      <p:ext uri="{BB962C8B-B14F-4D97-AF65-F5344CB8AC3E}">
        <p14:creationId xmlns:p14="http://schemas.microsoft.com/office/powerpoint/2010/main" val="1080177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Dynamic vs. static systems:</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OS patina vs. </a:t>
            </a:r>
            <a:r>
              <a:rPr lang="en-US" dirty="0" err="1"/>
              <a:t>CAmkES</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9</a:t>
            </a:fld>
            <a:endParaRPr lang="en-US" altLang="en-US"/>
          </a:p>
        </p:txBody>
      </p:sp>
    </p:spTree>
    <p:extLst>
      <p:ext uri="{BB962C8B-B14F-4D97-AF65-F5344CB8AC3E}">
        <p14:creationId xmlns:p14="http://schemas.microsoft.com/office/powerpoint/2010/main" val="1275273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Notes:</a:t>
            </a:r>
          </a:p>
          <a:p>
            <a:pPr marL="171450" indent="-171450">
              <a:buFont typeface="Arial" panose="020B0604020202020204" pitchFamily="34" charset="0"/>
              <a:buChar char="•"/>
            </a:pPr>
            <a:r>
              <a:rPr lang="en-US" dirty="0"/>
              <a:t>Kernel sorts IPC queue</a:t>
            </a:r>
          </a:p>
          <a:p>
            <a:pPr marL="171450" indent="-171450">
              <a:buFont typeface="Arial" panose="020B0604020202020204" pitchFamily="34" charset="0"/>
              <a:buChar char="•"/>
            </a:pPr>
            <a:r>
              <a:rPr lang="en-US" dirty="0"/>
              <a:t>Attackers have no IPC with victim</a:t>
            </a:r>
          </a:p>
        </p:txBody>
      </p:sp>
      <p:sp>
        <p:nvSpPr>
          <p:cNvPr id="4" name="Slide Number Placeholder 3"/>
          <p:cNvSpPr>
            <a:spLocks noGrp="1"/>
          </p:cNvSpPr>
          <p:nvPr>
            <p:ph type="sldNum" sz="quarter" idx="5"/>
          </p:nvPr>
        </p:nvSpPr>
        <p:spPr/>
        <p:txBody>
          <a:bodyPr/>
          <a:lstStyle/>
          <a:p>
            <a:fld id="{1783C958-1F1B-2347-8B37-D6BC4B56CB47}" type="slidenum">
              <a:rPr lang="en-US" altLang="en-US" smtClean="0"/>
              <a:pPr/>
              <a:t>10</a:t>
            </a:fld>
            <a:endParaRPr lang="en-US" altLang="en-US"/>
          </a:p>
        </p:txBody>
      </p:sp>
    </p:spTree>
    <p:extLst>
      <p:ext uri="{BB962C8B-B14F-4D97-AF65-F5344CB8AC3E}">
        <p14:creationId xmlns:p14="http://schemas.microsoft.com/office/powerpoint/2010/main" val="349503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1026"/>
          <p:cNvSpPr>
            <a:spLocks noGrp="1" noChangeArrowheads="1"/>
          </p:cNvSpPr>
          <p:nvPr>
            <p:ph type="ctrTitle"/>
          </p:nvPr>
        </p:nvSpPr>
        <p:spPr>
          <a:xfrm>
            <a:off x="1109183" y="1389888"/>
            <a:ext cx="9970459" cy="1298448"/>
          </a:xfrm>
        </p:spPr>
        <p:txBody>
          <a:bodyPr anchor="b" anchorCtr="0"/>
          <a:lstStyle>
            <a:lvl1pPr>
              <a:lnSpc>
                <a:spcPct val="100000"/>
              </a:lnSpc>
              <a:spcAft>
                <a:spcPts val="600"/>
              </a:spcAft>
              <a:defRPr sz="3600"/>
            </a:lvl1pPr>
          </a:lstStyle>
          <a:p>
            <a:r>
              <a:rPr lang="en-US" altLang="en-US"/>
              <a:t>Click to edit Master title style</a:t>
            </a:r>
            <a:endParaRPr lang="en-US" altLang="en-US" dirty="0"/>
          </a:p>
        </p:txBody>
      </p:sp>
      <p:sp>
        <p:nvSpPr>
          <p:cNvPr id="6202" name="Rectangle 1082"/>
          <p:cNvSpPr>
            <a:spLocks noGrp="1" noChangeArrowheads="1"/>
          </p:cNvSpPr>
          <p:nvPr>
            <p:ph type="subTitle" sz="quarter" idx="1"/>
          </p:nvPr>
        </p:nvSpPr>
        <p:spPr>
          <a:xfrm>
            <a:off x="1109183" y="3008376"/>
            <a:ext cx="9970459" cy="1792224"/>
          </a:xfrm>
          <a:prstGeom prst="rect">
            <a:avLst/>
          </a:prstGeom>
          <a:ln w="12700">
            <a:headEnd type="none" w="sm" len="sm"/>
            <a:tailEnd type="none" w="sm" len="sm"/>
          </a:ln>
        </p:spPr>
        <p:txBody>
          <a:bodyPr lIns="91440" tIns="45720" rIns="91440" bIns="45720" anchor="ctr" anchorCtr="0"/>
          <a:lstStyle>
            <a:lvl1pPr marL="0" indent="0" algn="ctr">
              <a:lnSpc>
                <a:spcPct val="100000"/>
              </a:lnSpc>
              <a:spcBef>
                <a:spcPts val="0"/>
              </a:spcBef>
              <a:spcAft>
                <a:spcPts val="2400"/>
              </a:spcAft>
              <a:buFontTx/>
              <a:buNone/>
              <a:defRPr sz="2200"/>
            </a:lvl1pPr>
          </a:lstStyle>
          <a:p>
            <a:r>
              <a:rPr lang="en-US" altLang="en-US"/>
              <a:t>Click to edit Master subtitle style</a:t>
            </a:r>
            <a:endParaRPr lang="en-US" altLang="en-US" dirty="0"/>
          </a:p>
        </p:txBody>
      </p:sp>
      <p:sp>
        <p:nvSpPr>
          <p:cNvPr id="9" name="Freeform 8"/>
          <p:cNvSpPr>
            <a:spLocks/>
          </p:cNvSpPr>
          <p:nvPr userDrawn="1"/>
        </p:nvSpPr>
        <p:spPr bwMode="auto">
          <a:xfrm>
            <a:off x="0" y="950976"/>
            <a:ext cx="12188825"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sp>
        <p:nvSpPr>
          <p:cNvPr id="10" name="Freeform 8"/>
          <p:cNvSpPr>
            <a:spLocks/>
          </p:cNvSpPr>
          <p:nvPr userDrawn="1"/>
        </p:nvSpPr>
        <p:spPr bwMode="auto">
          <a:xfrm>
            <a:off x="0" y="6355080"/>
            <a:ext cx="12188825"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pic>
        <p:nvPicPr>
          <p:cNvPr id="7" name="Picture 6" descr="LL_Logo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976" y="5111496"/>
            <a:ext cx="3429000" cy="3454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hart Placeholder 3"/>
          <p:cNvSpPr>
            <a:spLocks noGrp="1"/>
          </p:cNvSpPr>
          <p:nvPr>
            <p:ph type="chart" sz="quarter" idx="10"/>
          </p:nvPr>
        </p:nvSpPr>
        <p:spPr>
          <a:xfrm>
            <a:off x="1791758" y="1700784"/>
            <a:ext cx="8605310" cy="3941064"/>
          </a:xfrm>
          <a:prstGeom prst="rect">
            <a:avLst/>
          </a:prstGeom>
          <a:ln w="12700">
            <a:solidFill>
              <a:schemeClr val="tx1"/>
            </a:solidFill>
          </a:ln>
        </p:spPr>
        <p:txBody>
          <a:bodyPr vert="horz"/>
          <a:lstStyle>
            <a:lvl1pPr marL="0" indent="0">
              <a:lnSpc>
                <a:spcPts val="2000"/>
              </a:lnSpc>
              <a:spcBef>
                <a:spcPts val="300"/>
              </a:spcBef>
              <a:spcAft>
                <a:spcPts val="600"/>
              </a:spcAft>
              <a:buFontTx/>
              <a:buNone/>
              <a:defRPr/>
            </a:lvl1pPr>
          </a:lstStyle>
          <a:p>
            <a:r>
              <a:rPr lang="en-US"/>
              <a:t>Click icon to add chart</a:t>
            </a:r>
            <a:endParaRPr lang="en-US" dirty="0"/>
          </a:p>
        </p:txBody>
      </p:sp>
      <p:sp>
        <p:nvSpPr>
          <p:cNvPr id="5" name="Text Placeholder 4"/>
          <p:cNvSpPr>
            <a:spLocks noGrp="1"/>
          </p:cNvSpPr>
          <p:nvPr>
            <p:ph type="body" sz="quarter" idx="11"/>
          </p:nvPr>
        </p:nvSpPr>
        <p:spPr>
          <a:xfrm>
            <a:off x="1791758" y="1252728"/>
            <a:ext cx="8605310"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
        <p:nvSpPr>
          <p:cNvPr id="6" name="Text Placeholder 4"/>
          <p:cNvSpPr>
            <a:spLocks noGrp="1"/>
          </p:cNvSpPr>
          <p:nvPr>
            <p:ph type="body" sz="quarter" idx="12"/>
          </p:nvPr>
        </p:nvSpPr>
        <p:spPr>
          <a:xfrm>
            <a:off x="1791758" y="5705856"/>
            <a:ext cx="8605310"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Tree>
    <p:extLst>
      <p:ext uri="{BB962C8B-B14F-4D97-AF65-F5344CB8AC3E}">
        <p14:creationId xmlns:p14="http://schemas.microsoft.com/office/powerpoint/2010/main" val="2007096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082" y="1293094"/>
            <a:ext cx="10915522" cy="4830616"/>
          </a:xfrm>
          <a:prstGeom prst="rect">
            <a:avLst/>
          </a:prstGeom>
        </p:spPr>
        <p:txBody>
          <a:bodyPr/>
          <a:lstStyle>
            <a:lvl1pPr>
              <a:lnSpc>
                <a:spcPct val="90000"/>
              </a:lnSpc>
              <a:spcBef>
                <a:spcPts val="1200"/>
              </a:spcBef>
              <a:spcAft>
                <a:spcPts val="0"/>
              </a:spcAft>
              <a:defRPr/>
            </a:lvl1pPr>
            <a:lvl2pPr marL="539750" indent="-255588">
              <a:lnSpc>
                <a:spcPct val="90000"/>
              </a:lnSpc>
              <a:spcBef>
                <a:spcPts val="600"/>
              </a:spcBef>
              <a:spcAft>
                <a:spcPts val="0"/>
              </a:spcAft>
              <a:defRPr sz="1800"/>
            </a:lvl2pPr>
            <a:lvl3pPr marL="757238" indent="-184150">
              <a:lnSpc>
                <a:spcPct val="90000"/>
              </a:lnSpc>
              <a:spcBef>
                <a:spcPts val="600"/>
              </a:spcBef>
              <a:spcAft>
                <a:spcPts val="0"/>
              </a:spcAft>
              <a:buSzPct val="90000"/>
              <a:buFont typeface="Arial" pitchFamily="34" charset="0"/>
              <a:buChar char="•"/>
              <a:defRPr/>
            </a:lvl3pPr>
            <a:lvl4pPr marL="1033272" indent="0">
              <a:lnSpc>
                <a:spcPct val="90000"/>
              </a:lnSpc>
              <a:spcBef>
                <a:spcPts val="600"/>
              </a:spcBef>
              <a:spcAft>
                <a:spcPts val="0"/>
              </a:spcAft>
              <a:buFontTx/>
              <a:buNone/>
              <a:defRPr/>
            </a:lvl4pPr>
            <a:lvl5pPr marL="1261872"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573602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33819" y="1289304"/>
            <a:ext cx="10921187"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Arial"/>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2"/>
          <p:cNvSpPr>
            <a:spLocks noGrp="1"/>
          </p:cNvSpPr>
          <p:nvPr>
            <p:ph idx="1"/>
          </p:nvPr>
        </p:nvSpPr>
        <p:spPr>
          <a:xfrm>
            <a:off x="633819" y="1289304"/>
            <a:ext cx="5314328"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p:cNvSpPr>
            <a:spLocks noGrp="1"/>
          </p:cNvSpPr>
          <p:nvPr>
            <p:ph idx="10"/>
          </p:nvPr>
        </p:nvSpPr>
        <p:spPr>
          <a:xfrm>
            <a:off x="6216301" y="1289304"/>
            <a:ext cx="5314328"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0780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714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55449" y="146304"/>
            <a:ext cx="9677927" cy="466344"/>
          </a:xfrm>
        </p:spPr>
        <p:txBody>
          <a:bodyPr/>
          <a:lstStyle/>
          <a:p>
            <a:r>
              <a:rPr lang="en-US"/>
              <a:t>Click to edit Master title style</a:t>
            </a:r>
          </a:p>
        </p:txBody>
      </p:sp>
      <p:sp>
        <p:nvSpPr>
          <p:cNvPr id="3" name="Content Placeholder 2"/>
          <p:cNvSpPr>
            <a:spLocks noGrp="1"/>
          </p:cNvSpPr>
          <p:nvPr>
            <p:ph idx="1"/>
          </p:nvPr>
        </p:nvSpPr>
        <p:spPr>
          <a:xfrm>
            <a:off x="633819" y="1289304"/>
            <a:ext cx="10921187" cy="4828032"/>
          </a:xfrm>
          <a:prstGeom prst="rect">
            <a:avLst/>
          </a:prstGeom>
        </p:spPr>
        <p:txBody>
          <a:bodyPr/>
          <a:lstStyle>
            <a:lvl1pPr marL="237744" indent="-237744">
              <a:lnSpc>
                <a:spcPct val="90000"/>
              </a:lnSpc>
              <a:spcBef>
                <a:spcPts val="1200"/>
              </a:spcBef>
              <a:buSzPct val="100000"/>
              <a:buFont typeface="Arial"/>
              <a:buChar char="•"/>
              <a:defRPr/>
            </a:lvl1pPr>
            <a:lvl2pPr marL="539496" indent="-256032">
              <a:lnSpc>
                <a:spcPct val="90000"/>
              </a:lnSpc>
              <a:spcBef>
                <a:spcPts val="600"/>
              </a:spcBef>
              <a:defRPr/>
            </a:lvl2pPr>
            <a:lvl3pPr marL="758952" indent="-182880">
              <a:lnSpc>
                <a:spcPct val="90000"/>
              </a:lnSpc>
              <a:spcBef>
                <a:spcPts val="600"/>
              </a:spcBef>
              <a:buSzPct val="90000"/>
              <a:buFont typeface="Wingdings" charset="2"/>
              <a:buChar char="§"/>
              <a:defRPr/>
            </a:lvl3pPr>
            <a:lvl4pPr marL="1033272" indent="0">
              <a:lnSpc>
                <a:spcPct val="90000"/>
              </a:lnSpc>
              <a:spcBef>
                <a:spcPts val="600"/>
              </a:spcBef>
              <a:buFontTx/>
              <a:buNone/>
              <a:defRPr/>
            </a:lvl4pPr>
            <a:lvl5pPr marL="1261872" indent="0">
              <a:lnSpc>
                <a:spcPct val="90000"/>
              </a:lnSpc>
              <a:spcBef>
                <a:spcPts val="600"/>
              </a:spcBef>
              <a:buSzPct val="85000"/>
              <a:buFontTx/>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10" hasCustomPrompt="1"/>
          </p:nvPr>
        </p:nvSpPr>
        <p:spPr>
          <a:xfrm>
            <a:off x="1255449" y="594360"/>
            <a:ext cx="9677927" cy="304800"/>
          </a:xfrm>
          <a:prstGeom prst="rect">
            <a:avLst/>
          </a:prstGeom>
        </p:spPr>
        <p:txBody>
          <a:bodyPr vert="horz"/>
          <a:lstStyle>
            <a:lvl1pPr marL="0" indent="0" algn="ctr">
              <a:lnSpc>
                <a:spcPts val="2400"/>
              </a:lnSpc>
              <a:spcBef>
                <a:spcPts val="300"/>
              </a:spcBef>
              <a:spcAft>
                <a:spcPts val="600"/>
              </a:spcAft>
              <a:buFontTx/>
              <a:buNone/>
              <a:defRPr sz="2400" baseline="0"/>
            </a:lvl1pPr>
            <a:lvl2pPr marL="520700" indent="0">
              <a:buNone/>
              <a:defRPr/>
            </a:lvl2pPr>
            <a:lvl3pPr marL="976313" indent="0">
              <a:buNone/>
              <a:defRPr/>
            </a:lvl3pPr>
            <a:lvl4pPr marL="1427162" indent="0">
              <a:buNone/>
              <a:defRPr/>
            </a:lvl4pPr>
            <a:lvl5pPr>
              <a:buNone/>
              <a:defRPr/>
            </a:lvl5pPr>
          </a:lstStyle>
          <a:p>
            <a:pPr lvl="0"/>
            <a:r>
              <a:rPr lang="en-US" dirty="0"/>
              <a:t>Click to add Subtitle</a:t>
            </a:r>
          </a:p>
        </p:txBody>
      </p:sp>
    </p:spTree>
    <p:extLst>
      <p:ext uri="{BB962C8B-B14F-4D97-AF65-F5344CB8AC3E}">
        <p14:creationId xmlns:p14="http://schemas.microsoft.com/office/powerpoint/2010/main" val="241134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33819" y="1682496"/>
            <a:ext cx="10921187" cy="4443984"/>
          </a:xfrm>
          <a:prstGeom prst="rect">
            <a:avLst/>
          </a:prstGeom>
        </p:spPr>
        <p:txBody>
          <a:bodyPr anchor="t" anchorCtr="1"/>
          <a:lstStyle>
            <a:lvl1pPr marL="237744" indent="-237744">
              <a:lnSpc>
                <a:spcPct val="90000"/>
              </a:lnSpc>
              <a:spcBef>
                <a:spcPts val="1500"/>
              </a:spcBef>
              <a:buSzPct val="100000"/>
              <a:buFont typeface="Arial"/>
              <a:buChar char="•"/>
              <a:defRPr/>
            </a:lvl1pPr>
            <a:lvl2pPr marL="539496" indent="-256032">
              <a:lnSpc>
                <a:spcPct val="90000"/>
              </a:lnSpc>
              <a:spcBef>
                <a:spcPts val="1500"/>
              </a:spcBef>
              <a:defRPr/>
            </a:lvl2pPr>
            <a:lvl3pPr marL="758952" indent="-182880">
              <a:lnSpc>
                <a:spcPct val="90000"/>
              </a:lnSpc>
              <a:spcBef>
                <a:spcPts val="1500"/>
              </a:spcBef>
              <a:buSzPct val="90000"/>
              <a:buFont typeface="Wingdings" charset="2"/>
              <a:buChar char="§"/>
              <a:defRPr/>
            </a:lvl3pPr>
            <a:lvl4pPr marL="1033272" indent="0">
              <a:lnSpc>
                <a:spcPct val="90000"/>
              </a:lnSpc>
              <a:spcBef>
                <a:spcPts val="1500"/>
              </a:spcBef>
              <a:buFontTx/>
              <a:buNone/>
              <a:defRPr/>
            </a:lvl4pPr>
            <a:lvl5pPr marL="1261872" indent="0">
              <a:lnSpc>
                <a:spcPct val="90000"/>
              </a:lnSpc>
              <a:spcBef>
                <a:spcPts val="1500"/>
              </a:spcBef>
              <a:buSzPct val="85000"/>
              <a:buFontTx/>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11346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Picture Placeholder 3"/>
          <p:cNvSpPr>
            <a:spLocks noGrp="1"/>
          </p:cNvSpPr>
          <p:nvPr>
            <p:ph type="pic" sz="quarter" idx="10" hasCustomPrompt="1"/>
          </p:nvPr>
        </p:nvSpPr>
        <p:spPr>
          <a:xfrm>
            <a:off x="2108667" y="1764792"/>
            <a:ext cx="7959303" cy="3776472"/>
          </a:xfrm>
          <a:prstGeom prst="rect">
            <a:avLst/>
          </a:prstGeom>
          <a:ln w="12700">
            <a:solidFill>
              <a:schemeClr val="tx1"/>
            </a:solidFill>
          </a:ln>
        </p:spPr>
        <p:txBody>
          <a:bodyPr vert="horz"/>
          <a:lstStyle>
            <a:lvl1pPr marL="0" indent="0" algn="ctr">
              <a:lnSpc>
                <a:spcPts val="2000"/>
              </a:lnSpc>
              <a:spcBef>
                <a:spcPts val="300"/>
              </a:spcBef>
              <a:spcAft>
                <a:spcPts val="600"/>
              </a:spcAft>
              <a:buFontTx/>
              <a:buNone/>
              <a:defRPr/>
            </a:lvl1pPr>
          </a:lstStyle>
          <a:p>
            <a:r>
              <a:rPr lang="en-US" dirty="0"/>
              <a:t>Click icon to add picture</a:t>
            </a:r>
          </a:p>
        </p:txBody>
      </p:sp>
      <p:sp>
        <p:nvSpPr>
          <p:cNvPr id="5" name="Text Placeholder 4"/>
          <p:cNvSpPr>
            <a:spLocks noGrp="1"/>
          </p:cNvSpPr>
          <p:nvPr>
            <p:ph type="body" sz="quarter" idx="11"/>
          </p:nvPr>
        </p:nvSpPr>
        <p:spPr>
          <a:xfrm>
            <a:off x="2108667" y="1316736"/>
            <a:ext cx="7959303"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
        <p:nvSpPr>
          <p:cNvPr id="6" name="Text Placeholder 4"/>
          <p:cNvSpPr>
            <a:spLocks noGrp="1"/>
          </p:cNvSpPr>
          <p:nvPr>
            <p:ph type="body" sz="quarter" idx="12"/>
          </p:nvPr>
        </p:nvSpPr>
        <p:spPr>
          <a:xfrm>
            <a:off x="2108667" y="5605272"/>
            <a:ext cx="7959303"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Tree>
    <p:extLst>
      <p:ext uri="{BB962C8B-B14F-4D97-AF65-F5344CB8AC3E}">
        <p14:creationId xmlns:p14="http://schemas.microsoft.com/office/powerpoint/2010/main" val="2497905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Media Placeholder 3"/>
          <p:cNvSpPr>
            <a:spLocks noGrp="1"/>
          </p:cNvSpPr>
          <p:nvPr>
            <p:ph type="media" sz="quarter" idx="10"/>
          </p:nvPr>
        </p:nvSpPr>
        <p:spPr>
          <a:xfrm>
            <a:off x="2315877" y="1828800"/>
            <a:ext cx="7581449" cy="3346704"/>
          </a:xfrm>
          <a:prstGeom prst="rect">
            <a:avLst/>
          </a:prstGeom>
          <a:ln w="12700">
            <a:solidFill>
              <a:schemeClr val="tx1"/>
            </a:solidFill>
          </a:ln>
        </p:spPr>
        <p:txBody>
          <a:bodyPr vert="horz"/>
          <a:lstStyle>
            <a:lvl1pPr marL="0" indent="0">
              <a:lnSpc>
                <a:spcPts val="2000"/>
              </a:lnSpc>
              <a:spcBef>
                <a:spcPts val="300"/>
              </a:spcBef>
              <a:spcAft>
                <a:spcPts val="600"/>
              </a:spcAft>
              <a:buFontTx/>
              <a:buNone/>
              <a:defRPr/>
            </a:lvl1pPr>
          </a:lstStyle>
          <a:p>
            <a:r>
              <a:rPr lang="en-US"/>
              <a:t>Click icon to add media</a:t>
            </a:r>
            <a:endParaRPr lang="en-US" dirty="0"/>
          </a:p>
        </p:txBody>
      </p:sp>
      <p:sp>
        <p:nvSpPr>
          <p:cNvPr id="5" name="Text Placeholder 4"/>
          <p:cNvSpPr>
            <a:spLocks noGrp="1"/>
          </p:cNvSpPr>
          <p:nvPr>
            <p:ph type="body" sz="quarter" idx="11"/>
          </p:nvPr>
        </p:nvSpPr>
        <p:spPr>
          <a:xfrm>
            <a:off x="2315877" y="1371600"/>
            <a:ext cx="7581449" cy="374904"/>
          </a:xfrm>
          <a:prstGeom prst="rect">
            <a:avLst/>
          </a:prstGeom>
        </p:spPr>
        <p:txBody>
          <a:bodyPr vert="horz" anchor="b" anchorCtr="0"/>
          <a:lstStyle>
            <a:lvl1pPr marL="0" indent="0" algn="ctr">
              <a:lnSpc>
                <a:spcPts val="2000"/>
              </a:lnSpc>
              <a:spcBef>
                <a:spcPts val="300"/>
              </a:spcBef>
              <a:spcAft>
                <a:spcPts val="600"/>
              </a:spcAft>
              <a:buFontTx/>
              <a:buNone/>
              <a:defRPr sz="180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
        <p:nvSpPr>
          <p:cNvPr id="6" name="Text Placeholder 4"/>
          <p:cNvSpPr>
            <a:spLocks noGrp="1"/>
          </p:cNvSpPr>
          <p:nvPr>
            <p:ph type="body" sz="quarter" idx="12"/>
          </p:nvPr>
        </p:nvSpPr>
        <p:spPr>
          <a:xfrm>
            <a:off x="2315877" y="5230368"/>
            <a:ext cx="7581449" cy="274320"/>
          </a:xfrm>
          <a:prstGeom prst="rect">
            <a:avLst/>
          </a:prstGeom>
        </p:spPr>
        <p:txBody>
          <a:bodyPr vert="horz" anchor="t" anchorCtr="0"/>
          <a:lstStyle>
            <a:lvl1pPr marL="0" indent="0" algn="ctr">
              <a:lnSpc>
                <a:spcPts val="1400"/>
              </a:lnSpc>
              <a:spcBef>
                <a:spcPts val="300"/>
              </a:spcBef>
              <a:spcAft>
                <a:spcPts val="600"/>
              </a:spcAft>
              <a:buFontTx/>
              <a:buNone/>
              <a:defRPr sz="1200" b="1" i="0" baseline="0"/>
            </a:lvl1pPr>
            <a:lvl2pPr marL="520700" indent="0">
              <a:buNone/>
              <a:defRPr/>
            </a:lvl2pPr>
            <a:lvl3pPr marL="976313" indent="0">
              <a:buNone/>
              <a:defRPr/>
            </a:lvl3pPr>
            <a:lvl4pPr marL="1427162" indent="0">
              <a:buNone/>
              <a:defRPr/>
            </a:lvl4pPr>
            <a:lvl5pPr>
              <a:buNone/>
              <a:defRPr/>
            </a:lvl5pPr>
          </a:lstStyle>
          <a:p>
            <a:pPr lvl="0"/>
            <a:r>
              <a:rPr lang="en-US"/>
              <a:t>Click to edit Master text styles</a:t>
            </a:r>
          </a:p>
        </p:txBody>
      </p:sp>
    </p:spTree>
    <p:extLst>
      <p:ext uri="{BB962C8B-B14F-4D97-AF65-F5344CB8AC3E}">
        <p14:creationId xmlns:p14="http://schemas.microsoft.com/office/powerpoint/2010/main" val="338039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title"/>
          </p:nvPr>
        </p:nvSpPr>
        <p:spPr bwMode="auto">
          <a:xfrm>
            <a:off x="1255449" y="100584"/>
            <a:ext cx="9677927" cy="813816"/>
          </a:xfrm>
          <a:prstGeom prst="rect">
            <a:avLst/>
          </a:prstGeom>
          <a:noFill/>
          <a:ln w="9525">
            <a:noFill/>
            <a:miter lim="800000"/>
            <a:headEnd/>
            <a:tailEnd/>
          </a:ln>
          <a:effectLst/>
        </p:spPr>
        <p:txBody>
          <a:bodyPr vert="horz" wrap="square" lIns="92064" tIns="46033" rIns="92064" bIns="46033" numCol="1" anchor="ctr" anchorCtr="0" compatLnSpc="1">
            <a:prstTxWarp prst="textNoShape">
              <a:avLst/>
            </a:prstTxWarp>
          </a:bodyPr>
          <a:lstStyle/>
          <a:p>
            <a:pPr lvl="0"/>
            <a:r>
              <a:rPr lang="en-US" altLang="en-US"/>
              <a:t>Click to edit Master title style</a:t>
            </a:r>
            <a:endParaRPr lang="en-US" altLang="en-US" dirty="0"/>
          </a:p>
        </p:txBody>
      </p:sp>
      <p:sp>
        <p:nvSpPr>
          <p:cNvPr id="1032" name="Freeform 8"/>
          <p:cNvSpPr>
            <a:spLocks/>
          </p:cNvSpPr>
          <p:nvPr/>
        </p:nvSpPr>
        <p:spPr bwMode="auto">
          <a:xfrm>
            <a:off x="0" y="950976"/>
            <a:ext cx="12188825"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sp>
        <p:nvSpPr>
          <p:cNvPr id="1048" name="Rectangle 24"/>
          <p:cNvSpPr>
            <a:spLocks noChangeArrowheads="1"/>
          </p:cNvSpPr>
          <p:nvPr/>
        </p:nvSpPr>
        <p:spPr bwMode="auto">
          <a:xfrm>
            <a:off x="426608" y="6455664"/>
            <a:ext cx="1857803" cy="219456"/>
          </a:xfrm>
          <a:prstGeom prst="rect">
            <a:avLst/>
          </a:prstGeom>
          <a:noFill/>
          <a:ln w="9525">
            <a:noFill/>
            <a:miter lim="800000"/>
            <a:headEnd/>
            <a:tailEnd/>
          </a:ln>
          <a:effectLst/>
        </p:spPr>
        <p:txBody>
          <a:bodyPr wrap="square" lIns="0" tIns="0" rIns="0" bIns="0" anchor="t" anchorCtr="0">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sz="700" b="0" i="0" dirty="0"/>
              <a:t>The Thundering Herd </a:t>
            </a:r>
            <a:r>
              <a:rPr lang="en-US" altLang="en-US" sz="700" b="0" i="0" baseline="0" dirty="0"/>
              <a:t>- </a:t>
            </a:r>
            <a:fld id="{321F32AB-3DDB-C54A-A434-42EC1FB733CD}" type="slidenum">
              <a:rPr lang="en-US" altLang="en-US" sz="700" b="0" i="0" smtClean="0"/>
              <a:pPr marL="0" marR="0" indent="0" algn="l" defTabSz="914400" rtl="0" eaLnBrk="0" fontAlgn="base" latinLnBrk="0" hangingPunct="0">
                <a:lnSpc>
                  <a:spcPct val="100000"/>
                </a:lnSpc>
                <a:spcBef>
                  <a:spcPct val="0"/>
                </a:spcBef>
                <a:spcAft>
                  <a:spcPct val="0"/>
                </a:spcAft>
                <a:buClrTx/>
                <a:buSzTx/>
                <a:buFontTx/>
                <a:buNone/>
                <a:tabLst/>
                <a:defRPr/>
              </a:pPr>
              <a:t>‹#›</a:t>
            </a:fld>
            <a:endParaRPr lang="en-US" altLang="en-US" sz="700" b="0" i="0" baseline="0" dirty="0"/>
          </a:p>
          <a:p>
            <a:pPr algn="l">
              <a:lnSpc>
                <a:spcPct val="100000"/>
              </a:lnSpc>
            </a:pPr>
            <a:r>
              <a:rPr lang="en-US" altLang="en-US" sz="700" b="0" i="0" baseline="0" dirty="0"/>
              <a:t>S.M. 05/04/2022</a:t>
            </a:r>
          </a:p>
        </p:txBody>
      </p:sp>
      <p:sp>
        <p:nvSpPr>
          <p:cNvPr id="11" name="Freeform 8"/>
          <p:cNvSpPr>
            <a:spLocks/>
          </p:cNvSpPr>
          <p:nvPr/>
        </p:nvSpPr>
        <p:spPr bwMode="auto">
          <a:xfrm>
            <a:off x="0" y="6355080"/>
            <a:ext cx="12188825" cy="0"/>
          </a:xfrm>
          <a:custGeom>
            <a:avLst/>
            <a:gdLst/>
            <a:ahLst/>
            <a:cxnLst>
              <a:cxn ang="0">
                <a:pos x="0" y="0"/>
              </a:cxn>
              <a:cxn ang="0">
                <a:pos x="6144" y="0"/>
              </a:cxn>
              <a:cxn ang="0">
                <a:pos x="0" y="0"/>
              </a:cxn>
            </a:cxnLst>
            <a:rect l="0" t="0" r="r" b="b"/>
            <a:pathLst>
              <a:path w="6145" h="1">
                <a:moveTo>
                  <a:pt x="0" y="0"/>
                </a:moveTo>
                <a:lnTo>
                  <a:pt x="6144" y="0"/>
                </a:lnTo>
                <a:lnTo>
                  <a:pt x="0" y="0"/>
                </a:lnTo>
              </a:path>
            </a:pathLst>
          </a:custGeom>
          <a:noFill/>
          <a:ln w="22225" cap="flat" cmpd="sng">
            <a:solidFill>
              <a:schemeClr val="accent4"/>
            </a:solidFill>
            <a:prstDash val="solid"/>
            <a:round/>
            <a:headEnd/>
            <a:tailEnd/>
          </a:ln>
          <a:effectLst/>
        </p:spPr>
        <p:txBody>
          <a:bodyPr>
            <a:prstTxWarp prst="textNoShape">
              <a:avLst/>
            </a:prstTxWarp>
          </a:bodyPr>
          <a:lstStyle/>
          <a:p>
            <a:endParaRPr lang="en-US"/>
          </a:p>
        </p:txBody>
      </p:sp>
      <p:pic>
        <p:nvPicPr>
          <p:cNvPr id="8" name="Picture 7" descr="LL_Logo_alone_blue.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84632" y="246888"/>
            <a:ext cx="548658" cy="531101"/>
          </a:xfrm>
          <a:prstGeom prst="rect">
            <a:avLst/>
          </a:prstGeom>
        </p:spPr>
      </p:pic>
      <p:pic>
        <p:nvPicPr>
          <p:cNvPr id="9" name="Picture 8" descr="LL_Logo_blue_nomark.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683496" y="6473952"/>
            <a:ext cx="2023269" cy="2300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4" r:id="rId4"/>
    <p:sldLayoutId id="2147483662" r:id="rId5"/>
    <p:sldLayoutId id="2147483656" r:id="rId6"/>
    <p:sldLayoutId id="2147483658" r:id="rId7"/>
    <p:sldLayoutId id="2147483659" r:id="rId8"/>
    <p:sldLayoutId id="2147483660" r:id="rId9"/>
    <p:sldLayoutId id="2147483661" r:id="rId10"/>
    <p:sldLayoutId id="2147483663" r:id="rId11"/>
  </p:sldLayoutIdLst>
  <p:txStyles>
    <p:titleStyle>
      <a:lvl1pPr algn="ctr" rtl="0" eaLnBrk="1" fontAlgn="base" hangingPunct="1">
        <a:lnSpc>
          <a:spcPts val="2800"/>
        </a:lnSpc>
        <a:spcBef>
          <a:spcPct val="0"/>
        </a:spcBef>
        <a:spcAft>
          <a:spcPct val="0"/>
        </a:spcAft>
        <a:defRPr sz="2800" b="1">
          <a:solidFill>
            <a:schemeClr val="tx2"/>
          </a:solidFill>
          <a:latin typeface="+mj-lt"/>
          <a:ea typeface="+mj-ea"/>
          <a:cs typeface="+mj-cs"/>
        </a:defRPr>
      </a:lvl1pPr>
      <a:lvl2pPr algn="ctr" rtl="0" eaLnBrk="1" fontAlgn="base" hangingPunct="1">
        <a:lnSpc>
          <a:spcPts val="3000"/>
        </a:lnSpc>
        <a:spcBef>
          <a:spcPct val="0"/>
        </a:spcBef>
        <a:spcAft>
          <a:spcPct val="0"/>
        </a:spcAft>
        <a:defRPr sz="2800" b="1">
          <a:solidFill>
            <a:schemeClr val="tx2"/>
          </a:solidFill>
          <a:latin typeface="Arial" pitchFamily="-110" charset="0"/>
        </a:defRPr>
      </a:lvl2pPr>
      <a:lvl3pPr algn="ctr" rtl="0" eaLnBrk="1" fontAlgn="base" hangingPunct="1">
        <a:lnSpc>
          <a:spcPts val="3000"/>
        </a:lnSpc>
        <a:spcBef>
          <a:spcPct val="0"/>
        </a:spcBef>
        <a:spcAft>
          <a:spcPct val="0"/>
        </a:spcAft>
        <a:defRPr sz="2800" b="1">
          <a:solidFill>
            <a:schemeClr val="tx2"/>
          </a:solidFill>
          <a:latin typeface="Arial" pitchFamily="-110" charset="0"/>
        </a:defRPr>
      </a:lvl3pPr>
      <a:lvl4pPr algn="ctr" rtl="0" eaLnBrk="1" fontAlgn="base" hangingPunct="1">
        <a:lnSpc>
          <a:spcPts val="3000"/>
        </a:lnSpc>
        <a:spcBef>
          <a:spcPct val="0"/>
        </a:spcBef>
        <a:spcAft>
          <a:spcPct val="0"/>
        </a:spcAft>
        <a:defRPr sz="2800" b="1">
          <a:solidFill>
            <a:schemeClr val="tx2"/>
          </a:solidFill>
          <a:latin typeface="Arial" pitchFamily="-110" charset="0"/>
        </a:defRPr>
      </a:lvl4pPr>
      <a:lvl5pPr algn="ctr" rtl="0" eaLnBrk="1" fontAlgn="base" hangingPunct="1">
        <a:lnSpc>
          <a:spcPts val="3000"/>
        </a:lnSpc>
        <a:spcBef>
          <a:spcPct val="0"/>
        </a:spcBef>
        <a:spcAft>
          <a:spcPct val="0"/>
        </a:spcAft>
        <a:defRPr sz="2800" b="1">
          <a:solidFill>
            <a:schemeClr val="tx2"/>
          </a:solidFill>
          <a:latin typeface="Arial" pitchFamily="-110" charset="0"/>
        </a:defRPr>
      </a:lvl5pPr>
      <a:lvl6pPr marL="457200" algn="ctr" rtl="0" eaLnBrk="1" fontAlgn="base" hangingPunct="1">
        <a:lnSpc>
          <a:spcPts val="3000"/>
        </a:lnSpc>
        <a:spcBef>
          <a:spcPct val="0"/>
        </a:spcBef>
        <a:spcAft>
          <a:spcPct val="0"/>
        </a:spcAft>
        <a:defRPr sz="2800" b="1">
          <a:solidFill>
            <a:schemeClr val="tx2"/>
          </a:solidFill>
          <a:latin typeface="Arial" pitchFamily="-110" charset="0"/>
        </a:defRPr>
      </a:lvl6pPr>
      <a:lvl7pPr marL="914400" algn="ctr" rtl="0" eaLnBrk="1" fontAlgn="base" hangingPunct="1">
        <a:lnSpc>
          <a:spcPts val="3000"/>
        </a:lnSpc>
        <a:spcBef>
          <a:spcPct val="0"/>
        </a:spcBef>
        <a:spcAft>
          <a:spcPct val="0"/>
        </a:spcAft>
        <a:defRPr sz="2800" b="1">
          <a:solidFill>
            <a:schemeClr val="tx2"/>
          </a:solidFill>
          <a:latin typeface="Arial" pitchFamily="-110" charset="0"/>
        </a:defRPr>
      </a:lvl7pPr>
      <a:lvl8pPr marL="1371600" algn="ctr" rtl="0" eaLnBrk="1" fontAlgn="base" hangingPunct="1">
        <a:lnSpc>
          <a:spcPts val="3000"/>
        </a:lnSpc>
        <a:spcBef>
          <a:spcPct val="0"/>
        </a:spcBef>
        <a:spcAft>
          <a:spcPct val="0"/>
        </a:spcAft>
        <a:defRPr sz="2800" b="1">
          <a:solidFill>
            <a:schemeClr val="tx2"/>
          </a:solidFill>
          <a:latin typeface="Arial" pitchFamily="-110" charset="0"/>
        </a:defRPr>
      </a:lvl8pPr>
      <a:lvl9pPr marL="1828800" algn="ctr" rtl="0" eaLnBrk="1" fontAlgn="base" hangingPunct="1">
        <a:lnSpc>
          <a:spcPts val="3000"/>
        </a:lnSpc>
        <a:spcBef>
          <a:spcPct val="0"/>
        </a:spcBef>
        <a:spcAft>
          <a:spcPct val="0"/>
        </a:spcAft>
        <a:defRPr sz="2800" b="1">
          <a:solidFill>
            <a:schemeClr val="tx2"/>
          </a:solidFill>
          <a:latin typeface="Arial" pitchFamily="-110" charset="0"/>
        </a:defRPr>
      </a:lvl9pPr>
    </p:titleStyle>
    <p:bodyStyle>
      <a:lvl1pPr marL="342900" indent="-342900" algn="l" rtl="0" eaLnBrk="1" fontAlgn="base" hangingPunct="1">
        <a:lnSpc>
          <a:spcPct val="90000"/>
        </a:lnSpc>
        <a:spcBef>
          <a:spcPct val="25000"/>
        </a:spcBef>
        <a:spcAft>
          <a:spcPct val="0"/>
        </a:spcAft>
        <a:buSzPct val="125000"/>
        <a:buChar char="•"/>
        <a:defRPr sz="2000" b="1">
          <a:solidFill>
            <a:schemeClr val="tx1"/>
          </a:solidFill>
          <a:latin typeface="+mn-lt"/>
          <a:ea typeface="+mn-ea"/>
          <a:cs typeface="+mn-cs"/>
        </a:defRPr>
      </a:lvl1pPr>
      <a:lvl2pPr marL="862013" indent="-341313" algn="l" rtl="0" eaLnBrk="1" fontAlgn="base" hangingPunct="1">
        <a:lnSpc>
          <a:spcPct val="90000"/>
        </a:lnSpc>
        <a:spcBef>
          <a:spcPct val="25000"/>
        </a:spcBef>
        <a:spcAft>
          <a:spcPct val="0"/>
        </a:spcAft>
        <a:buSzPct val="100000"/>
        <a:buChar char="–"/>
        <a:defRPr b="1">
          <a:solidFill>
            <a:schemeClr val="tx1"/>
          </a:solidFill>
          <a:latin typeface="+mn-lt"/>
          <a:ea typeface="ＭＳ Ｐゴシック" pitchFamily="-110" charset="-128"/>
        </a:defRPr>
      </a:lvl2pPr>
      <a:lvl3pPr marL="1204913" indent="-228600" algn="l" rtl="0" eaLnBrk="1" fontAlgn="base" hangingPunct="1">
        <a:lnSpc>
          <a:spcPct val="90000"/>
        </a:lnSpc>
        <a:spcBef>
          <a:spcPct val="25000"/>
        </a:spcBef>
        <a:spcAft>
          <a:spcPct val="0"/>
        </a:spcAft>
        <a:buSzPct val="100000"/>
        <a:buChar char=" "/>
        <a:defRPr sz="1600" b="1">
          <a:solidFill>
            <a:schemeClr val="tx1"/>
          </a:solidFill>
          <a:latin typeface="+mn-lt"/>
          <a:ea typeface="ＭＳ Ｐゴシック" pitchFamily="-110" charset="-128"/>
        </a:defRPr>
      </a:lvl3pPr>
      <a:lvl4pPr marL="1546225" indent="-119063"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4pPr>
      <a:lvl5pPr marL="18288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5pPr>
      <a:lvl6pPr marL="22860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6pPr>
      <a:lvl7pPr marL="27432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7pPr>
      <a:lvl8pPr marL="32004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8pPr>
      <a:lvl9pPr marL="3657600" algn="l" rtl="0" eaLnBrk="1" fontAlgn="base" hangingPunct="1">
        <a:lnSpc>
          <a:spcPct val="90000"/>
        </a:lnSpc>
        <a:spcBef>
          <a:spcPct val="25000"/>
        </a:spcBef>
        <a:spcAft>
          <a:spcPct val="0"/>
        </a:spcAft>
        <a:buSzPct val="100000"/>
        <a:buChar char=" "/>
        <a:defRPr sz="1400" b="1">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Thundering Herd: Amplifying Kernel Interference to Attack Response Times</a:t>
            </a:r>
          </a:p>
        </p:txBody>
      </p:sp>
      <p:sp>
        <p:nvSpPr>
          <p:cNvPr id="4110" name="Text Box 14"/>
          <p:cNvSpPr txBox="1">
            <a:spLocks noGrp="1" noChangeArrowheads="1"/>
          </p:cNvSpPr>
          <p:nvPr>
            <p:ph type="subTitle" sz="quarter" idx="1"/>
          </p:nvPr>
        </p:nvSpPr>
        <p:spPr>
          <a:xfrm>
            <a:off x="1109183" y="3008376"/>
            <a:ext cx="9970459" cy="1792224"/>
          </a:xfrm>
          <a:noFill/>
          <a:ln/>
        </p:spPr>
        <p:txBody>
          <a:bodyPr/>
          <a:lstStyle/>
          <a:p>
            <a:r>
              <a:rPr lang="en-US" altLang="en-US" sz="2400" u="sng" dirty="0"/>
              <a:t>Samuel </a:t>
            </a:r>
            <a:r>
              <a:rPr lang="en-US" altLang="en-US" sz="2400" u="sng" dirty="0" err="1"/>
              <a:t>Mergendahl</a:t>
            </a:r>
            <a:r>
              <a:rPr lang="en-US" altLang="en-US" sz="2400" u="sng" dirty="0"/>
              <a:t>*</a:t>
            </a:r>
            <a:r>
              <a:rPr lang="en-US" altLang="en-US" sz="2400" dirty="0"/>
              <a:t>, Samuel </a:t>
            </a:r>
            <a:r>
              <a:rPr lang="en-US" altLang="en-US" sz="2400" dirty="0" err="1"/>
              <a:t>Jero</a:t>
            </a:r>
            <a:r>
              <a:rPr lang="en-US" altLang="en-US" sz="2400" dirty="0"/>
              <a:t>*, Bryan C. Ward*</a:t>
            </a:r>
            <a:r>
              <a:rPr lang="en-US" dirty="0"/>
              <a:t>‡</a:t>
            </a:r>
            <a:r>
              <a:rPr lang="en-US" altLang="en-US" sz="2400" dirty="0"/>
              <a:t>,              Juliana </a:t>
            </a:r>
            <a:r>
              <a:rPr lang="en-US" altLang="en-US" sz="2400" dirty="0" err="1"/>
              <a:t>Furgala</a:t>
            </a:r>
            <a:r>
              <a:rPr lang="en-US" altLang="en-US" sz="2400" dirty="0"/>
              <a:t>*, Gabriel Parmer</a:t>
            </a:r>
            <a:r>
              <a:rPr lang="en-US" dirty="0"/>
              <a:t>†</a:t>
            </a:r>
            <a:r>
              <a:rPr lang="en-US" altLang="en-US" sz="2400" dirty="0"/>
              <a:t>, Richard </a:t>
            </a:r>
            <a:r>
              <a:rPr lang="en-US" altLang="en-US" sz="2400" dirty="0" err="1"/>
              <a:t>Skowyra</a:t>
            </a:r>
            <a:r>
              <a:rPr lang="en-US" altLang="en-US" sz="2400" dirty="0"/>
              <a:t>*</a:t>
            </a:r>
          </a:p>
          <a:p>
            <a:r>
              <a:rPr lang="en-US" altLang="en-US" sz="2000" dirty="0"/>
              <a:t>05/04/2022</a:t>
            </a:r>
            <a:endParaRPr lang="en-US" altLang="en-US" dirty="0"/>
          </a:p>
        </p:txBody>
      </p:sp>
      <p:sp>
        <p:nvSpPr>
          <p:cNvPr id="4" name="TextBox 3">
            <a:extLst>
              <a:ext uri="{FF2B5EF4-FFF2-40B4-BE49-F238E27FC236}">
                <a16:creationId xmlns:a16="http://schemas.microsoft.com/office/drawing/2014/main" id="{8B260778-2F68-8340-A3E5-C24535EE65D1}"/>
              </a:ext>
            </a:extLst>
          </p:cNvPr>
          <p:cNvSpPr txBox="1"/>
          <p:nvPr/>
        </p:nvSpPr>
        <p:spPr>
          <a:xfrm>
            <a:off x="641093" y="5562600"/>
            <a:ext cx="10906637" cy="1446550"/>
          </a:xfrm>
          <a:prstGeom prst="rect">
            <a:avLst/>
          </a:prstGeom>
          <a:noFill/>
        </p:spPr>
        <p:txBody>
          <a:bodyPr wrap="square" numCol="2" spcCol="274320" rtlCol="0">
            <a:spAutoFit/>
          </a:bodyPr>
          <a:lstStyle>
            <a:defPPr>
              <a:defRPr lang="en-US"/>
            </a:defPPr>
            <a:lvl1pPr marL="0" algn="l" defTabSz="914361" rtl="0" eaLnBrk="1" latinLnBrk="0" hangingPunct="1">
              <a:defRPr sz="1900" kern="1200">
                <a:solidFill>
                  <a:schemeClr val="tx1"/>
                </a:solidFill>
                <a:latin typeface="+mn-lt"/>
                <a:ea typeface="+mn-ea"/>
                <a:cs typeface="+mn-cs"/>
              </a:defRPr>
            </a:lvl1pPr>
            <a:lvl2pPr marL="457181" algn="l" defTabSz="914361" rtl="0" eaLnBrk="1" latinLnBrk="0" hangingPunct="1">
              <a:defRPr sz="1900" kern="1200">
                <a:solidFill>
                  <a:schemeClr val="tx1"/>
                </a:solidFill>
                <a:latin typeface="+mn-lt"/>
                <a:ea typeface="+mn-ea"/>
                <a:cs typeface="+mn-cs"/>
              </a:defRPr>
            </a:lvl2pPr>
            <a:lvl3pPr marL="914361" algn="l" defTabSz="914361" rtl="0" eaLnBrk="1" latinLnBrk="0" hangingPunct="1">
              <a:defRPr sz="1900" kern="1200">
                <a:solidFill>
                  <a:schemeClr val="tx1"/>
                </a:solidFill>
                <a:latin typeface="+mn-lt"/>
                <a:ea typeface="+mn-ea"/>
                <a:cs typeface="+mn-cs"/>
              </a:defRPr>
            </a:lvl3pPr>
            <a:lvl4pPr marL="1371543" algn="l" defTabSz="914361" rtl="0" eaLnBrk="1" latinLnBrk="0" hangingPunct="1">
              <a:defRPr sz="1900" kern="1200">
                <a:solidFill>
                  <a:schemeClr val="tx1"/>
                </a:solidFill>
                <a:latin typeface="+mn-lt"/>
                <a:ea typeface="+mn-ea"/>
                <a:cs typeface="+mn-cs"/>
              </a:defRPr>
            </a:lvl4pPr>
            <a:lvl5pPr marL="1828724" algn="l" defTabSz="914361" rtl="0" eaLnBrk="1" latinLnBrk="0" hangingPunct="1">
              <a:defRPr sz="1900" kern="1200">
                <a:solidFill>
                  <a:schemeClr val="tx1"/>
                </a:solidFill>
                <a:latin typeface="+mn-lt"/>
                <a:ea typeface="+mn-ea"/>
                <a:cs typeface="+mn-cs"/>
              </a:defRPr>
            </a:lvl5pPr>
            <a:lvl6pPr marL="2285905" algn="l" defTabSz="914361" rtl="0" eaLnBrk="1" latinLnBrk="0" hangingPunct="1">
              <a:defRPr sz="1900" kern="1200">
                <a:solidFill>
                  <a:schemeClr val="tx1"/>
                </a:solidFill>
                <a:latin typeface="+mn-lt"/>
                <a:ea typeface="+mn-ea"/>
                <a:cs typeface="+mn-cs"/>
              </a:defRPr>
            </a:lvl6pPr>
            <a:lvl7pPr marL="2743085" algn="l" defTabSz="914361" rtl="0" eaLnBrk="1" latinLnBrk="0" hangingPunct="1">
              <a:defRPr sz="1900" kern="1200">
                <a:solidFill>
                  <a:schemeClr val="tx1"/>
                </a:solidFill>
                <a:latin typeface="+mn-lt"/>
                <a:ea typeface="+mn-ea"/>
                <a:cs typeface="+mn-cs"/>
              </a:defRPr>
            </a:lvl7pPr>
            <a:lvl8pPr marL="3200267" algn="l" defTabSz="914361" rtl="0" eaLnBrk="1" latinLnBrk="0" hangingPunct="1">
              <a:defRPr sz="1900" kern="1200">
                <a:solidFill>
                  <a:schemeClr val="tx1"/>
                </a:solidFill>
                <a:latin typeface="+mn-lt"/>
                <a:ea typeface="+mn-ea"/>
                <a:cs typeface="+mn-cs"/>
              </a:defRPr>
            </a:lvl8pPr>
            <a:lvl9pPr marL="3657448" algn="l" defTabSz="914361" rtl="0" eaLnBrk="1" latinLnBrk="0" hangingPunct="1">
              <a:defRPr sz="1900" kern="1200">
                <a:solidFill>
                  <a:schemeClr val="tx1"/>
                </a:solidFill>
                <a:latin typeface="+mn-lt"/>
                <a:ea typeface="+mn-ea"/>
                <a:cs typeface="+mn-cs"/>
              </a:defRPr>
            </a:lvl9pPr>
          </a:lstStyle>
          <a:p>
            <a:r>
              <a:rPr lang="en-US" sz="800" b="1" dirty="0"/>
              <a:t>DISTRIBUTION STATEMENT A. Approved for public release. Distribution is unlimited.</a:t>
            </a:r>
          </a:p>
          <a:p>
            <a:r>
              <a:rPr lang="en-US" sz="800" dirty="0"/>
              <a:t>This material is based upon work supported by the Under Secretary of Defense for Research and Engineering under Air Force Contract No. FA8702-15-D-0001 and the National Science Foundation under Grant CPS-1837382. Any opinions, findings, conclusions or recommendations expressed in this material are those of the author(s) and do not necessarily reflect the views of the Department of Defense or the National Science Foundation. </a:t>
            </a:r>
          </a:p>
          <a:p>
            <a:endParaRPr lang="en-US" sz="800" dirty="0"/>
          </a:p>
          <a:p>
            <a:endParaRPr lang="en-US" sz="800" dirty="0"/>
          </a:p>
          <a:p>
            <a:endParaRPr lang="en-US" sz="800" dirty="0"/>
          </a:p>
          <a:p>
            <a:endParaRPr lang="en-US" sz="800" dirty="0"/>
          </a:p>
          <a:p>
            <a:endParaRPr lang="en-US" sz="800" dirty="0"/>
          </a:p>
          <a:p>
            <a:endParaRPr lang="en-US" sz="800" dirty="0"/>
          </a:p>
          <a:p>
            <a:r>
              <a:rPr lang="en-US" sz="800" dirty="0"/>
              <a:t>© 2022 Massachusetts Institute of Technology. Delivered to the U.S. Government with Unlimited Rights, as defined in DFARS Part 252.227-7013 or 7014 (Feb 2014). Notwithstanding any copyright notice, U.S. Government rights in this work are defined by DFARS 252.227-7013 or DFARS 252.227-7014 as detailed above. Use of this work other than as specifically authorized by the U.S. Government may violate any copyrights that exist in this work.</a:t>
            </a:r>
          </a:p>
        </p:txBody>
      </p:sp>
      <p:sp>
        <p:nvSpPr>
          <p:cNvPr id="3" name="TextBox 2">
            <a:extLst>
              <a:ext uri="{FF2B5EF4-FFF2-40B4-BE49-F238E27FC236}">
                <a16:creationId xmlns:a16="http://schemas.microsoft.com/office/drawing/2014/main" id="{BA520E9D-74F2-3E49-BA4D-AE1B0DD7119D}"/>
              </a:ext>
            </a:extLst>
          </p:cNvPr>
          <p:cNvSpPr txBox="1"/>
          <p:nvPr/>
        </p:nvSpPr>
        <p:spPr>
          <a:xfrm>
            <a:off x="2408658" y="4646711"/>
            <a:ext cx="7371505" cy="307777"/>
          </a:xfrm>
          <a:prstGeom prst="rect">
            <a:avLst/>
          </a:prstGeom>
          <a:noFill/>
        </p:spPr>
        <p:txBody>
          <a:bodyPr wrap="none" rtlCol="0">
            <a:spAutoFit/>
          </a:bodyPr>
          <a:lstStyle/>
          <a:p>
            <a:pPr algn="ctr"/>
            <a:r>
              <a:rPr lang="en-US" sz="1400" b="1" dirty="0">
                <a:latin typeface="+mn-lt"/>
              </a:rPr>
              <a:t>*MIT Lincoln Laboratory, †The George Washington University, ‡Vanderbilt University </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4CCB-2428-584F-9488-4C9B8F9DB7BC}"/>
              </a:ext>
            </a:extLst>
          </p:cNvPr>
          <p:cNvSpPr>
            <a:spLocks noGrp="1"/>
          </p:cNvSpPr>
          <p:nvPr>
            <p:ph type="title"/>
          </p:nvPr>
        </p:nvSpPr>
        <p:spPr/>
        <p:txBody>
          <a:bodyPr/>
          <a:lstStyle/>
          <a:p>
            <a:r>
              <a:rPr lang="en-US" dirty="0"/>
              <a:t>Thundering Herd Attacks:</a:t>
            </a:r>
            <a:br>
              <a:rPr lang="en-US" dirty="0"/>
            </a:br>
            <a:r>
              <a:rPr lang="en-US" dirty="0"/>
              <a:t>Targeting IPC Mechanisms</a:t>
            </a:r>
          </a:p>
        </p:txBody>
      </p:sp>
      <p:sp>
        <p:nvSpPr>
          <p:cNvPr id="16" name="Rectangle 15">
            <a:extLst>
              <a:ext uri="{FF2B5EF4-FFF2-40B4-BE49-F238E27FC236}">
                <a16:creationId xmlns:a16="http://schemas.microsoft.com/office/drawing/2014/main" id="{2391D8A6-8D92-9346-A01E-6A1FC94C9368}"/>
              </a:ext>
            </a:extLst>
          </p:cNvPr>
          <p:cNvSpPr/>
          <p:nvPr/>
        </p:nvSpPr>
        <p:spPr>
          <a:xfrm>
            <a:off x="1216947" y="5063125"/>
            <a:ext cx="2895599"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The </a:t>
            </a:r>
            <a:r>
              <a:rPr lang="en-US" sz="1400" b="1" i="1" dirty="0">
                <a:solidFill>
                  <a:schemeClr val="accent1">
                    <a:lumMod val="50000"/>
                  </a:schemeClr>
                </a:solidFill>
              </a:rPr>
              <a:t>server</a:t>
            </a:r>
            <a:r>
              <a:rPr lang="en-US" sz="1400" b="1" dirty="0">
                <a:solidFill>
                  <a:schemeClr val="tx1"/>
                </a:solidFill>
              </a:rPr>
              <a:t> executes on-behalf of the low-priority threads</a:t>
            </a:r>
          </a:p>
        </p:txBody>
      </p:sp>
      <p:sp>
        <p:nvSpPr>
          <p:cNvPr id="24" name="Rectangle 23">
            <a:extLst>
              <a:ext uri="{FF2B5EF4-FFF2-40B4-BE49-F238E27FC236}">
                <a16:creationId xmlns:a16="http://schemas.microsoft.com/office/drawing/2014/main" id="{69CB5607-5B13-ED45-B734-EC7B39AC41AA}"/>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The Thundering</a:t>
            </a:r>
            <a:r>
              <a:rPr kumimoji="0" lang="en-US" sz="1800" b="1" i="0" u="none" strike="noStrike" cap="none" normalizeH="0" dirty="0">
                <a:ln>
                  <a:noFill/>
                </a:ln>
                <a:solidFill>
                  <a:schemeClr val="tx1"/>
                </a:solidFill>
                <a:effectLst/>
                <a:latin typeface="Arial" pitchFamily="-110" charset="0"/>
              </a:rPr>
              <a:t> Herd Attacks</a:t>
            </a:r>
            <a:r>
              <a:rPr kumimoji="0" lang="en-US" sz="1800" b="1" i="0" u="none" strike="noStrike" cap="none" normalizeH="0" baseline="0" dirty="0">
                <a:ln>
                  <a:noFill/>
                </a:ln>
                <a:solidFill>
                  <a:schemeClr val="tx1"/>
                </a:solidFill>
                <a:effectLst/>
                <a:latin typeface="Arial" pitchFamily="-110" charset="0"/>
              </a:rPr>
              <a:t> can target kernel accounting for IPC to cause HPI </a:t>
            </a:r>
          </a:p>
        </p:txBody>
      </p:sp>
      <p:sp>
        <p:nvSpPr>
          <p:cNvPr id="41" name="Rectangle 40">
            <a:extLst>
              <a:ext uri="{FF2B5EF4-FFF2-40B4-BE49-F238E27FC236}">
                <a16:creationId xmlns:a16="http://schemas.microsoft.com/office/drawing/2014/main" id="{8E2AB4A2-BECA-B449-ABD6-5C11904D9697}"/>
              </a:ext>
            </a:extLst>
          </p:cNvPr>
          <p:cNvSpPr/>
          <p:nvPr/>
        </p:nvSpPr>
        <p:spPr>
          <a:xfrm>
            <a:off x="7979992" y="5057543"/>
            <a:ext cx="2895599"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The </a:t>
            </a:r>
            <a:r>
              <a:rPr lang="en-US" sz="1400" b="1" i="1" dirty="0">
                <a:solidFill>
                  <a:schemeClr val="accent1">
                    <a:lumMod val="50000"/>
                  </a:schemeClr>
                </a:solidFill>
              </a:rPr>
              <a:t>kernel</a:t>
            </a:r>
            <a:r>
              <a:rPr lang="en-US" sz="1400" b="1" dirty="0">
                <a:solidFill>
                  <a:schemeClr val="tx1"/>
                </a:solidFill>
              </a:rPr>
              <a:t> executes on-behalf of the low-priority threads</a:t>
            </a:r>
          </a:p>
        </p:txBody>
      </p:sp>
      <p:sp>
        <p:nvSpPr>
          <p:cNvPr id="65" name="Rectangle 64">
            <a:extLst>
              <a:ext uri="{FF2B5EF4-FFF2-40B4-BE49-F238E27FC236}">
                <a16:creationId xmlns:a16="http://schemas.microsoft.com/office/drawing/2014/main" id="{153790F1-1847-0A4A-80A4-62CD3861D5D6}"/>
              </a:ext>
            </a:extLst>
          </p:cNvPr>
          <p:cNvSpPr/>
          <p:nvPr/>
        </p:nvSpPr>
        <p:spPr bwMode="auto">
          <a:xfrm>
            <a:off x="27315" y="2456950"/>
            <a:ext cx="1149675" cy="287537"/>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Malicious 1</a:t>
            </a:r>
            <a:endParaRPr lang="en-US" sz="1400" b="1" dirty="0"/>
          </a:p>
        </p:txBody>
      </p:sp>
      <p:sp>
        <p:nvSpPr>
          <p:cNvPr id="66" name="Rectangle 65">
            <a:extLst>
              <a:ext uri="{FF2B5EF4-FFF2-40B4-BE49-F238E27FC236}">
                <a16:creationId xmlns:a16="http://schemas.microsoft.com/office/drawing/2014/main" id="{C881653A-1E98-F44F-888D-4FE875100B22}"/>
              </a:ext>
            </a:extLst>
          </p:cNvPr>
          <p:cNvSpPr/>
          <p:nvPr/>
        </p:nvSpPr>
        <p:spPr bwMode="auto">
          <a:xfrm>
            <a:off x="555616" y="3032025"/>
            <a:ext cx="4363218" cy="104966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67" name="Rectangle 66">
            <a:extLst>
              <a:ext uri="{FF2B5EF4-FFF2-40B4-BE49-F238E27FC236}">
                <a16:creationId xmlns:a16="http://schemas.microsoft.com/office/drawing/2014/main" id="{CEE2A291-3041-EE4A-96B1-21D0A1460DCB}"/>
              </a:ext>
            </a:extLst>
          </p:cNvPr>
          <p:cNvSpPr/>
          <p:nvPr/>
        </p:nvSpPr>
        <p:spPr bwMode="auto">
          <a:xfrm>
            <a:off x="4112546" y="2445715"/>
            <a:ext cx="1149674" cy="290471"/>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Server</a:t>
            </a:r>
          </a:p>
        </p:txBody>
      </p:sp>
      <p:sp>
        <p:nvSpPr>
          <p:cNvPr id="68" name="Oval 67">
            <a:extLst>
              <a:ext uri="{FF2B5EF4-FFF2-40B4-BE49-F238E27FC236}">
                <a16:creationId xmlns:a16="http://schemas.microsoft.com/office/drawing/2014/main" id="{912CA77D-AB1A-6346-8913-5BE19A365EDB}"/>
              </a:ext>
            </a:extLst>
          </p:cNvPr>
          <p:cNvSpPr/>
          <p:nvPr/>
        </p:nvSpPr>
        <p:spPr bwMode="auto">
          <a:xfrm>
            <a:off x="635095" y="3125310"/>
            <a:ext cx="1877917"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IPC Endpoint </a:t>
            </a:r>
          </a:p>
        </p:txBody>
      </p:sp>
      <p:cxnSp>
        <p:nvCxnSpPr>
          <p:cNvPr id="69" name="Straight Arrow Connector 68">
            <a:extLst>
              <a:ext uri="{FF2B5EF4-FFF2-40B4-BE49-F238E27FC236}">
                <a16:creationId xmlns:a16="http://schemas.microsoft.com/office/drawing/2014/main" id="{5A127768-4BB5-F74A-AEA0-864A6E5D17D0}"/>
              </a:ext>
            </a:extLst>
          </p:cNvPr>
          <p:cNvCxnSpPr>
            <a:cxnSpLocks/>
            <a:stCxn id="65" idx="2"/>
            <a:endCxn id="68" idx="0"/>
          </p:cNvCxnSpPr>
          <p:nvPr/>
        </p:nvCxnSpPr>
        <p:spPr bwMode="auto">
          <a:xfrm>
            <a:off x="602153" y="2744487"/>
            <a:ext cx="971901" cy="380823"/>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70" name="Rectangle 69">
            <a:extLst>
              <a:ext uri="{FF2B5EF4-FFF2-40B4-BE49-F238E27FC236}">
                <a16:creationId xmlns:a16="http://schemas.microsoft.com/office/drawing/2014/main" id="{8AFAB5EB-903A-BD48-9CE8-C1E370E9A104}"/>
              </a:ext>
            </a:extLst>
          </p:cNvPr>
          <p:cNvSpPr/>
          <p:nvPr/>
        </p:nvSpPr>
        <p:spPr bwMode="auto">
          <a:xfrm>
            <a:off x="658181" y="2074663"/>
            <a:ext cx="1149675" cy="287537"/>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Malicious </a:t>
            </a:r>
            <a:r>
              <a:rPr kumimoji="0" lang="en-US" sz="1400" b="1" i="0" u="none" strike="noStrike" cap="none" normalizeH="0" baseline="0" dirty="0">
                <a:ln>
                  <a:noFill/>
                </a:ln>
                <a:solidFill>
                  <a:schemeClr val="tx1"/>
                </a:solidFill>
                <a:effectLst/>
                <a:latin typeface="Arial" pitchFamily="-110" charset="0"/>
              </a:rPr>
              <a:t>2</a:t>
            </a:r>
            <a:endParaRPr lang="en-US" sz="1400" b="1" dirty="0"/>
          </a:p>
        </p:txBody>
      </p:sp>
      <p:cxnSp>
        <p:nvCxnSpPr>
          <p:cNvPr id="71" name="Straight Arrow Connector 70">
            <a:extLst>
              <a:ext uri="{FF2B5EF4-FFF2-40B4-BE49-F238E27FC236}">
                <a16:creationId xmlns:a16="http://schemas.microsoft.com/office/drawing/2014/main" id="{24E60258-B7DE-FE46-9E9A-15C02EAE5003}"/>
              </a:ext>
            </a:extLst>
          </p:cNvPr>
          <p:cNvCxnSpPr>
            <a:cxnSpLocks/>
            <a:stCxn id="70" idx="2"/>
            <a:endCxn id="68" idx="0"/>
          </p:cNvCxnSpPr>
          <p:nvPr/>
        </p:nvCxnSpPr>
        <p:spPr bwMode="auto">
          <a:xfrm>
            <a:off x="1233019" y="2362200"/>
            <a:ext cx="341035" cy="76311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72" name="Straight Arrow Connector 71">
            <a:extLst>
              <a:ext uri="{FF2B5EF4-FFF2-40B4-BE49-F238E27FC236}">
                <a16:creationId xmlns:a16="http://schemas.microsoft.com/office/drawing/2014/main" id="{6A17041B-0897-4A45-AA28-239A756D739A}"/>
              </a:ext>
            </a:extLst>
          </p:cNvPr>
          <p:cNvCxnSpPr>
            <a:cxnSpLocks/>
            <a:stCxn id="68" idx="6"/>
            <a:endCxn id="67" idx="1"/>
          </p:cNvCxnSpPr>
          <p:nvPr/>
        </p:nvCxnSpPr>
        <p:spPr bwMode="auto">
          <a:xfrm flipV="1">
            <a:off x="2513012" y="2590951"/>
            <a:ext cx="1599534" cy="68420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73" name="Rectangle 72">
            <a:extLst>
              <a:ext uri="{FF2B5EF4-FFF2-40B4-BE49-F238E27FC236}">
                <a16:creationId xmlns:a16="http://schemas.microsoft.com/office/drawing/2014/main" id="{AC80403E-7E77-234B-B092-446C1D5BEB1D}"/>
              </a:ext>
            </a:extLst>
          </p:cNvPr>
          <p:cNvSpPr/>
          <p:nvPr/>
        </p:nvSpPr>
        <p:spPr bwMode="auto">
          <a:xfrm>
            <a:off x="3924062" y="3774697"/>
            <a:ext cx="827033" cy="242777"/>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TCB-V</a:t>
            </a:r>
          </a:p>
        </p:txBody>
      </p:sp>
      <p:sp>
        <p:nvSpPr>
          <p:cNvPr id="74" name="Rectangle 73">
            <a:extLst>
              <a:ext uri="{FF2B5EF4-FFF2-40B4-BE49-F238E27FC236}">
                <a16:creationId xmlns:a16="http://schemas.microsoft.com/office/drawing/2014/main" id="{D8380FDF-32E8-A941-8817-A151147724A9}"/>
              </a:ext>
            </a:extLst>
          </p:cNvPr>
          <p:cNvSpPr/>
          <p:nvPr/>
        </p:nvSpPr>
        <p:spPr bwMode="auto">
          <a:xfrm>
            <a:off x="658181" y="3782992"/>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TCB-M1</a:t>
            </a:r>
          </a:p>
        </p:txBody>
      </p:sp>
      <p:sp>
        <p:nvSpPr>
          <p:cNvPr id="75" name="Rectangle 74">
            <a:extLst>
              <a:ext uri="{FF2B5EF4-FFF2-40B4-BE49-F238E27FC236}">
                <a16:creationId xmlns:a16="http://schemas.microsoft.com/office/drawing/2014/main" id="{1A8452DB-D319-0244-A2E6-CEA393384AB4}"/>
              </a:ext>
            </a:extLst>
          </p:cNvPr>
          <p:cNvSpPr/>
          <p:nvPr/>
        </p:nvSpPr>
        <p:spPr bwMode="auto">
          <a:xfrm>
            <a:off x="1666026" y="3780551"/>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TCB-M2</a:t>
            </a:r>
          </a:p>
        </p:txBody>
      </p:sp>
      <p:sp>
        <p:nvSpPr>
          <p:cNvPr id="76" name="Rectangle 75">
            <a:extLst>
              <a:ext uri="{FF2B5EF4-FFF2-40B4-BE49-F238E27FC236}">
                <a16:creationId xmlns:a16="http://schemas.microsoft.com/office/drawing/2014/main" id="{1E712C8C-6BCD-0E41-80DE-69760A074402}"/>
              </a:ext>
            </a:extLst>
          </p:cNvPr>
          <p:cNvSpPr/>
          <p:nvPr/>
        </p:nvSpPr>
        <p:spPr bwMode="auto">
          <a:xfrm>
            <a:off x="1681316" y="1577590"/>
            <a:ext cx="1149675" cy="290471"/>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Malicious </a:t>
            </a:r>
            <a:r>
              <a:rPr kumimoji="0" lang="en-US" sz="1400" b="1" i="0" u="none" strike="noStrike" cap="none" normalizeH="0" baseline="0" dirty="0">
                <a:ln>
                  <a:noFill/>
                </a:ln>
                <a:solidFill>
                  <a:schemeClr val="tx1"/>
                </a:solidFill>
                <a:effectLst/>
                <a:latin typeface="Arial" pitchFamily="-110" charset="0"/>
              </a:rPr>
              <a:t>n</a:t>
            </a:r>
            <a:endParaRPr lang="en-US" sz="1400" b="1" dirty="0"/>
          </a:p>
        </p:txBody>
      </p:sp>
      <p:cxnSp>
        <p:nvCxnSpPr>
          <p:cNvPr id="77" name="Straight Arrow Connector 76">
            <a:extLst>
              <a:ext uri="{FF2B5EF4-FFF2-40B4-BE49-F238E27FC236}">
                <a16:creationId xmlns:a16="http://schemas.microsoft.com/office/drawing/2014/main" id="{EACABF3E-38CA-1146-BE8B-3B7880A8831D}"/>
              </a:ext>
            </a:extLst>
          </p:cNvPr>
          <p:cNvCxnSpPr>
            <a:cxnSpLocks/>
            <a:stCxn id="76" idx="2"/>
            <a:endCxn id="68" idx="0"/>
          </p:cNvCxnSpPr>
          <p:nvPr/>
        </p:nvCxnSpPr>
        <p:spPr bwMode="auto">
          <a:xfrm flipH="1">
            <a:off x="1574054" y="1868061"/>
            <a:ext cx="682100" cy="1257249"/>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78" name="TextBox 77">
            <a:extLst>
              <a:ext uri="{FF2B5EF4-FFF2-40B4-BE49-F238E27FC236}">
                <a16:creationId xmlns:a16="http://schemas.microsoft.com/office/drawing/2014/main" id="{7A77BEC6-3E14-F440-8E93-75F36723B6B2}"/>
              </a:ext>
            </a:extLst>
          </p:cNvPr>
          <p:cNvSpPr txBox="1"/>
          <p:nvPr/>
        </p:nvSpPr>
        <p:spPr>
          <a:xfrm>
            <a:off x="1263483" y="1749623"/>
            <a:ext cx="364202" cy="307777"/>
          </a:xfrm>
          <a:prstGeom prst="rect">
            <a:avLst/>
          </a:prstGeom>
          <a:noFill/>
        </p:spPr>
        <p:txBody>
          <a:bodyPr wrap="none" rtlCol="0">
            <a:spAutoFit/>
          </a:bodyPr>
          <a:lstStyle/>
          <a:p>
            <a:pPr algn="ctr"/>
            <a:r>
              <a:rPr lang="en-US" sz="1400" b="1" dirty="0"/>
              <a:t>…</a:t>
            </a:r>
          </a:p>
        </p:txBody>
      </p:sp>
      <p:sp>
        <p:nvSpPr>
          <p:cNvPr id="79" name="Rectangle 78">
            <a:extLst>
              <a:ext uri="{FF2B5EF4-FFF2-40B4-BE49-F238E27FC236}">
                <a16:creationId xmlns:a16="http://schemas.microsoft.com/office/drawing/2014/main" id="{BBD9E911-7139-DB4B-8F29-788D8FF7A3F1}"/>
              </a:ext>
            </a:extLst>
          </p:cNvPr>
          <p:cNvSpPr/>
          <p:nvPr/>
        </p:nvSpPr>
        <p:spPr bwMode="auto">
          <a:xfrm>
            <a:off x="2853608" y="3774697"/>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TCB-Mn</a:t>
            </a:r>
          </a:p>
        </p:txBody>
      </p:sp>
      <p:sp>
        <p:nvSpPr>
          <p:cNvPr id="80" name="TextBox 79">
            <a:extLst>
              <a:ext uri="{FF2B5EF4-FFF2-40B4-BE49-F238E27FC236}">
                <a16:creationId xmlns:a16="http://schemas.microsoft.com/office/drawing/2014/main" id="{B9D19410-1051-4741-96C9-8B6ADA51930A}"/>
              </a:ext>
            </a:extLst>
          </p:cNvPr>
          <p:cNvSpPr txBox="1"/>
          <p:nvPr/>
        </p:nvSpPr>
        <p:spPr>
          <a:xfrm>
            <a:off x="2552197" y="3715467"/>
            <a:ext cx="364202" cy="307777"/>
          </a:xfrm>
          <a:prstGeom prst="rect">
            <a:avLst/>
          </a:prstGeom>
          <a:noFill/>
        </p:spPr>
        <p:txBody>
          <a:bodyPr wrap="none" rtlCol="0">
            <a:spAutoFit/>
          </a:bodyPr>
          <a:lstStyle/>
          <a:p>
            <a:pPr algn="ctr"/>
            <a:r>
              <a:rPr lang="en-US" sz="1400" b="1" dirty="0"/>
              <a:t>…</a:t>
            </a:r>
          </a:p>
        </p:txBody>
      </p:sp>
      <p:cxnSp>
        <p:nvCxnSpPr>
          <p:cNvPr id="81" name="Curved Connector 80">
            <a:extLst>
              <a:ext uri="{FF2B5EF4-FFF2-40B4-BE49-F238E27FC236}">
                <a16:creationId xmlns:a16="http://schemas.microsoft.com/office/drawing/2014/main" id="{5F6B2E15-F7BE-0144-8B4C-57EC5ADD4EFC}"/>
              </a:ext>
            </a:extLst>
          </p:cNvPr>
          <p:cNvCxnSpPr>
            <a:cxnSpLocks/>
            <a:stCxn id="68" idx="4"/>
            <a:endCxn id="74" idx="0"/>
          </p:cNvCxnSpPr>
          <p:nvPr/>
        </p:nvCxnSpPr>
        <p:spPr bwMode="auto">
          <a:xfrm rot="5400000">
            <a:off x="1174906" y="3383844"/>
            <a:ext cx="357996" cy="440301"/>
          </a:xfrm>
          <a:prstGeom prst="curvedConnector3">
            <a:avLst/>
          </a:prstGeom>
          <a:solidFill>
            <a:schemeClr val="accent1"/>
          </a:solidFill>
          <a:ln w="12700" cap="flat" cmpd="sng" algn="ctr">
            <a:solidFill>
              <a:srgbClr val="C00000"/>
            </a:solidFill>
            <a:prstDash val="solid"/>
            <a:round/>
            <a:headEnd type="none" w="sm" len="sm"/>
            <a:tailEnd type="triangle"/>
          </a:ln>
          <a:effectLst/>
        </p:spPr>
      </p:cxnSp>
      <p:cxnSp>
        <p:nvCxnSpPr>
          <p:cNvPr id="82" name="Curved Connector 81">
            <a:extLst>
              <a:ext uri="{FF2B5EF4-FFF2-40B4-BE49-F238E27FC236}">
                <a16:creationId xmlns:a16="http://schemas.microsoft.com/office/drawing/2014/main" id="{A65C7503-D11D-204A-A3A6-3CFC4EACDA09}"/>
              </a:ext>
            </a:extLst>
          </p:cNvPr>
          <p:cNvCxnSpPr>
            <a:cxnSpLocks/>
            <a:stCxn id="74" idx="2"/>
            <a:endCxn id="75" idx="2"/>
          </p:cNvCxnSpPr>
          <p:nvPr/>
        </p:nvCxnSpPr>
        <p:spPr bwMode="auto">
          <a:xfrm rot="5400000" flipH="1" flipV="1">
            <a:off x="1636454" y="3537533"/>
            <a:ext cx="2441" cy="1007845"/>
          </a:xfrm>
          <a:prstGeom prst="curvedConnector3">
            <a:avLst>
              <a:gd name="adj1" fmla="val -9365014"/>
            </a:avLst>
          </a:prstGeom>
          <a:solidFill>
            <a:schemeClr val="accent1"/>
          </a:solidFill>
          <a:ln w="12700" cap="flat" cmpd="sng" algn="ctr">
            <a:solidFill>
              <a:srgbClr val="C00000"/>
            </a:solidFill>
            <a:prstDash val="solid"/>
            <a:round/>
            <a:headEnd type="none" w="sm" len="sm"/>
            <a:tailEnd type="triangle"/>
          </a:ln>
          <a:effectLst/>
        </p:spPr>
      </p:cxnSp>
      <p:cxnSp>
        <p:nvCxnSpPr>
          <p:cNvPr id="83" name="Curved Connector 82">
            <a:extLst>
              <a:ext uri="{FF2B5EF4-FFF2-40B4-BE49-F238E27FC236}">
                <a16:creationId xmlns:a16="http://schemas.microsoft.com/office/drawing/2014/main" id="{CC0C0B52-6892-7C4E-8446-9BDAF28817D4}"/>
              </a:ext>
            </a:extLst>
          </p:cNvPr>
          <p:cNvCxnSpPr>
            <a:cxnSpLocks/>
            <a:stCxn id="75" idx="2"/>
            <a:endCxn id="79" idx="2"/>
          </p:cNvCxnSpPr>
          <p:nvPr/>
        </p:nvCxnSpPr>
        <p:spPr bwMode="auto">
          <a:xfrm rot="5400000" flipH="1" flipV="1">
            <a:off x="2732462" y="3443517"/>
            <a:ext cx="5854" cy="1187582"/>
          </a:xfrm>
          <a:prstGeom prst="curvedConnector3">
            <a:avLst>
              <a:gd name="adj1" fmla="val -3905022"/>
            </a:avLst>
          </a:prstGeom>
          <a:solidFill>
            <a:schemeClr val="accent1"/>
          </a:solidFill>
          <a:ln w="12700" cap="flat" cmpd="sng" algn="ctr">
            <a:solidFill>
              <a:srgbClr val="C00000"/>
            </a:solidFill>
            <a:prstDash val="solid"/>
            <a:round/>
            <a:headEnd type="none" w="sm" len="sm"/>
            <a:tailEnd type="triangle"/>
          </a:ln>
          <a:effectLst/>
        </p:spPr>
      </p:cxnSp>
      <p:sp>
        <p:nvSpPr>
          <p:cNvPr id="84" name="Oval 83">
            <a:extLst>
              <a:ext uri="{FF2B5EF4-FFF2-40B4-BE49-F238E27FC236}">
                <a16:creationId xmlns:a16="http://schemas.microsoft.com/office/drawing/2014/main" id="{1E6218B6-163F-CB48-923D-D180F4C2D73F}"/>
              </a:ext>
            </a:extLst>
          </p:cNvPr>
          <p:cNvSpPr/>
          <p:nvPr/>
        </p:nvSpPr>
        <p:spPr bwMode="auto">
          <a:xfrm>
            <a:off x="3859056" y="3131477"/>
            <a:ext cx="971373"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Timer</a:t>
            </a:r>
          </a:p>
        </p:txBody>
      </p:sp>
      <p:cxnSp>
        <p:nvCxnSpPr>
          <p:cNvPr id="92" name="Curved Connector 91">
            <a:extLst>
              <a:ext uri="{FF2B5EF4-FFF2-40B4-BE49-F238E27FC236}">
                <a16:creationId xmlns:a16="http://schemas.microsoft.com/office/drawing/2014/main" id="{083245FF-66D7-1544-86A6-129A8B6B2964}"/>
              </a:ext>
            </a:extLst>
          </p:cNvPr>
          <p:cNvCxnSpPr>
            <a:cxnSpLocks/>
            <a:stCxn id="79" idx="2"/>
            <a:endCxn id="73" idx="2"/>
          </p:cNvCxnSpPr>
          <p:nvPr/>
        </p:nvCxnSpPr>
        <p:spPr bwMode="auto">
          <a:xfrm rot="5400000" flipH="1" flipV="1">
            <a:off x="3824925" y="3521728"/>
            <a:ext cx="16907" cy="1008399"/>
          </a:xfrm>
          <a:prstGeom prst="curvedConnector3">
            <a:avLst>
              <a:gd name="adj1" fmla="val -1352103"/>
            </a:avLst>
          </a:prstGeom>
          <a:solidFill>
            <a:schemeClr val="accent1"/>
          </a:solidFill>
          <a:ln w="12700" cap="flat" cmpd="sng" algn="ctr">
            <a:solidFill>
              <a:schemeClr val="accent1">
                <a:lumMod val="75000"/>
              </a:schemeClr>
            </a:solidFill>
            <a:prstDash val="solid"/>
            <a:round/>
            <a:headEnd type="none" w="sm" len="sm"/>
            <a:tailEnd type="triangle"/>
          </a:ln>
          <a:effectLst/>
        </p:spPr>
      </p:cxnSp>
      <p:sp>
        <p:nvSpPr>
          <p:cNvPr id="97" name="Rectangle 96">
            <a:extLst>
              <a:ext uri="{FF2B5EF4-FFF2-40B4-BE49-F238E27FC236}">
                <a16:creationId xmlns:a16="http://schemas.microsoft.com/office/drawing/2014/main" id="{B1AFEE31-D1EE-0A47-9DF0-AF773D30BA0A}"/>
              </a:ext>
            </a:extLst>
          </p:cNvPr>
          <p:cNvSpPr/>
          <p:nvPr/>
        </p:nvSpPr>
        <p:spPr bwMode="auto">
          <a:xfrm>
            <a:off x="2238059" y="2081564"/>
            <a:ext cx="1149675" cy="441133"/>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Victim Client</a:t>
            </a:r>
          </a:p>
        </p:txBody>
      </p:sp>
      <p:cxnSp>
        <p:nvCxnSpPr>
          <p:cNvPr id="98" name="Straight Arrow Connector 97">
            <a:extLst>
              <a:ext uri="{FF2B5EF4-FFF2-40B4-BE49-F238E27FC236}">
                <a16:creationId xmlns:a16="http://schemas.microsoft.com/office/drawing/2014/main" id="{3AFD5A46-6E38-D74C-B86F-8DD556B8A9F6}"/>
              </a:ext>
            </a:extLst>
          </p:cNvPr>
          <p:cNvCxnSpPr>
            <a:cxnSpLocks/>
            <a:stCxn id="97" idx="2"/>
            <a:endCxn id="68" idx="7"/>
          </p:cNvCxnSpPr>
          <p:nvPr/>
        </p:nvCxnSpPr>
        <p:spPr bwMode="auto">
          <a:xfrm flipH="1">
            <a:off x="2237997" y="2522697"/>
            <a:ext cx="574900" cy="646501"/>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02" name="Curved Connector 101">
            <a:extLst>
              <a:ext uri="{FF2B5EF4-FFF2-40B4-BE49-F238E27FC236}">
                <a16:creationId xmlns:a16="http://schemas.microsoft.com/office/drawing/2014/main" id="{BE468455-4DC9-494E-98AA-FD4F7AAC9461}"/>
              </a:ext>
            </a:extLst>
          </p:cNvPr>
          <p:cNvCxnSpPr>
            <a:cxnSpLocks/>
            <a:stCxn id="67" idx="3"/>
            <a:endCxn id="84" idx="7"/>
          </p:cNvCxnSpPr>
          <p:nvPr/>
        </p:nvCxnSpPr>
        <p:spPr bwMode="auto">
          <a:xfrm flipH="1">
            <a:off x="4688175" y="2590951"/>
            <a:ext cx="574045" cy="584414"/>
          </a:xfrm>
          <a:prstGeom prst="curvedConnector4">
            <a:avLst>
              <a:gd name="adj1" fmla="val -39823"/>
              <a:gd name="adj2" fmla="val 58671"/>
            </a:avLst>
          </a:prstGeom>
          <a:solidFill>
            <a:schemeClr val="accent1"/>
          </a:solidFill>
          <a:ln w="12700" cap="flat" cmpd="sng" algn="ctr">
            <a:solidFill>
              <a:schemeClr val="tx1"/>
            </a:solidFill>
            <a:prstDash val="solid"/>
            <a:round/>
            <a:headEnd type="none" w="sm" len="sm"/>
            <a:tailEnd type="triangle"/>
          </a:ln>
          <a:effectLst/>
        </p:spPr>
      </p:cxnSp>
      <p:cxnSp>
        <p:nvCxnSpPr>
          <p:cNvPr id="103" name="Curved Connector 102">
            <a:extLst>
              <a:ext uri="{FF2B5EF4-FFF2-40B4-BE49-F238E27FC236}">
                <a16:creationId xmlns:a16="http://schemas.microsoft.com/office/drawing/2014/main" id="{190D6181-5953-834E-87A7-9B39EF82EB72}"/>
              </a:ext>
            </a:extLst>
          </p:cNvPr>
          <p:cNvCxnSpPr>
            <a:cxnSpLocks/>
            <a:stCxn id="84" idx="0"/>
            <a:endCxn id="67" idx="2"/>
          </p:cNvCxnSpPr>
          <p:nvPr/>
        </p:nvCxnSpPr>
        <p:spPr bwMode="auto">
          <a:xfrm rot="5400000" flipH="1" flipV="1">
            <a:off x="4318418" y="2762512"/>
            <a:ext cx="395291" cy="342640"/>
          </a:xfrm>
          <a:prstGeom prst="curvedConnector3">
            <a:avLst>
              <a:gd name="adj1" fmla="val 50000"/>
            </a:avLst>
          </a:prstGeom>
          <a:solidFill>
            <a:schemeClr val="accent1"/>
          </a:solidFill>
          <a:ln w="12700" cap="flat" cmpd="sng" algn="ctr">
            <a:solidFill>
              <a:schemeClr val="tx1"/>
            </a:solidFill>
            <a:prstDash val="solid"/>
            <a:round/>
            <a:headEnd type="none" w="sm" len="sm"/>
            <a:tailEnd type="triangle"/>
          </a:ln>
          <a:effectLst/>
        </p:spPr>
      </p:cxnSp>
      <p:sp>
        <p:nvSpPr>
          <p:cNvPr id="111" name="Oval 110">
            <a:extLst>
              <a:ext uri="{FF2B5EF4-FFF2-40B4-BE49-F238E27FC236}">
                <a16:creationId xmlns:a16="http://schemas.microsoft.com/office/drawing/2014/main" id="{50B69C6C-8BE7-D94C-AA5C-3DB02A799872}"/>
              </a:ext>
            </a:extLst>
          </p:cNvPr>
          <p:cNvSpPr/>
          <p:nvPr/>
        </p:nvSpPr>
        <p:spPr bwMode="auto">
          <a:xfrm>
            <a:off x="2769870" y="3126297"/>
            <a:ext cx="971373"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Timer</a:t>
            </a:r>
          </a:p>
        </p:txBody>
      </p:sp>
      <p:cxnSp>
        <p:nvCxnSpPr>
          <p:cNvPr id="112" name="Curved Connector 111">
            <a:extLst>
              <a:ext uri="{FF2B5EF4-FFF2-40B4-BE49-F238E27FC236}">
                <a16:creationId xmlns:a16="http://schemas.microsoft.com/office/drawing/2014/main" id="{F5F51822-8C0B-224C-AE88-836F6964B428}"/>
              </a:ext>
            </a:extLst>
          </p:cNvPr>
          <p:cNvCxnSpPr>
            <a:cxnSpLocks/>
            <a:stCxn id="111" idx="0"/>
            <a:endCxn id="97" idx="2"/>
          </p:cNvCxnSpPr>
          <p:nvPr/>
        </p:nvCxnSpPr>
        <p:spPr bwMode="auto">
          <a:xfrm rot="16200000" flipV="1">
            <a:off x="2732427" y="2603167"/>
            <a:ext cx="603600" cy="442660"/>
          </a:xfrm>
          <a:prstGeom prst="curvedConnector3">
            <a:avLst>
              <a:gd name="adj1" fmla="val 50000"/>
            </a:avLst>
          </a:prstGeom>
          <a:solidFill>
            <a:schemeClr val="accent1"/>
          </a:solidFill>
          <a:ln w="12700" cap="flat" cmpd="sng" algn="ctr">
            <a:solidFill>
              <a:schemeClr val="tx1"/>
            </a:solidFill>
            <a:prstDash val="solid"/>
            <a:round/>
            <a:headEnd type="none" w="sm" len="sm"/>
            <a:tailEnd type="triangle"/>
          </a:ln>
          <a:effectLst/>
        </p:spPr>
      </p:cxnSp>
      <p:cxnSp>
        <p:nvCxnSpPr>
          <p:cNvPr id="118" name="Curved Connector 117">
            <a:extLst>
              <a:ext uri="{FF2B5EF4-FFF2-40B4-BE49-F238E27FC236}">
                <a16:creationId xmlns:a16="http://schemas.microsoft.com/office/drawing/2014/main" id="{9CEE5910-6FF9-9A4B-9F7A-194BA6E9C28B}"/>
              </a:ext>
            </a:extLst>
          </p:cNvPr>
          <p:cNvCxnSpPr>
            <a:cxnSpLocks/>
            <a:stCxn id="97" idx="3"/>
            <a:endCxn id="111" idx="7"/>
          </p:cNvCxnSpPr>
          <p:nvPr/>
        </p:nvCxnSpPr>
        <p:spPr bwMode="auto">
          <a:xfrm>
            <a:off x="3387734" y="2302131"/>
            <a:ext cx="211255" cy="868054"/>
          </a:xfrm>
          <a:prstGeom prst="curvedConnector2">
            <a:avLst/>
          </a:prstGeom>
          <a:solidFill>
            <a:schemeClr val="accent1"/>
          </a:solidFill>
          <a:ln w="12700" cap="flat" cmpd="sng" algn="ctr">
            <a:solidFill>
              <a:schemeClr val="tx1"/>
            </a:solidFill>
            <a:prstDash val="solid"/>
            <a:round/>
            <a:headEnd type="none" w="sm" len="sm"/>
            <a:tailEnd type="triangle"/>
          </a:ln>
          <a:effectLst/>
        </p:spPr>
      </p:cxnSp>
      <p:sp>
        <p:nvSpPr>
          <p:cNvPr id="125" name="TextBox 124">
            <a:extLst>
              <a:ext uri="{FF2B5EF4-FFF2-40B4-BE49-F238E27FC236}">
                <a16:creationId xmlns:a16="http://schemas.microsoft.com/office/drawing/2014/main" id="{AC7A12E9-0A51-E340-B0AA-83699AB05575}"/>
              </a:ext>
            </a:extLst>
          </p:cNvPr>
          <p:cNvSpPr txBox="1"/>
          <p:nvPr/>
        </p:nvSpPr>
        <p:spPr>
          <a:xfrm>
            <a:off x="1029199" y="4406385"/>
            <a:ext cx="3045996" cy="523220"/>
          </a:xfrm>
          <a:prstGeom prst="rect">
            <a:avLst/>
          </a:prstGeom>
          <a:noFill/>
        </p:spPr>
        <p:txBody>
          <a:bodyPr wrap="square" rtlCol="0">
            <a:spAutoFit/>
          </a:bodyPr>
          <a:lstStyle/>
          <a:p>
            <a:pPr algn="ctr"/>
            <a:r>
              <a:rPr lang="en-US" sz="1400" b="1" dirty="0"/>
              <a:t>The server will process O(n) low-priority threads before the victim</a:t>
            </a:r>
          </a:p>
        </p:txBody>
      </p:sp>
      <p:sp>
        <p:nvSpPr>
          <p:cNvPr id="126" name="Rectangle 125">
            <a:extLst>
              <a:ext uri="{FF2B5EF4-FFF2-40B4-BE49-F238E27FC236}">
                <a16:creationId xmlns:a16="http://schemas.microsoft.com/office/drawing/2014/main" id="{AB57DB78-958E-F341-A036-6C579DFA7141}"/>
              </a:ext>
            </a:extLst>
          </p:cNvPr>
          <p:cNvSpPr/>
          <p:nvPr/>
        </p:nvSpPr>
        <p:spPr bwMode="auto">
          <a:xfrm>
            <a:off x="6592168" y="2528805"/>
            <a:ext cx="1149675" cy="442995"/>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Low Attack Client 1</a:t>
            </a:r>
            <a:endParaRPr lang="en-US" sz="1400" b="1" dirty="0"/>
          </a:p>
        </p:txBody>
      </p:sp>
      <p:sp>
        <p:nvSpPr>
          <p:cNvPr id="127" name="Rectangle 126">
            <a:extLst>
              <a:ext uri="{FF2B5EF4-FFF2-40B4-BE49-F238E27FC236}">
                <a16:creationId xmlns:a16="http://schemas.microsoft.com/office/drawing/2014/main" id="{5B34A8CF-AA34-E84E-A09C-13DF86E84270}"/>
              </a:ext>
            </a:extLst>
          </p:cNvPr>
          <p:cNvSpPr/>
          <p:nvPr/>
        </p:nvSpPr>
        <p:spPr bwMode="auto">
          <a:xfrm>
            <a:off x="7153608" y="3065140"/>
            <a:ext cx="4363218" cy="104966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128" name="Rectangle 127">
            <a:extLst>
              <a:ext uri="{FF2B5EF4-FFF2-40B4-BE49-F238E27FC236}">
                <a16:creationId xmlns:a16="http://schemas.microsoft.com/office/drawing/2014/main" id="{0565962E-7AB9-4848-8EE5-C59F26B90F93}"/>
              </a:ext>
            </a:extLst>
          </p:cNvPr>
          <p:cNvSpPr/>
          <p:nvPr/>
        </p:nvSpPr>
        <p:spPr bwMode="auto">
          <a:xfrm>
            <a:off x="10710538" y="2478830"/>
            <a:ext cx="1149674" cy="290471"/>
          </a:xfrm>
          <a:prstGeom prst="rect">
            <a:avLst/>
          </a:prstGeom>
          <a:solidFill>
            <a:srgbClr val="AED9FF"/>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Victim</a:t>
            </a:r>
          </a:p>
        </p:txBody>
      </p:sp>
      <p:sp>
        <p:nvSpPr>
          <p:cNvPr id="129" name="Oval 128">
            <a:extLst>
              <a:ext uri="{FF2B5EF4-FFF2-40B4-BE49-F238E27FC236}">
                <a16:creationId xmlns:a16="http://schemas.microsoft.com/office/drawing/2014/main" id="{D7446D1E-97CC-2A48-981E-F6E67D931F1F}"/>
              </a:ext>
            </a:extLst>
          </p:cNvPr>
          <p:cNvSpPr/>
          <p:nvPr/>
        </p:nvSpPr>
        <p:spPr bwMode="auto">
          <a:xfrm>
            <a:off x="7233087" y="3158425"/>
            <a:ext cx="1877917"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IPC Endpoint </a:t>
            </a:r>
          </a:p>
        </p:txBody>
      </p:sp>
      <p:cxnSp>
        <p:nvCxnSpPr>
          <p:cNvPr id="130" name="Straight Arrow Connector 129">
            <a:extLst>
              <a:ext uri="{FF2B5EF4-FFF2-40B4-BE49-F238E27FC236}">
                <a16:creationId xmlns:a16="http://schemas.microsoft.com/office/drawing/2014/main" id="{88662B9E-3C2D-594F-9B88-0207A76427FF}"/>
              </a:ext>
            </a:extLst>
          </p:cNvPr>
          <p:cNvCxnSpPr>
            <a:cxnSpLocks/>
            <a:stCxn id="126" idx="2"/>
            <a:endCxn id="129" idx="0"/>
          </p:cNvCxnSpPr>
          <p:nvPr/>
        </p:nvCxnSpPr>
        <p:spPr bwMode="auto">
          <a:xfrm>
            <a:off x="7167006" y="2971800"/>
            <a:ext cx="1005040" cy="18662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31" name="Rectangle 130">
            <a:extLst>
              <a:ext uri="{FF2B5EF4-FFF2-40B4-BE49-F238E27FC236}">
                <a16:creationId xmlns:a16="http://schemas.microsoft.com/office/drawing/2014/main" id="{0A8F0DB2-604F-1540-A92E-04C776A94152}"/>
              </a:ext>
            </a:extLst>
          </p:cNvPr>
          <p:cNvSpPr/>
          <p:nvPr/>
        </p:nvSpPr>
        <p:spPr bwMode="auto">
          <a:xfrm>
            <a:off x="7256173" y="1978469"/>
            <a:ext cx="1149675" cy="441134"/>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Low Attack Client </a:t>
            </a:r>
            <a:r>
              <a:rPr kumimoji="0" lang="en-US" sz="1400" b="1" i="0" u="none" strike="noStrike" cap="none" normalizeH="0" baseline="0" dirty="0">
                <a:ln>
                  <a:noFill/>
                </a:ln>
                <a:solidFill>
                  <a:schemeClr val="tx1"/>
                </a:solidFill>
                <a:effectLst/>
                <a:latin typeface="Arial" pitchFamily="-110" charset="0"/>
              </a:rPr>
              <a:t>2</a:t>
            </a:r>
            <a:endParaRPr lang="en-US" sz="1400" b="1" dirty="0"/>
          </a:p>
        </p:txBody>
      </p:sp>
      <p:cxnSp>
        <p:nvCxnSpPr>
          <p:cNvPr id="132" name="Straight Arrow Connector 131">
            <a:extLst>
              <a:ext uri="{FF2B5EF4-FFF2-40B4-BE49-F238E27FC236}">
                <a16:creationId xmlns:a16="http://schemas.microsoft.com/office/drawing/2014/main" id="{88CB39DA-95B9-3044-9D4C-A6A5AD1A5B31}"/>
              </a:ext>
            </a:extLst>
          </p:cNvPr>
          <p:cNvCxnSpPr>
            <a:cxnSpLocks/>
            <a:stCxn id="131" idx="2"/>
            <a:endCxn id="129" idx="0"/>
          </p:cNvCxnSpPr>
          <p:nvPr/>
        </p:nvCxnSpPr>
        <p:spPr bwMode="auto">
          <a:xfrm>
            <a:off x="7831011" y="2419603"/>
            <a:ext cx="341035" cy="73882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35" name="Rectangle 134">
            <a:extLst>
              <a:ext uri="{FF2B5EF4-FFF2-40B4-BE49-F238E27FC236}">
                <a16:creationId xmlns:a16="http://schemas.microsoft.com/office/drawing/2014/main" id="{59481B23-BDA5-5C46-A175-A67144554D2B}"/>
              </a:ext>
            </a:extLst>
          </p:cNvPr>
          <p:cNvSpPr/>
          <p:nvPr/>
        </p:nvSpPr>
        <p:spPr bwMode="auto">
          <a:xfrm>
            <a:off x="7256173" y="3816107"/>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TCB-A1</a:t>
            </a:r>
          </a:p>
        </p:txBody>
      </p:sp>
      <p:sp>
        <p:nvSpPr>
          <p:cNvPr id="136" name="Rectangle 135">
            <a:extLst>
              <a:ext uri="{FF2B5EF4-FFF2-40B4-BE49-F238E27FC236}">
                <a16:creationId xmlns:a16="http://schemas.microsoft.com/office/drawing/2014/main" id="{33571BE0-6CC8-DB45-B8EB-2561CE76F1FE}"/>
              </a:ext>
            </a:extLst>
          </p:cNvPr>
          <p:cNvSpPr/>
          <p:nvPr/>
        </p:nvSpPr>
        <p:spPr bwMode="auto">
          <a:xfrm>
            <a:off x="8264018" y="3813666"/>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TCB-A2</a:t>
            </a:r>
          </a:p>
        </p:txBody>
      </p:sp>
      <p:sp>
        <p:nvSpPr>
          <p:cNvPr id="137" name="Rectangle 136">
            <a:extLst>
              <a:ext uri="{FF2B5EF4-FFF2-40B4-BE49-F238E27FC236}">
                <a16:creationId xmlns:a16="http://schemas.microsoft.com/office/drawing/2014/main" id="{FA6564AE-1CDB-A845-8632-4D3CB17113BA}"/>
              </a:ext>
            </a:extLst>
          </p:cNvPr>
          <p:cNvSpPr/>
          <p:nvPr/>
        </p:nvSpPr>
        <p:spPr bwMode="auto">
          <a:xfrm>
            <a:off x="8301925" y="1453755"/>
            <a:ext cx="1212466" cy="482291"/>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High Attack Client </a:t>
            </a:r>
            <a:r>
              <a:rPr kumimoji="0" lang="en-US" sz="1400" b="1" i="0" u="none" strike="noStrike" cap="none" normalizeH="0" baseline="0" dirty="0">
                <a:ln>
                  <a:noFill/>
                </a:ln>
                <a:solidFill>
                  <a:schemeClr val="tx1"/>
                </a:solidFill>
                <a:effectLst/>
                <a:latin typeface="Arial" pitchFamily="-110" charset="0"/>
              </a:rPr>
              <a:t>n</a:t>
            </a:r>
            <a:endParaRPr lang="en-US" sz="1400" b="1" dirty="0"/>
          </a:p>
        </p:txBody>
      </p:sp>
      <p:cxnSp>
        <p:nvCxnSpPr>
          <p:cNvPr id="138" name="Straight Arrow Connector 137">
            <a:extLst>
              <a:ext uri="{FF2B5EF4-FFF2-40B4-BE49-F238E27FC236}">
                <a16:creationId xmlns:a16="http://schemas.microsoft.com/office/drawing/2014/main" id="{9C99665E-2083-BC4C-9A4E-92CE6FDA5D7B}"/>
              </a:ext>
            </a:extLst>
          </p:cNvPr>
          <p:cNvCxnSpPr>
            <a:cxnSpLocks/>
            <a:stCxn id="137" idx="2"/>
            <a:endCxn id="129" idx="0"/>
          </p:cNvCxnSpPr>
          <p:nvPr/>
        </p:nvCxnSpPr>
        <p:spPr bwMode="auto">
          <a:xfrm flipH="1">
            <a:off x="8172046" y="1936046"/>
            <a:ext cx="736112" cy="1222379"/>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39" name="TextBox 138">
            <a:extLst>
              <a:ext uri="{FF2B5EF4-FFF2-40B4-BE49-F238E27FC236}">
                <a16:creationId xmlns:a16="http://schemas.microsoft.com/office/drawing/2014/main" id="{A02803D9-3312-A747-9A72-01E523F634D2}"/>
              </a:ext>
            </a:extLst>
          </p:cNvPr>
          <p:cNvSpPr txBox="1"/>
          <p:nvPr/>
        </p:nvSpPr>
        <p:spPr>
          <a:xfrm>
            <a:off x="7819427" y="1511564"/>
            <a:ext cx="364202" cy="307777"/>
          </a:xfrm>
          <a:prstGeom prst="rect">
            <a:avLst/>
          </a:prstGeom>
          <a:noFill/>
        </p:spPr>
        <p:txBody>
          <a:bodyPr wrap="none" rtlCol="0">
            <a:spAutoFit/>
          </a:bodyPr>
          <a:lstStyle/>
          <a:p>
            <a:pPr algn="ctr"/>
            <a:r>
              <a:rPr lang="en-US" sz="1400" b="1" dirty="0"/>
              <a:t>…</a:t>
            </a:r>
          </a:p>
        </p:txBody>
      </p:sp>
      <p:sp>
        <p:nvSpPr>
          <p:cNvPr id="140" name="Rectangle 139">
            <a:extLst>
              <a:ext uri="{FF2B5EF4-FFF2-40B4-BE49-F238E27FC236}">
                <a16:creationId xmlns:a16="http://schemas.microsoft.com/office/drawing/2014/main" id="{71FD36EF-472F-A447-88FD-004369D466CB}"/>
              </a:ext>
            </a:extLst>
          </p:cNvPr>
          <p:cNvSpPr/>
          <p:nvPr/>
        </p:nvSpPr>
        <p:spPr bwMode="auto">
          <a:xfrm>
            <a:off x="9451600" y="3807812"/>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TCB-An</a:t>
            </a:r>
          </a:p>
        </p:txBody>
      </p:sp>
      <p:sp>
        <p:nvSpPr>
          <p:cNvPr id="141" name="TextBox 140">
            <a:extLst>
              <a:ext uri="{FF2B5EF4-FFF2-40B4-BE49-F238E27FC236}">
                <a16:creationId xmlns:a16="http://schemas.microsoft.com/office/drawing/2014/main" id="{78C72180-1DAF-A645-83A5-0791E61B219C}"/>
              </a:ext>
            </a:extLst>
          </p:cNvPr>
          <p:cNvSpPr txBox="1"/>
          <p:nvPr/>
        </p:nvSpPr>
        <p:spPr>
          <a:xfrm>
            <a:off x="9150189" y="3748582"/>
            <a:ext cx="364202" cy="307777"/>
          </a:xfrm>
          <a:prstGeom prst="rect">
            <a:avLst/>
          </a:prstGeom>
          <a:noFill/>
        </p:spPr>
        <p:txBody>
          <a:bodyPr wrap="none" rtlCol="0">
            <a:spAutoFit/>
          </a:bodyPr>
          <a:lstStyle/>
          <a:p>
            <a:pPr algn="ctr"/>
            <a:r>
              <a:rPr lang="en-US" sz="1400" b="1" dirty="0"/>
              <a:t>…</a:t>
            </a:r>
          </a:p>
        </p:txBody>
      </p:sp>
      <p:cxnSp>
        <p:nvCxnSpPr>
          <p:cNvPr id="142" name="Curved Connector 141">
            <a:extLst>
              <a:ext uri="{FF2B5EF4-FFF2-40B4-BE49-F238E27FC236}">
                <a16:creationId xmlns:a16="http://schemas.microsoft.com/office/drawing/2014/main" id="{759E14AB-6696-E344-B464-5AFEFC37C453}"/>
              </a:ext>
            </a:extLst>
          </p:cNvPr>
          <p:cNvCxnSpPr>
            <a:cxnSpLocks/>
            <a:stCxn id="129" idx="4"/>
            <a:endCxn id="135" idx="0"/>
          </p:cNvCxnSpPr>
          <p:nvPr/>
        </p:nvCxnSpPr>
        <p:spPr bwMode="auto">
          <a:xfrm rot="5400000">
            <a:off x="7772898" y="3416959"/>
            <a:ext cx="357996" cy="440301"/>
          </a:xfrm>
          <a:prstGeom prst="curvedConnector3">
            <a:avLst/>
          </a:prstGeom>
          <a:solidFill>
            <a:schemeClr val="accent1"/>
          </a:solidFill>
          <a:ln w="12700" cap="flat" cmpd="sng" algn="ctr">
            <a:solidFill>
              <a:schemeClr val="accent1">
                <a:lumMod val="50000"/>
              </a:schemeClr>
            </a:solidFill>
            <a:prstDash val="solid"/>
            <a:round/>
            <a:headEnd type="none" w="sm" len="sm"/>
            <a:tailEnd type="triangle"/>
          </a:ln>
          <a:effectLst/>
        </p:spPr>
      </p:cxnSp>
      <p:cxnSp>
        <p:nvCxnSpPr>
          <p:cNvPr id="143" name="Curved Connector 142">
            <a:extLst>
              <a:ext uri="{FF2B5EF4-FFF2-40B4-BE49-F238E27FC236}">
                <a16:creationId xmlns:a16="http://schemas.microsoft.com/office/drawing/2014/main" id="{935AD584-2F09-BB4C-A141-030ACB5ECA1D}"/>
              </a:ext>
            </a:extLst>
          </p:cNvPr>
          <p:cNvCxnSpPr>
            <a:cxnSpLocks/>
            <a:stCxn id="135" idx="2"/>
            <a:endCxn id="136" idx="2"/>
          </p:cNvCxnSpPr>
          <p:nvPr/>
        </p:nvCxnSpPr>
        <p:spPr bwMode="auto">
          <a:xfrm rot="5400000" flipH="1" flipV="1">
            <a:off x="8234446" y="3570648"/>
            <a:ext cx="2441" cy="1007845"/>
          </a:xfrm>
          <a:prstGeom prst="curvedConnector3">
            <a:avLst>
              <a:gd name="adj1" fmla="val -4628718"/>
            </a:avLst>
          </a:prstGeom>
          <a:solidFill>
            <a:schemeClr val="accent1"/>
          </a:solidFill>
          <a:ln w="12700" cap="flat" cmpd="sng" algn="ctr">
            <a:solidFill>
              <a:schemeClr val="accent1">
                <a:lumMod val="50000"/>
              </a:schemeClr>
            </a:solidFill>
            <a:prstDash val="solid"/>
            <a:round/>
            <a:headEnd type="none" w="sm" len="sm"/>
            <a:tailEnd type="triangle"/>
          </a:ln>
          <a:effectLst/>
        </p:spPr>
      </p:cxnSp>
      <p:cxnSp>
        <p:nvCxnSpPr>
          <p:cNvPr id="144" name="Curved Connector 143">
            <a:extLst>
              <a:ext uri="{FF2B5EF4-FFF2-40B4-BE49-F238E27FC236}">
                <a16:creationId xmlns:a16="http://schemas.microsoft.com/office/drawing/2014/main" id="{27DA3F2A-C76C-FA43-9A78-F9B5BF5155CC}"/>
              </a:ext>
            </a:extLst>
          </p:cNvPr>
          <p:cNvCxnSpPr>
            <a:cxnSpLocks/>
            <a:stCxn id="136" idx="2"/>
            <a:endCxn id="140" idx="2"/>
          </p:cNvCxnSpPr>
          <p:nvPr/>
        </p:nvCxnSpPr>
        <p:spPr bwMode="auto">
          <a:xfrm rot="5400000" flipH="1" flipV="1">
            <a:off x="9330454" y="3476632"/>
            <a:ext cx="5854" cy="1187582"/>
          </a:xfrm>
          <a:prstGeom prst="curvedConnector3">
            <a:avLst>
              <a:gd name="adj1" fmla="val -2109617"/>
            </a:avLst>
          </a:prstGeom>
          <a:solidFill>
            <a:schemeClr val="accent1"/>
          </a:solidFill>
          <a:ln w="12700" cap="flat" cmpd="sng" algn="ctr">
            <a:solidFill>
              <a:schemeClr val="accent1">
                <a:lumMod val="50000"/>
              </a:schemeClr>
            </a:solidFill>
            <a:prstDash val="solid"/>
            <a:round/>
            <a:headEnd type="none" w="sm" len="sm"/>
            <a:tailEnd type="triangle"/>
          </a:ln>
          <a:effectLst/>
        </p:spPr>
      </p:cxnSp>
      <p:sp>
        <p:nvSpPr>
          <p:cNvPr id="145" name="Oval 144">
            <a:extLst>
              <a:ext uri="{FF2B5EF4-FFF2-40B4-BE49-F238E27FC236}">
                <a16:creationId xmlns:a16="http://schemas.microsoft.com/office/drawing/2014/main" id="{F0913885-AF62-D64C-9D65-605F1D0F4BA7}"/>
              </a:ext>
            </a:extLst>
          </p:cNvPr>
          <p:cNvSpPr/>
          <p:nvPr/>
        </p:nvSpPr>
        <p:spPr bwMode="auto">
          <a:xfrm>
            <a:off x="10457048" y="3164592"/>
            <a:ext cx="971373"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Timer</a:t>
            </a:r>
          </a:p>
        </p:txBody>
      </p:sp>
      <p:sp>
        <p:nvSpPr>
          <p:cNvPr id="147" name="Rectangle 146">
            <a:extLst>
              <a:ext uri="{FF2B5EF4-FFF2-40B4-BE49-F238E27FC236}">
                <a16:creationId xmlns:a16="http://schemas.microsoft.com/office/drawing/2014/main" id="{507CB18B-F839-A344-9B4E-A7E8899EFE9F}"/>
              </a:ext>
            </a:extLst>
          </p:cNvPr>
          <p:cNvSpPr/>
          <p:nvPr/>
        </p:nvSpPr>
        <p:spPr bwMode="auto">
          <a:xfrm>
            <a:off x="8801091" y="2296800"/>
            <a:ext cx="1149675" cy="519904"/>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Attack Server</a:t>
            </a:r>
          </a:p>
        </p:txBody>
      </p:sp>
      <p:cxnSp>
        <p:nvCxnSpPr>
          <p:cNvPr id="149" name="Curved Connector 148">
            <a:extLst>
              <a:ext uri="{FF2B5EF4-FFF2-40B4-BE49-F238E27FC236}">
                <a16:creationId xmlns:a16="http://schemas.microsoft.com/office/drawing/2014/main" id="{53DC0911-D0F8-8742-B0A4-B3F64EFCBA13}"/>
              </a:ext>
            </a:extLst>
          </p:cNvPr>
          <p:cNvCxnSpPr>
            <a:cxnSpLocks/>
            <a:stCxn id="128" idx="3"/>
            <a:endCxn id="145" idx="7"/>
          </p:cNvCxnSpPr>
          <p:nvPr/>
        </p:nvCxnSpPr>
        <p:spPr bwMode="auto">
          <a:xfrm flipH="1">
            <a:off x="11286167" y="2624066"/>
            <a:ext cx="574045" cy="584414"/>
          </a:xfrm>
          <a:prstGeom prst="curvedConnector4">
            <a:avLst>
              <a:gd name="adj1" fmla="val -39823"/>
              <a:gd name="adj2" fmla="val 58671"/>
            </a:avLst>
          </a:prstGeom>
          <a:solidFill>
            <a:schemeClr val="accent1"/>
          </a:solidFill>
          <a:ln w="12700" cap="flat" cmpd="sng" algn="ctr">
            <a:solidFill>
              <a:schemeClr val="tx1"/>
            </a:solidFill>
            <a:prstDash val="solid"/>
            <a:round/>
            <a:headEnd type="none" w="sm" len="sm"/>
            <a:tailEnd type="triangle"/>
          </a:ln>
          <a:effectLst/>
        </p:spPr>
      </p:cxnSp>
      <p:cxnSp>
        <p:nvCxnSpPr>
          <p:cNvPr id="150" name="Curved Connector 149">
            <a:extLst>
              <a:ext uri="{FF2B5EF4-FFF2-40B4-BE49-F238E27FC236}">
                <a16:creationId xmlns:a16="http://schemas.microsoft.com/office/drawing/2014/main" id="{80524460-030A-3B43-BD1E-8A52AEE976E6}"/>
              </a:ext>
            </a:extLst>
          </p:cNvPr>
          <p:cNvCxnSpPr>
            <a:cxnSpLocks/>
            <a:stCxn id="145" idx="0"/>
            <a:endCxn id="128" idx="2"/>
          </p:cNvCxnSpPr>
          <p:nvPr/>
        </p:nvCxnSpPr>
        <p:spPr bwMode="auto">
          <a:xfrm rot="5400000" flipH="1" flipV="1">
            <a:off x="10916410" y="2795627"/>
            <a:ext cx="395291" cy="342640"/>
          </a:xfrm>
          <a:prstGeom prst="curvedConnector3">
            <a:avLst>
              <a:gd name="adj1" fmla="val 50000"/>
            </a:avLst>
          </a:prstGeom>
          <a:solidFill>
            <a:schemeClr val="accent1"/>
          </a:solidFill>
          <a:ln w="12700" cap="flat" cmpd="sng" algn="ctr">
            <a:solidFill>
              <a:schemeClr val="tx1"/>
            </a:solidFill>
            <a:prstDash val="solid"/>
            <a:round/>
            <a:headEnd type="none" w="sm" len="sm"/>
            <a:tailEnd type="triangle"/>
          </a:ln>
          <a:effectLst/>
        </p:spPr>
      </p:cxnSp>
      <p:sp>
        <p:nvSpPr>
          <p:cNvPr id="154" name="TextBox 153">
            <a:extLst>
              <a:ext uri="{FF2B5EF4-FFF2-40B4-BE49-F238E27FC236}">
                <a16:creationId xmlns:a16="http://schemas.microsoft.com/office/drawing/2014/main" id="{69E337D8-8D90-4C4E-B8F7-C682E86166B3}"/>
              </a:ext>
            </a:extLst>
          </p:cNvPr>
          <p:cNvSpPr txBox="1"/>
          <p:nvPr/>
        </p:nvSpPr>
        <p:spPr>
          <a:xfrm>
            <a:off x="7551681" y="4412680"/>
            <a:ext cx="3607945" cy="523220"/>
          </a:xfrm>
          <a:prstGeom prst="rect">
            <a:avLst/>
          </a:prstGeom>
          <a:noFill/>
        </p:spPr>
        <p:txBody>
          <a:bodyPr wrap="square" rtlCol="0">
            <a:spAutoFit/>
          </a:bodyPr>
          <a:lstStyle/>
          <a:p>
            <a:pPr algn="ctr"/>
            <a:r>
              <a:rPr lang="en-US" sz="1400" b="1" dirty="0"/>
              <a:t>The kernel will O(n) sort the high-priority attacker to the front of the queue</a:t>
            </a:r>
          </a:p>
        </p:txBody>
      </p:sp>
      <p:sp>
        <p:nvSpPr>
          <p:cNvPr id="166" name="TextBox 165">
            <a:extLst>
              <a:ext uri="{FF2B5EF4-FFF2-40B4-BE49-F238E27FC236}">
                <a16:creationId xmlns:a16="http://schemas.microsoft.com/office/drawing/2014/main" id="{C03F7795-DC9F-3143-92D5-48702F90F4F5}"/>
              </a:ext>
            </a:extLst>
          </p:cNvPr>
          <p:cNvSpPr txBox="1"/>
          <p:nvPr/>
        </p:nvSpPr>
        <p:spPr>
          <a:xfrm>
            <a:off x="1233018" y="1009793"/>
            <a:ext cx="2162516" cy="307777"/>
          </a:xfrm>
          <a:prstGeom prst="rect">
            <a:avLst/>
          </a:prstGeom>
          <a:noFill/>
        </p:spPr>
        <p:txBody>
          <a:bodyPr wrap="none" rtlCol="0">
            <a:spAutoFit/>
          </a:bodyPr>
          <a:lstStyle/>
          <a:p>
            <a:pPr algn="ctr"/>
            <a:r>
              <a:rPr lang="en-US" sz="1400" b="1" dirty="0"/>
              <a:t>Traditional Interference</a:t>
            </a:r>
          </a:p>
        </p:txBody>
      </p:sp>
      <p:cxnSp>
        <p:nvCxnSpPr>
          <p:cNvPr id="168" name="Straight Arrow Connector 167">
            <a:extLst>
              <a:ext uri="{FF2B5EF4-FFF2-40B4-BE49-F238E27FC236}">
                <a16:creationId xmlns:a16="http://schemas.microsoft.com/office/drawing/2014/main" id="{F06718E1-9C47-D744-9B2A-878A05CD45C3}"/>
              </a:ext>
            </a:extLst>
          </p:cNvPr>
          <p:cNvCxnSpPr/>
          <p:nvPr/>
        </p:nvCxnSpPr>
        <p:spPr bwMode="auto">
          <a:xfrm>
            <a:off x="1029199" y="4406385"/>
            <a:ext cx="2299980" cy="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69" name="Curved Connector 168">
            <a:extLst>
              <a:ext uri="{FF2B5EF4-FFF2-40B4-BE49-F238E27FC236}">
                <a16:creationId xmlns:a16="http://schemas.microsoft.com/office/drawing/2014/main" id="{3FB2697C-2777-1441-AC56-4F58CCD5BF48}"/>
              </a:ext>
            </a:extLst>
          </p:cNvPr>
          <p:cNvCxnSpPr>
            <a:cxnSpLocks/>
            <a:stCxn id="140" idx="2"/>
            <a:endCxn id="136" idx="2"/>
          </p:cNvCxnSpPr>
          <p:nvPr/>
        </p:nvCxnSpPr>
        <p:spPr bwMode="auto">
          <a:xfrm rot="5400000">
            <a:off x="9330454" y="3476632"/>
            <a:ext cx="5854" cy="1187582"/>
          </a:xfrm>
          <a:prstGeom prst="curvedConnector3">
            <a:avLst>
              <a:gd name="adj1" fmla="val 4723181"/>
            </a:avLst>
          </a:prstGeom>
          <a:solidFill>
            <a:schemeClr val="accent1"/>
          </a:solidFill>
          <a:ln w="12700" cap="flat" cmpd="sng" algn="ctr">
            <a:solidFill>
              <a:srgbClr val="C00000"/>
            </a:solidFill>
            <a:prstDash val="solid"/>
            <a:round/>
            <a:headEnd type="none" w="sm" len="sm"/>
            <a:tailEnd type="triangle"/>
          </a:ln>
          <a:effectLst/>
        </p:spPr>
      </p:cxnSp>
      <p:cxnSp>
        <p:nvCxnSpPr>
          <p:cNvPr id="175" name="Curved Connector 174">
            <a:extLst>
              <a:ext uri="{FF2B5EF4-FFF2-40B4-BE49-F238E27FC236}">
                <a16:creationId xmlns:a16="http://schemas.microsoft.com/office/drawing/2014/main" id="{F4D9C57A-FE8A-F849-9105-54528AFE67FC}"/>
              </a:ext>
            </a:extLst>
          </p:cNvPr>
          <p:cNvCxnSpPr>
            <a:cxnSpLocks/>
            <a:stCxn id="136" idx="2"/>
            <a:endCxn id="135" idx="2"/>
          </p:cNvCxnSpPr>
          <p:nvPr/>
        </p:nvCxnSpPr>
        <p:spPr bwMode="auto">
          <a:xfrm rot="5400000">
            <a:off x="8234448" y="3570648"/>
            <a:ext cx="2441" cy="1007845"/>
          </a:xfrm>
          <a:prstGeom prst="curvedConnector3">
            <a:avLst>
              <a:gd name="adj1" fmla="val 11617862"/>
            </a:avLst>
          </a:prstGeom>
          <a:solidFill>
            <a:schemeClr val="accent1"/>
          </a:solidFill>
          <a:ln w="12700" cap="flat" cmpd="sng" algn="ctr">
            <a:solidFill>
              <a:srgbClr val="C00000"/>
            </a:solidFill>
            <a:prstDash val="solid"/>
            <a:round/>
            <a:headEnd type="none" w="sm" len="sm"/>
            <a:tailEnd type="triangle"/>
          </a:ln>
          <a:effectLst/>
        </p:spPr>
      </p:cxnSp>
      <p:cxnSp>
        <p:nvCxnSpPr>
          <p:cNvPr id="181" name="Straight Arrow Connector 180">
            <a:extLst>
              <a:ext uri="{FF2B5EF4-FFF2-40B4-BE49-F238E27FC236}">
                <a16:creationId xmlns:a16="http://schemas.microsoft.com/office/drawing/2014/main" id="{89FA5B6F-0DE4-AA46-ADD7-040D6535CCE9}"/>
              </a:ext>
            </a:extLst>
          </p:cNvPr>
          <p:cNvCxnSpPr>
            <a:cxnSpLocks/>
          </p:cNvCxnSpPr>
          <p:nvPr/>
        </p:nvCxnSpPr>
        <p:spPr bwMode="auto">
          <a:xfrm flipH="1" flipV="1">
            <a:off x="7731744" y="4402430"/>
            <a:ext cx="2185329" cy="131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84" name="TextBox 183">
            <a:extLst>
              <a:ext uri="{FF2B5EF4-FFF2-40B4-BE49-F238E27FC236}">
                <a16:creationId xmlns:a16="http://schemas.microsoft.com/office/drawing/2014/main" id="{1A97D261-684E-B64B-B3CD-F011A4CB987B}"/>
              </a:ext>
            </a:extLst>
          </p:cNvPr>
          <p:cNvSpPr txBox="1"/>
          <p:nvPr/>
        </p:nvSpPr>
        <p:spPr>
          <a:xfrm>
            <a:off x="8145600" y="994805"/>
            <a:ext cx="2215415" cy="307777"/>
          </a:xfrm>
          <a:prstGeom prst="rect">
            <a:avLst/>
          </a:prstGeom>
          <a:noFill/>
        </p:spPr>
        <p:txBody>
          <a:bodyPr wrap="none" rtlCol="0">
            <a:spAutoFit/>
          </a:bodyPr>
          <a:lstStyle/>
          <a:p>
            <a:pPr algn="ctr"/>
            <a:r>
              <a:rPr lang="en-US" sz="1400" b="1" dirty="0"/>
              <a:t>Thundering Herd Attack</a:t>
            </a:r>
          </a:p>
        </p:txBody>
      </p:sp>
      <p:sp>
        <p:nvSpPr>
          <p:cNvPr id="185" name="Left-Right Arrow 184">
            <a:extLst>
              <a:ext uri="{FF2B5EF4-FFF2-40B4-BE49-F238E27FC236}">
                <a16:creationId xmlns:a16="http://schemas.microsoft.com/office/drawing/2014/main" id="{7BC4E25C-7414-104E-BAF0-BE6981B57C0A}"/>
              </a:ext>
            </a:extLst>
          </p:cNvPr>
          <p:cNvSpPr/>
          <p:nvPr/>
        </p:nvSpPr>
        <p:spPr bwMode="auto">
          <a:xfrm>
            <a:off x="4971172" y="3771458"/>
            <a:ext cx="2085984" cy="1335193"/>
          </a:xfrm>
          <a:prstGeom prst="leftRightArrow">
            <a:avLst>
              <a:gd name="adj1" fmla="val 50000"/>
              <a:gd name="adj2" fmla="val 39767"/>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pitchFamily="-110" charset="0"/>
              </a:rPr>
              <a:t>System Coordination Dilemma</a:t>
            </a:r>
          </a:p>
        </p:txBody>
      </p:sp>
      <p:cxnSp>
        <p:nvCxnSpPr>
          <p:cNvPr id="64" name="Straight Arrow Connector 63">
            <a:extLst>
              <a:ext uri="{FF2B5EF4-FFF2-40B4-BE49-F238E27FC236}">
                <a16:creationId xmlns:a16="http://schemas.microsoft.com/office/drawing/2014/main" id="{9D3849EF-2B2A-3F4D-AE3C-BC18A1A2DA6B}"/>
              </a:ext>
            </a:extLst>
          </p:cNvPr>
          <p:cNvCxnSpPr>
            <a:cxnSpLocks/>
          </p:cNvCxnSpPr>
          <p:nvPr/>
        </p:nvCxnSpPr>
        <p:spPr bwMode="auto">
          <a:xfrm>
            <a:off x="5095716" y="3424083"/>
            <a:ext cx="1961440" cy="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3" name="TextBox 2">
            <a:extLst>
              <a:ext uri="{FF2B5EF4-FFF2-40B4-BE49-F238E27FC236}">
                <a16:creationId xmlns:a16="http://schemas.microsoft.com/office/drawing/2014/main" id="{A60DBB32-C10B-AE41-BA96-1B5EC66EE561}"/>
              </a:ext>
            </a:extLst>
          </p:cNvPr>
          <p:cNvSpPr txBox="1"/>
          <p:nvPr/>
        </p:nvSpPr>
        <p:spPr>
          <a:xfrm>
            <a:off x="5018890" y="3147960"/>
            <a:ext cx="2153154" cy="276999"/>
          </a:xfrm>
          <a:prstGeom prst="rect">
            <a:avLst/>
          </a:prstGeom>
          <a:noFill/>
        </p:spPr>
        <p:txBody>
          <a:bodyPr wrap="none" rtlCol="0">
            <a:spAutoFit/>
          </a:bodyPr>
          <a:lstStyle/>
          <a:p>
            <a:pPr algn="ctr"/>
            <a:r>
              <a:rPr lang="en-US" sz="1200" b="1" dirty="0">
                <a:solidFill>
                  <a:schemeClr val="accent2">
                    <a:lumMod val="75000"/>
                  </a:schemeClr>
                </a:solidFill>
              </a:rPr>
              <a:t>Add priority sorted queues</a:t>
            </a:r>
          </a:p>
        </p:txBody>
      </p:sp>
    </p:spTree>
    <p:extLst>
      <p:ext uri="{BB962C8B-B14F-4D97-AF65-F5344CB8AC3E}">
        <p14:creationId xmlns:p14="http://schemas.microsoft.com/office/powerpoint/2010/main" val="429472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02"/>
                                        </p:tgtEl>
                                        <p:attrNameLst>
                                          <p:attrName>style.visibility</p:attrName>
                                        </p:attrNameLst>
                                      </p:cBhvr>
                                      <p:to>
                                        <p:strVal val="visible"/>
                                      </p:to>
                                    </p:set>
                                    <p:animEffect transition="in" filter="checkerboard(across)">
                                      <p:cBhvr>
                                        <p:cTn id="7" dur="500"/>
                                        <p:tgtEl>
                                          <p:spTgt spid="10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84"/>
                                        </p:tgtEl>
                                        <p:attrNameLst>
                                          <p:attrName>style.visibility</p:attrName>
                                        </p:attrNameLst>
                                      </p:cBhvr>
                                      <p:to>
                                        <p:strVal val="visible"/>
                                      </p:to>
                                    </p:set>
                                    <p:animEffect transition="in" filter="checkerboard(across)">
                                      <p:cBhvr>
                                        <p:cTn id="10" dur="500"/>
                                        <p:tgtEl>
                                          <p:spTgt spid="84"/>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18"/>
                                        </p:tgtEl>
                                        <p:attrNameLst>
                                          <p:attrName>style.visibility</p:attrName>
                                        </p:attrNameLst>
                                      </p:cBhvr>
                                      <p:to>
                                        <p:strVal val="visible"/>
                                      </p:to>
                                    </p:set>
                                    <p:animEffect transition="in" filter="checkerboard(across)">
                                      <p:cBhvr>
                                        <p:cTn id="15" dur="500"/>
                                        <p:tgtEl>
                                          <p:spTgt spid="118"/>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11"/>
                                        </p:tgtEl>
                                        <p:attrNameLst>
                                          <p:attrName>style.visibility</p:attrName>
                                        </p:attrNameLst>
                                      </p:cBhvr>
                                      <p:to>
                                        <p:strVal val="visible"/>
                                      </p:to>
                                    </p:set>
                                    <p:animEffect transition="in" filter="checkerboard(across)">
                                      <p:cBhvr>
                                        <p:cTn id="18" dur="500"/>
                                        <p:tgtEl>
                                          <p:spTgt spid="111"/>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checkerboard(across)">
                                      <p:cBhvr>
                                        <p:cTn id="23" dur="500"/>
                                        <p:tgtEl>
                                          <p:spTgt spid="65"/>
                                        </p:tgtEl>
                                      </p:cBhvr>
                                    </p:animEffect>
                                  </p:childTnLst>
                                </p:cTn>
                              </p:par>
                              <p:par>
                                <p:cTn id="24" presetID="5" presetClass="entr" presetSubtype="10" fill="hold" nodeType="withEffect">
                                  <p:stCondLst>
                                    <p:cond delay="0"/>
                                  </p:stCondLst>
                                  <p:childTnLst>
                                    <p:set>
                                      <p:cBhvr>
                                        <p:cTn id="25" dur="1" fill="hold">
                                          <p:stCondLst>
                                            <p:cond delay="0"/>
                                          </p:stCondLst>
                                        </p:cTn>
                                        <p:tgtEl>
                                          <p:spTgt spid="69"/>
                                        </p:tgtEl>
                                        <p:attrNameLst>
                                          <p:attrName>style.visibility</p:attrName>
                                        </p:attrNameLst>
                                      </p:cBhvr>
                                      <p:to>
                                        <p:strVal val="visible"/>
                                      </p:to>
                                    </p:set>
                                    <p:animEffect transition="in" filter="checkerboard(across)">
                                      <p:cBhvr>
                                        <p:cTn id="26" dur="500"/>
                                        <p:tgtEl>
                                          <p:spTgt spid="69"/>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81"/>
                                        </p:tgtEl>
                                        <p:attrNameLst>
                                          <p:attrName>style.visibility</p:attrName>
                                        </p:attrNameLst>
                                      </p:cBhvr>
                                      <p:to>
                                        <p:strVal val="visible"/>
                                      </p:to>
                                    </p:set>
                                    <p:animEffect transition="in" filter="checkerboard(across)">
                                      <p:cBhvr>
                                        <p:cTn id="31" dur="500"/>
                                        <p:tgtEl>
                                          <p:spTgt spid="81"/>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74"/>
                                        </p:tgtEl>
                                        <p:attrNameLst>
                                          <p:attrName>style.visibility</p:attrName>
                                        </p:attrNameLst>
                                      </p:cBhvr>
                                      <p:to>
                                        <p:strVal val="visible"/>
                                      </p:to>
                                    </p:set>
                                    <p:animEffect transition="in" filter="checkerboard(across)">
                                      <p:cBhvr>
                                        <p:cTn id="34" dur="500"/>
                                        <p:tgtEl>
                                          <p:spTgt spid="74"/>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70"/>
                                        </p:tgtEl>
                                        <p:attrNameLst>
                                          <p:attrName>style.visibility</p:attrName>
                                        </p:attrNameLst>
                                      </p:cBhvr>
                                      <p:to>
                                        <p:strVal val="visible"/>
                                      </p:to>
                                    </p:set>
                                    <p:animEffect transition="in" filter="checkerboard(across)">
                                      <p:cBhvr>
                                        <p:cTn id="39" dur="500"/>
                                        <p:tgtEl>
                                          <p:spTgt spid="70"/>
                                        </p:tgtEl>
                                      </p:cBhvr>
                                    </p:animEffect>
                                  </p:childTnLst>
                                </p:cTn>
                              </p:par>
                              <p:par>
                                <p:cTn id="40" presetID="5" presetClass="entr" presetSubtype="10" fill="hold" nodeType="withEffect">
                                  <p:stCondLst>
                                    <p:cond delay="0"/>
                                  </p:stCondLst>
                                  <p:childTnLst>
                                    <p:set>
                                      <p:cBhvr>
                                        <p:cTn id="41" dur="1" fill="hold">
                                          <p:stCondLst>
                                            <p:cond delay="0"/>
                                          </p:stCondLst>
                                        </p:cTn>
                                        <p:tgtEl>
                                          <p:spTgt spid="71"/>
                                        </p:tgtEl>
                                        <p:attrNameLst>
                                          <p:attrName>style.visibility</p:attrName>
                                        </p:attrNameLst>
                                      </p:cBhvr>
                                      <p:to>
                                        <p:strVal val="visible"/>
                                      </p:to>
                                    </p:set>
                                    <p:animEffect transition="in" filter="checkerboard(across)">
                                      <p:cBhvr>
                                        <p:cTn id="42" dur="500"/>
                                        <p:tgtEl>
                                          <p:spTgt spid="71"/>
                                        </p:tgtEl>
                                      </p:cBhvr>
                                    </p:animEffect>
                                  </p:childTnLst>
                                </p:cTn>
                              </p:par>
                              <p:par>
                                <p:cTn id="43" presetID="5" presetClass="entr" presetSubtype="10" fill="hold" nodeType="withEffect">
                                  <p:stCondLst>
                                    <p:cond delay="0"/>
                                  </p:stCondLst>
                                  <p:childTnLst>
                                    <p:set>
                                      <p:cBhvr>
                                        <p:cTn id="44" dur="1" fill="hold">
                                          <p:stCondLst>
                                            <p:cond delay="0"/>
                                          </p:stCondLst>
                                        </p:cTn>
                                        <p:tgtEl>
                                          <p:spTgt spid="82"/>
                                        </p:tgtEl>
                                        <p:attrNameLst>
                                          <p:attrName>style.visibility</p:attrName>
                                        </p:attrNameLst>
                                      </p:cBhvr>
                                      <p:to>
                                        <p:strVal val="visible"/>
                                      </p:to>
                                    </p:set>
                                    <p:animEffect transition="in" filter="checkerboard(across)">
                                      <p:cBhvr>
                                        <p:cTn id="45" dur="500"/>
                                        <p:tgtEl>
                                          <p:spTgt spid="82"/>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75"/>
                                        </p:tgtEl>
                                        <p:attrNameLst>
                                          <p:attrName>style.visibility</p:attrName>
                                        </p:attrNameLst>
                                      </p:cBhvr>
                                      <p:to>
                                        <p:strVal val="visible"/>
                                      </p:to>
                                    </p:set>
                                    <p:animEffect transition="in" filter="checkerboard(across)">
                                      <p:cBhvr>
                                        <p:cTn id="48" dur="500"/>
                                        <p:tgtEl>
                                          <p:spTgt spid="75"/>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78"/>
                                        </p:tgtEl>
                                        <p:attrNameLst>
                                          <p:attrName>style.visibility</p:attrName>
                                        </p:attrNameLst>
                                      </p:cBhvr>
                                      <p:to>
                                        <p:strVal val="visible"/>
                                      </p:to>
                                    </p:set>
                                    <p:animEffect transition="in" filter="checkerboard(across)">
                                      <p:cBhvr>
                                        <p:cTn id="53" dur="500"/>
                                        <p:tgtEl>
                                          <p:spTgt spid="78"/>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76"/>
                                        </p:tgtEl>
                                        <p:attrNameLst>
                                          <p:attrName>style.visibility</p:attrName>
                                        </p:attrNameLst>
                                      </p:cBhvr>
                                      <p:to>
                                        <p:strVal val="visible"/>
                                      </p:to>
                                    </p:set>
                                    <p:animEffect transition="in" filter="checkerboard(across)">
                                      <p:cBhvr>
                                        <p:cTn id="56" dur="500"/>
                                        <p:tgtEl>
                                          <p:spTgt spid="76"/>
                                        </p:tgtEl>
                                      </p:cBhvr>
                                    </p:animEffect>
                                  </p:childTnLst>
                                </p:cTn>
                              </p:par>
                              <p:par>
                                <p:cTn id="57" presetID="5" presetClass="entr" presetSubtype="10" fill="hold" nodeType="withEffect">
                                  <p:stCondLst>
                                    <p:cond delay="0"/>
                                  </p:stCondLst>
                                  <p:childTnLst>
                                    <p:set>
                                      <p:cBhvr>
                                        <p:cTn id="58" dur="1" fill="hold">
                                          <p:stCondLst>
                                            <p:cond delay="0"/>
                                          </p:stCondLst>
                                        </p:cTn>
                                        <p:tgtEl>
                                          <p:spTgt spid="77"/>
                                        </p:tgtEl>
                                        <p:attrNameLst>
                                          <p:attrName>style.visibility</p:attrName>
                                        </p:attrNameLst>
                                      </p:cBhvr>
                                      <p:to>
                                        <p:strVal val="visible"/>
                                      </p:to>
                                    </p:set>
                                    <p:animEffect transition="in" filter="checkerboard(across)">
                                      <p:cBhvr>
                                        <p:cTn id="59" dur="500"/>
                                        <p:tgtEl>
                                          <p:spTgt spid="77"/>
                                        </p:tgtEl>
                                      </p:cBhvr>
                                    </p:animEffect>
                                  </p:childTnLst>
                                </p:cTn>
                              </p:par>
                              <p:par>
                                <p:cTn id="60" presetID="5" presetClass="entr" presetSubtype="10" fill="hold" nodeType="withEffect">
                                  <p:stCondLst>
                                    <p:cond delay="0"/>
                                  </p:stCondLst>
                                  <p:childTnLst>
                                    <p:set>
                                      <p:cBhvr>
                                        <p:cTn id="61" dur="1" fill="hold">
                                          <p:stCondLst>
                                            <p:cond delay="0"/>
                                          </p:stCondLst>
                                        </p:cTn>
                                        <p:tgtEl>
                                          <p:spTgt spid="83"/>
                                        </p:tgtEl>
                                        <p:attrNameLst>
                                          <p:attrName>style.visibility</p:attrName>
                                        </p:attrNameLst>
                                      </p:cBhvr>
                                      <p:to>
                                        <p:strVal val="visible"/>
                                      </p:to>
                                    </p:set>
                                    <p:animEffect transition="in" filter="checkerboard(across)">
                                      <p:cBhvr>
                                        <p:cTn id="62" dur="500"/>
                                        <p:tgtEl>
                                          <p:spTgt spid="83"/>
                                        </p:tgtEl>
                                      </p:cBhvr>
                                    </p:animEffect>
                                  </p:childTnLst>
                                </p:cTn>
                              </p:par>
                              <p:par>
                                <p:cTn id="63" presetID="5" presetClass="entr" presetSubtype="10" fill="hold" grpId="0" nodeType="withEffect">
                                  <p:stCondLst>
                                    <p:cond delay="0"/>
                                  </p:stCondLst>
                                  <p:childTnLst>
                                    <p:set>
                                      <p:cBhvr>
                                        <p:cTn id="64" dur="1" fill="hold">
                                          <p:stCondLst>
                                            <p:cond delay="0"/>
                                          </p:stCondLst>
                                        </p:cTn>
                                        <p:tgtEl>
                                          <p:spTgt spid="80"/>
                                        </p:tgtEl>
                                        <p:attrNameLst>
                                          <p:attrName>style.visibility</p:attrName>
                                        </p:attrNameLst>
                                      </p:cBhvr>
                                      <p:to>
                                        <p:strVal val="visible"/>
                                      </p:to>
                                    </p:set>
                                    <p:animEffect transition="in" filter="checkerboard(across)">
                                      <p:cBhvr>
                                        <p:cTn id="65" dur="500"/>
                                        <p:tgtEl>
                                          <p:spTgt spid="80"/>
                                        </p:tgtEl>
                                      </p:cBhvr>
                                    </p:animEffect>
                                  </p:childTnLst>
                                </p:cTn>
                              </p:par>
                              <p:par>
                                <p:cTn id="66" presetID="5" presetClass="entr" presetSubtype="10" fill="hold" grpId="0" nodeType="withEffect">
                                  <p:stCondLst>
                                    <p:cond delay="0"/>
                                  </p:stCondLst>
                                  <p:childTnLst>
                                    <p:set>
                                      <p:cBhvr>
                                        <p:cTn id="67" dur="1" fill="hold">
                                          <p:stCondLst>
                                            <p:cond delay="0"/>
                                          </p:stCondLst>
                                        </p:cTn>
                                        <p:tgtEl>
                                          <p:spTgt spid="79"/>
                                        </p:tgtEl>
                                        <p:attrNameLst>
                                          <p:attrName>style.visibility</p:attrName>
                                        </p:attrNameLst>
                                      </p:cBhvr>
                                      <p:to>
                                        <p:strVal val="visible"/>
                                      </p:to>
                                    </p:set>
                                    <p:animEffect transition="in" filter="checkerboard(across)">
                                      <p:cBhvr>
                                        <p:cTn id="68" dur="500"/>
                                        <p:tgtEl>
                                          <p:spTgt spid="79"/>
                                        </p:tgtEl>
                                      </p:cBhvr>
                                    </p:animEffect>
                                  </p:childTnLst>
                                </p:cTn>
                              </p:par>
                              <p:par>
                                <p:cTn id="69" presetID="5" presetClass="entr" presetSubtype="10" fill="hold" grpId="1" nodeType="withEffect">
                                  <p:stCondLst>
                                    <p:cond delay="0"/>
                                  </p:stCondLst>
                                  <p:childTnLst>
                                    <p:set>
                                      <p:cBhvr>
                                        <p:cTn id="70" dur="1" fill="hold">
                                          <p:stCondLst>
                                            <p:cond delay="0"/>
                                          </p:stCondLst>
                                        </p:cTn>
                                        <p:tgtEl>
                                          <p:spTgt spid="80"/>
                                        </p:tgtEl>
                                        <p:attrNameLst>
                                          <p:attrName>style.visibility</p:attrName>
                                        </p:attrNameLst>
                                      </p:cBhvr>
                                      <p:to>
                                        <p:strVal val="visible"/>
                                      </p:to>
                                    </p:set>
                                    <p:animEffect transition="in" filter="checkerboard(across)">
                                      <p:cBhvr>
                                        <p:cTn id="71" dur="500"/>
                                        <p:tgtEl>
                                          <p:spTgt spid="80"/>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ntr" presetSubtype="10" fill="hold" nodeType="clickEffect">
                                  <p:stCondLst>
                                    <p:cond delay="0"/>
                                  </p:stCondLst>
                                  <p:childTnLst>
                                    <p:set>
                                      <p:cBhvr>
                                        <p:cTn id="75" dur="1" fill="hold">
                                          <p:stCondLst>
                                            <p:cond delay="0"/>
                                          </p:stCondLst>
                                        </p:cTn>
                                        <p:tgtEl>
                                          <p:spTgt spid="112"/>
                                        </p:tgtEl>
                                        <p:attrNameLst>
                                          <p:attrName>style.visibility</p:attrName>
                                        </p:attrNameLst>
                                      </p:cBhvr>
                                      <p:to>
                                        <p:strVal val="visible"/>
                                      </p:to>
                                    </p:set>
                                    <p:animEffect transition="in" filter="checkerboard(across)">
                                      <p:cBhvr>
                                        <p:cTn id="76" dur="500"/>
                                        <p:tgtEl>
                                          <p:spTgt spid="112"/>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nodeType="clickEffect">
                                  <p:stCondLst>
                                    <p:cond delay="0"/>
                                  </p:stCondLst>
                                  <p:childTnLst>
                                    <p:set>
                                      <p:cBhvr>
                                        <p:cTn id="80" dur="1" fill="hold">
                                          <p:stCondLst>
                                            <p:cond delay="0"/>
                                          </p:stCondLst>
                                        </p:cTn>
                                        <p:tgtEl>
                                          <p:spTgt spid="98"/>
                                        </p:tgtEl>
                                        <p:attrNameLst>
                                          <p:attrName>style.visibility</p:attrName>
                                        </p:attrNameLst>
                                      </p:cBhvr>
                                      <p:to>
                                        <p:strVal val="visible"/>
                                      </p:to>
                                    </p:set>
                                    <p:animEffect transition="in" filter="checkerboard(across)">
                                      <p:cBhvr>
                                        <p:cTn id="81" dur="500"/>
                                        <p:tgtEl>
                                          <p:spTgt spid="98"/>
                                        </p:tgtEl>
                                      </p:cBhvr>
                                    </p:animEffect>
                                  </p:childTnLst>
                                </p:cTn>
                              </p:par>
                              <p:par>
                                <p:cTn id="82" presetID="5" presetClass="entr" presetSubtype="10" fill="hold" nodeType="withEffect">
                                  <p:stCondLst>
                                    <p:cond delay="0"/>
                                  </p:stCondLst>
                                  <p:childTnLst>
                                    <p:set>
                                      <p:cBhvr>
                                        <p:cTn id="83" dur="1" fill="hold">
                                          <p:stCondLst>
                                            <p:cond delay="0"/>
                                          </p:stCondLst>
                                        </p:cTn>
                                        <p:tgtEl>
                                          <p:spTgt spid="92"/>
                                        </p:tgtEl>
                                        <p:attrNameLst>
                                          <p:attrName>style.visibility</p:attrName>
                                        </p:attrNameLst>
                                      </p:cBhvr>
                                      <p:to>
                                        <p:strVal val="visible"/>
                                      </p:to>
                                    </p:set>
                                    <p:animEffect transition="in" filter="checkerboard(across)">
                                      <p:cBhvr>
                                        <p:cTn id="84" dur="500"/>
                                        <p:tgtEl>
                                          <p:spTgt spid="92"/>
                                        </p:tgtEl>
                                      </p:cBhvr>
                                    </p:animEffect>
                                  </p:childTnLst>
                                </p:cTn>
                              </p:par>
                              <p:par>
                                <p:cTn id="85" presetID="5" presetClass="entr" presetSubtype="10" fill="hold" grpId="0" nodeType="withEffect">
                                  <p:stCondLst>
                                    <p:cond delay="0"/>
                                  </p:stCondLst>
                                  <p:childTnLst>
                                    <p:set>
                                      <p:cBhvr>
                                        <p:cTn id="86" dur="1" fill="hold">
                                          <p:stCondLst>
                                            <p:cond delay="0"/>
                                          </p:stCondLst>
                                        </p:cTn>
                                        <p:tgtEl>
                                          <p:spTgt spid="73"/>
                                        </p:tgtEl>
                                        <p:attrNameLst>
                                          <p:attrName>style.visibility</p:attrName>
                                        </p:attrNameLst>
                                      </p:cBhvr>
                                      <p:to>
                                        <p:strVal val="visible"/>
                                      </p:to>
                                    </p:set>
                                    <p:animEffect transition="in" filter="checkerboard(across)">
                                      <p:cBhvr>
                                        <p:cTn id="87" dur="500"/>
                                        <p:tgtEl>
                                          <p:spTgt spid="73"/>
                                        </p:tgtEl>
                                      </p:cBhvr>
                                    </p:animEffect>
                                  </p:childTnLst>
                                </p:cTn>
                              </p:par>
                            </p:childTnLst>
                          </p:cTn>
                        </p:par>
                      </p:childTnLst>
                    </p:cTn>
                  </p:par>
                  <p:par>
                    <p:cTn id="88" fill="hold">
                      <p:stCondLst>
                        <p:cond delay="indefinite"/>
                      </p:stCondLst>
                      <p:childTnLst>
                        <p:par>
                          <p:cTn id="89" fill="hold">
                            <p:stCondLst>
                              <p:cond delay="0"/>
                            </p:stCondLst>
                            <p:childTnLst>
                              <p:par>
                                <p:cTn id="90" presetID="5" presetClass="entr" presetSubtype="10" fill="hold" nodeType="clickEffect">
                                  <p:stCondLst>
                                    <p:cond delay="0"/>
                                  </p:stCondLst>
                                  <p:childTnLst>
                                    <p:set>
                                      <p:cBhvr>
                                        <p:cTn id="91" dur="1" fill="hold">
                                          <p:stCondLst>
                                            <p:cond delay="0"/>
                                          </p:stCondLst>
                                        </p:cTn>
                                        <p:tgtEl>
                                          <p:spTgt spid="103"/>
                                        </p:tgtEl>
                                        <p:attrNameLst>
                                          <p:attrName>style.visibility</p:attrName>
                                        </p:attrNameLst>
                                      </p:cBhvr>
                                      <p:to>
                                        <p:strVal val="visible"/>
                                      </p:to>
                                    </p:set>
                                    <p:animEffect transition="in" filter="checkerboard(across)">
                                      <p:cBhvr>
                                        <p:cTn id="92" dur="500"/>
                                        <p:tgtEl>
                                          <p:spTgt spid="103"/>
                                        </p:tgtEl>
                                      </p:cBhvr>
                                    </p:animEffect>
                                  </p:childTnLst>
                                </p:cTn>
                              </p:par>
                            </p:childTnLst>
                          </p:cTn>
                        </p:par>
                      </p:childTnLst>
                    </p:cTn>
                  </p:par>
                  <p:par>
                    <p:cTn id="93" fill="hold">
                      <p:stCondLst>
                        <p:cond delay="indefinite"/>
                      </p:stCondLst>
                      <p:childTnLst>
                        <p:par>
                          <p:cTn id="94" fill="hold">
                            <p:stCondLst>
                              <p:cond delay="0"/>
                            </p:stCondLst>
                            <p:childTnLst>
                              <p:par>
                                <p:cTn id="95" presetID="5" presetClass="entr" presetSubtype="10" fill="hold" nodeType="clickEffect">
                                  <p:stCondLst>
                                    <p:cond delay="0"/>
                                  </p:stCondLst>
                                  <p:childTnLst>
                                    <p:set>
                                      <p:cBhvr>
                                        <p:cTn id="96" dur="1" fill="hold">
                                          <p:stCondLst>
                                            <p:cond delay="0"/>
                                          </p:stCondLst>
                                        </p:cTn>
                                        <p:tgtEl>
                                          <p:spTgt spid="168"/>
                                        </p:tgtEl>
                                        <p:attrNameLst>
                                          <p:attrName>style.visibility</p:attrName>
                                        </p:attrNameLst>
                                      </p:cBhvr>
                                      <p:to>
                                        <p:strVal val="visible"/>
                                      </p:to>
                                    </p:set>
                                    <p:animEffect transition="in" filter="checkerboard(across)">
                                      <p:cBhvr>
                                        <p:cTn id="97" dur="500"/>
                                        <p:tgtEl>
                                          <p:spTgt spid="168"/>
                                        </p:tgtEl>
                                      </p:cBhvr>
                                    </p:animEffect>
                                  </p:childTnLst>
                                </p:cTn>
                              </p:par>
                              <p:par>
                                <p:cTn id="98" presetID="5" presetClass="entr" presetSubtype="10" fill="hold" grpId="0" nodeType="withEffect">
                                  <p:stCondLst>
                                    <p:cond delay="0"/>
                                  </p:stCondLst>
                                  <p:childTnLst>
                                    <p:set>
                                      <p:cBhvr>
                                        <p:cTn id="99" dur="1" fill="hold">
                                          <p:stCondLst>
                                            <p:cond delay="0"/>
                                          </p:stCondLst>
                                        </p:cTn>
                                        <p:tgtEl>
                                          <p:spTgt spid="125"/>
                                        </p:tgtEl>
                                        <p:attrNameLst>
                                          <p:attrName>style.visibility</p:attrName>
                                        </p:attrNameLst>
                                      </p:cBhvr>
                                      <p:to>
                                        <p:strVal val="visible"/>
                                      </p:to>
                                    </p:set>
                                    <p:animEffect transition="in" filter="checkerboard(across)">
                                      <p:cBhvr>
                                        <p:cTn id="100" dur="500"/>
                                        <p:tgtEl>
                                          <p:spTgt spid="125"/>
                                        </p:tgtEl>
                                      </p:cBhvr>
                                    </p:animEffect>
                                  </p:childTnLst>
                                </p:cTn>
                              </p:par>
                              <p:par>
                                <p:cTn id="101" presetID="5" presetClass="entr" presetSubtype="10" fill="hold" nodeType="withEffect">
                                  <p:stCondLst>
                                    <p:cond delay="0"/>
                                  </p:stCondLst>
                                  <p:childTnLst>
                                    <p:set>
                                      <p:cBhvr>
                                        <p:cTn id="102" dur="1" fill="hold">
                                          <p:stCondLst>
                                            <p:cond delay="0"/>
                                          </p:stCondLst>
                                        </p:cTn>
                                        <p:tgtEl>
                                          <p:spTgt spid="72"/>
                                        </p:tgtEl>
                                        <p:attrNameLst>
                                          <p:attrName>style.visibility</p:attrName>
                                        </p:attrNameLst>
                                      </p:cBhvr>
                                      <p:to>
                                        <p:strVal val="visible"/>
                                      </p:to>
                                    </p:set>
                                    <p:animEffect transition="in" filter="checkerboard(across)">
                                      <p:cBhvr>
                                        <p:cTn id="103" dur="500"/>
                                        <p:tgtEl>
                                          <p:spTgt spid="72"/>
                                        </p:tgtEl>
                                      </p:cBhvr>
                                    </p:animEffect>
                                  </p:childTnLst>
                                </p:cTn>
                              </p:par>
                            </p:childTnLst>
                          </p:cTn>
                        </p:par>
                      </p:childTnLst>
                    </p:cTn>
                  </p:par>
                  <p:par>
                    <p:cTn id="104" fill="hold">
                      <p:stCondLst>
                        <p:cond delay="indefinite"/>
                      </p:stCondLst>
                      <p:childTnLst>
                        <p:par>
                          <p:cTn id="105" fill="hold">
                            <p:stCondLst>
                              <p:cond delay="0"/>
                            </p:stCondLst>
                            <p:childTnLst>
                              <p:par>
                                <p:cTn id="106" presetID="5" presetClass="entr" presetSubtype="10" fill="hold" nodeType="clickEffect">
                                  <p:stCondLst>
                                    <p:cond delay="0"/>
                                  </p:stCondLst>
                                  <p:childTnLst>
                                    <p:set>
                                      <p:cBhvr>
                                        <p:cTn id="107" dur="1" fill="hold">
                                          <p:stCondLst>
                                            <p:cond delay="0"/>
                                          </p:stCondLst>
                                        </p:cTn>
                                        <p:tgtEl>
                                          <p:spTgt spid="64"/>
                                        </p:tgtEl>
                                        <p:attrNameLst>
                                          <p:attrName>style.visibility</p:attrName>
                                        </p:attrNameLst>
                                      </p:cBhvr>
                                      <p:to>
                                        <p:strVal val="visible"/>
                                      </p:to>
                                    </p:set>
                                    <p:animEffect transition="in" filter="checkerboard(across)">
                                      <p:cBhvr>
                                        <p:cTn id="108" dur="500"/>
                                        <p:tgtEl>
                                          <p:spTgt spid="64"/>
                                        </p:tgtEl>
                                      </p:cBhvr>
                                    </p:animEffect>
                                  </p:childTnLst>
                                </p:cTn>
                              </p:par>
                              <p:par>
                                <p:cTn id="109" presetID="5" presetClass="entr" presetSubtype="10" fill="hold" grpId="0" nodeType="withEffect">
                                  <p:stCondLst>
                                    <p:cond delay="0"/>
                                  </p:stCondLst>
                                  <p:childTnLst>
                                    <p:set>
                                      <p:cBhvr>
                                        <p:cTn id="110" dur="1" fill="hold">
                                          <p:stCondLst>
                                            <p:cond delay="0"/>
                                          </p:stCondLst>
                                        </p:cTn>
                                        <p:tgtEl>
                                          <p:spTgt spid="3"/>
                                        </p:tgtEl>
                                        <p:attrNameLst>
                                          <p:attrName>style.visibility</p:attrName>
                                        </p:attrNameLst>
                                      </p:cBhvr>
                                      <p:to>
                                        <p:strVal val="visible"/>
                                      </p:to>
                                    </p:set>
                                    <p:animEffect transition="in" filter="checkerboard(across)">
                                      <p:cBhvr>
                                        <p:cTn id="111" dur="500"/>
                                        <p:tgtEl>
                                          <p:spTgt spid="3"/>
                                        </p:tgtEl>
                                      </p:cBhvr>
                                    </p:animEffect>
                                  </p:childTnLst>
                                </p:cTn>
                              </p:par>
                              <p:par>
                                <p:cTn id="112" presetID="5" presetClass="entr" presetSubtype="10" fill="hold" grpId="0" nodeType="withEffect">
                                  <p:stCondLst>
                                    <p:cond delay="0"/>
                                  </p:stCondLst>
                                  <p:childTnLst>
                                    <p:set>
                                      <p:cBhvr>
                                        <p:cTn id="113" dur="1" fill="hold">
                                          <p:stCondLst>
                                            <p:cond delay="0"/>
                                          </p:stCondLst>
                                        </p:cTn>
                                        <p:tgtEl>
                                          <p:spTgt spid="184"/>
                                        </p:tgtEl>
                                        <p:attrNameLst>
                                          <p:attrName>style.visibility</p:attrName>
                                        </p:attrNameLst>
                                      </p:cBhvr>
                                      <p:to>
                                        <p:strVal val="visible"/>
                                      </p:to>
                                    </p:set>
                                    <p:animEffect transition="in" filter="checkerboard(across)">
                                      <p:cBhvr>
                                        <p:cTn id="114" dur="500"/>
                                        <p:tgtEl>
                                          <p:spTgt spid="184"/>
                                        </p:tgtEl>
                                      </p:cBhvr>
                                    </p:animEffect>
                                  </p:childTnLst>
                                </p:cTn>
                              </p:par>
                              <p:par>
                                <p:cTn id="115" presetID="5" presetClass="entr" presetSubtype="10" fill="hold" grpId="0" nodeType="withEffect">
                                  <p:stCondLst>
                                    <p:cond delay="0"/>
                                  </p:stCondLst>
                                  <p:childTnLst>
                                    <p:set>
                                      <p:cBhvr>
                                        <p:cTn id="116" dur="1" fill="hold">
                                          <p:stCondLst>
                                            <p:cond delay="0"/>
                                          </p:stCondLst>
                                        </p:cTn>
                                        <p:tgtEl>
                                          <p:spTgt spid="127"/>
                                        </p:tgtEl>
                                        <p:attrNameLst>
                                          <p:attrName>style.visibility</p:attrName>
                                        </p:attrNameLst>
                                      </p:cBhvr>
                                      <p:to>
                                        <p:strVal val="visible"/>
                                      </p:to>
                                    </p:set>
                                    <p:animEffect transition="in" filter="checkerboard(across)">
                                      <p:cBhvr>
                                        <p:cTn id="117" dur="500"/>
                                        <p:tgtEl>
                                          <p:spTgt spid="127"/>
                                        </p:tgtEl>
                                      </p:cBhvr>
                                    </p:animEffect>
                                  </p:childTnLst>
                                </p:cTn>
                              </p:par>
                              <p:par>
                                <p:cTn id="118" presetID="5" presetClass="entr" presetSubtype="10" fill="hold" grpId="0" nodeType="withEffect">
                                  <p:stCondLst>
                                    <p:cond delay="0"/>
                                  </p:stCondLst>
                                  <p:childTnLst>
                                    <p:set>
                                      <p:cBhvr>
                                        <p:cTn id="119" dur="1" fill="hold">
                                          <p:stCondLst>
                                            <p:cond delay="0"/>
                                          </p:stCondLst>
                                        </p:cTn>
                                        <p:tgtEl>
                                          <p:spTgt spid="128"/>
                                        </p:tgtEl>
                                        <p:attrNameLst>
                                          <p:attrName>style.visibility</p:attrName>
                                        </p:attrNameLst>
                                      </p:cBhvr>
                                      <p:to>
                                        <p:strVal val="visible"/>
                                      </p:to>
                                    </p:set>
                                    <p:animEffect transition="in" filter="checkerboard(across)">
                                      <p:cBhvr>
                                        <p:cTn id="120" dur="500"/>
                                        <p:tgtEl>
                                          <p:spTgt spid="128"/>
                                        </p:tgtEl>
                                      </p:cBhvr>
                                    </p:animEffect>
                                  </p:childTnLst>
                                </p:cTn>
                              </p:par>
                            </p:childTnLst>
                          </p:cTn>
                        </p:par>
                      </p:childTnLst>
                    </p:cTn>
                  </p:par>
                  <p:par>
                    <p:cTn id="121" fill="hold">
                      <p:stCondLst>
                        <p:cond delay="indefinite"/>
                      </p:stCondLst>
                      <p:childTnLst>
                        <p:par>
                          <p:cTn id="122" fill="hold">
                            <p:stCondLst>
                              <p:cond delay="0"/>
                            </p:stCondLst>
                            <p:childTnLst>
                              <p:par>
                                <p:cTn id="123" presetID="5" presetClass="entr" presetSubtype="10" fill="hold" nodeType="clickEffect">
                                  <p:stCondLst>
                                    <p:cond delay="0"/>
                                  </p:stCondLst>
                                  <p:childTnLst>
                                    <p:set>
                                      <p:cBhvr>
                                        <p:cTn id="124" dur="1" fill="hold">
                                          <p:stCondLst>
                                            <p:cond delay="0"/>
                                          </p:stCondLst>
                                        </p:cTn>
                                        <p:tgtEl>
                                          <p:spTgt spid="149"/>
                                        </p:tgtEl>
                                        <p:attrNameLst>
                                          <p:attrName>style.visibility</p:attrName>
                                        </p:attrNameLst>
                                      </p:cBhvr>
                                      <p:to>
                                        <p:strVal val="visible"/>
                                      </p:to>
                                    </p:set>
                                    <p:animEffect transition="in" filter="checkerboard(across)">
                                      <p:cBhvr>
                                        <p:cTn id="125" dur="500"/>
                                        <p:tgtEl>
                                          <p:spTgt spid="149"/>
                                        </p:tgtEl>
                                      </p:cBhvr>
                                    </p:animEffect>
                                  </p:childTnLst>
                                </p:cTn>
                              </p:par>
                              <p:par>
                                <p:cTn id="126" presetID="5" presetClass="entr" presetSubtype="10" fill="hold" grpId="0" nodeType="withEffect">
                                  <p:stCondLst>
                                    <p:cond delay="0"/>
                                  </p:stCondLst>
                                  <p:childTnLst>
                                    <p:set>
                                      <p:cBhvr>
                                        <p:cTn id="127" dur="1" fill="hold">
                                          <p:stCondLst>
                                            <p:cond delay="0"/>
                                          </p:stCondLst>
                                        </p:cTn>
                                        <p:tgtEl>
                                          <p:spTgt spid="145"/>
                                        </p:tgtEl>
                                        <p:attrNameLst>
                                          <p:attrName>style.visibility</p:attrName>
                                        </p:attrNameLst>
                                      </p:cBhvr>
                                      <p:to>
                                        <p:strVal val="visible"/>
                                      </p:to>
                                    </p:set>
                                    <p:animEffect transition="in" filter="checkerboard(across)">
                                      <p:cBhvr>
                                        <p:cTn id="128" dur="500"/>
                                        <p:tgtEl>
                                          <p:spTgt spid="145"/>
                                        </p:tgtEl>
                                      </p:cBhvr>
                                    </p:animEffect>
                                  </p:childTnLst>
                                </p:cTn>
                              </p:par>
                            </p:childTnLst>
                          </p:cTn>
                        </p:par>
                      </p:childTnLst>
                    </p:cTn>
                  </p:par>
                  <p:par>
                    <p:cTn id="129" fill="hold">
                      <p:stCondLst>
                        <p:cond delay="indefinite"/>
                      </p:stCondLst>
                      <p:childTnLst>
                        <p:par>
                          <p:cTn id="130" fill="hold">
                            <p:stCondLst>
                              <p:cond delay="0"/>
                            </p:stCondLst>
                            <p:childTnLst>
                              <p:par>
                                <p:cTn id="131" presetID="5" presetClass="entr" presetSubtype="10" fill="hold" grpId="0" nodeType="clickEffect">
                                  <p:stCondLst>
                                    <p:cond delay="0"/>
                                  </p:stCondLst>
                                  <p:childTnLst>
                                    <p:set>
                                      <p:cBhvr>
                                        <p:cTn id="132" dur="1" fill="hold">
                                          <p:stCondLst>
                                            <p:cond delay="0"/>
                                          </p:stCondLst>
                                        </p:cTn>
                                        <p:tgtEl>
                                          <p:spTgt spid="147"/>
                                        </p:tgtEl>
                                        <p:attrNameLst>
                                          <p:attrName>style.visibility</p:attrName>
                                        </p:attrNameLst>
                                      </p:cBhvr>
                                      <p:to>
                                        <p:strVal val="visible"/>
                                      </p:to>
                                    </p:set>
                                    <p:animEffect transition="in" filter="checkerboard(across)">
                                      <p:cBhvr>
                                        <p:cTn id="133" dur="500"/>
                                        <p:tgtEl>
                                          <p:spTgt spid="147"/>
                                        </p:tgtEl>
                                      </p:cBhvr>
                                    </p:animEffect>
                                  </p:childTnLst>
                                </p:cTn>
                              </p:par>
                              <p:par>
                                <p:cTn id="134" presetID="5" presetClass="entr" presetSubtype="10" fill="hold" grpId="0" nodeType="withEffect">
                                  <p:stCondLst>
                                    <p:cond delay="0"/>
                                  </p:stCondLst>
                                  <p:childTnLst>
                                    <p:set>
                                      <p:cBhvr>
                                        <p:cTn id="135" dur="1" fill="hold">
                                          <p:stCondLst>
                                            <p:cond delay="0"/>
                                          </p:stCondLst>
                                        </p:cTn>
                                        <p:tgtEl>
                                          <p:spTgt spid="129"/>
                                        </p:tgtEl>
                                        <p:attrNameLst>
                                          <p:attrName>style.visibility</p:attrName>
                                        </p:attrNameLst>
                                      </p:cBhvr>
                                      <p:to>
                                        <p:strVal val="visible"/>
                                      </p:to>
                                    </p:set>
                                    <p:animEffect transition="in" filter="checkerboard(across)">
                                      <p:cBhvr>
                                        <p:cTn id="136" dur="500"/>
                                        <p:tgtEl>
                                          <p:spTgt spid="129"/>
                                        </p:tgtEl>
                                      </p:cBhvr>
                                    </p:animEffect>
                                  </p:childTnLst>
                                </p:cTn>
                              </p:par>
                            </p:childTnLst>
                          </p:cTn>
                        </p:par>
                      </p:childTnLst>
                    </p:cTn>
                  </p:par>
                  <p:par>
                    <p:cTn id="137" fill="hold">
                      <p:stCondLst>
                        <p:cond delay="indefinite"/>
                      </p:stCondLst>
                      <p:childTnLst>
                        <p:par>
                          <p:cTn id="138" fill="hold">
                            <p:stCondLst>
                              <p:cond delay="0"/>
                            </p:stCondLst>
                            <p:childTnLst>
                              <p:par>
                                <p:cTn id="139" presetID="5" presetClass="entr" presetSubtype="10" fill="hold" grpId="0" nodeType="clickEffect">
                                  <p:stCondLst>
                                    <p:cond delay="0"/>
                                  </p:stCondLst>
                                  <p:childTnLst>
                                    <p:set>
                                      <p:cBhvr>
                                        <p:cTn id="140" dur="1" fill="hold">
                                          <p:stCondLst>
                                            <p:cond delay="0"/>
                                          </p:stCondLst>
                                        </p:cTn>
                                        <p:tgtEl>
                                          <p:spTgt spid="126"/>
                                        </p:tgtEl>
                                        <p:attrNameLst>
                                          <p:attrName>style.visibility</p:attrName>
                                        </p:attrNameLst>
                                      </p:cBhvr>
                                      <p:to>
                                        <p:strVal val="visible"/>
                                      </p:to>
                                    </p:set>
                                    <p:animEffect transition="in" filter="checkerboard(across)">
                                      <p:cBhvr>
                                        <p:cTn id="141" dur="500"/>
                                        <p:tgtEl>
                                          <p:spTgt spid="126"/>
                                        </p:tgtEl>
                                      </p:cBhvr>
                                    </p:animEffect>
                                  </p:childTnLst>
                                </p:cTn>
                              </p:par>
                              <p:par>
                                <p:cTn id="142" presetID="5" presetClass="entr" presetSubtype="10" fill="hold" nodeType="withEffect">
                                  <p:stCondLst>
                                    <p:cond delay="0"/>
                                  </p:stCondLst>
                                  <p:childTnLst>
                                    <p:set>
                                      <p:cBhvr>
                                        <p:cTn id="143" dur="1" fill="hold">
                                          <p:stCondLst>
                                            <p:cond delay="0"/>
                                          </p:stCondLst>
                                        </p:cTn>
                                        <p:tgtEl>
                                          <p:spTgt spid="130"/>
                                        </p:tgtEl>
                                        <p:attrNameLst>
                                          <p:attrName>style.visibility</p:attrName>
                                        </p:attrNameLst>
                                      </p:cBhvr>
                                      <p:to>
                                        <p:strVal val="visible"/>
                                      </p:to>
                                    </p:set>
                                    <p:animEffect transition="in" filter="checkerboard(across)">
                                      <p:cBhvr>
                                        <p:cTn id="144" dur="500"/>
                                        <p:tgtEl>
                                          <p:spTgt spid="130"/>
                                        </p:tgtEl>
                                      </p:cBhvr>
                                    </p:animEffect>
                                  </p:childTnLst>
                                </p:cTn>
                              </p:par>
                              <p:par>
                                <p:cTn id="145" presetID="5" presetClass="entr" presetSubtype="10" fill="hold" nodeType="withEffect">
                                  <p:stCondLst>
                                    <p:cond delay="0"/>
                                  </p:stCondLst>
                                  <p:childTnLst>
                                    <p:set>
                                      <p:cBhvr>
                                        <p:cTn id="146" dur="1" fill="hold">
                                          <p:stCondLst>
                                            <p:cond delay="0"/>
                                          </p:stCondLst>
                                        </p:cTn>
                                        <p:tgtEl>
                                          <p:spTgt spid="142"/>
                                        </p:tgtEl>
                                        <p:attrNameLst>
                                          <p:attrName>style.visibility</p:attrName>
                                        </p:attrNameLst>
                                      </p:cBhvr>
                                      <p:to>
                                        <p:strVal val="visible"/>
                                      </p:to>
                                    </p:set>
                                    <p:animEffect transition="in" filter="checkerboard(across)">
                                      <p:cBhvr>
                                        <p:cTn id="147" dur="500"/>
                                        <p:tgtEl>
                                          <p:spTgt spid="142"/>
                                        </p:tgtEl>
                                      </p:cBhvr>
                                    </p:animEffect>
                                  </p:childTnLst>
                                </p:cTn>
                              </p:par>
                              <p:par>
                                <p:cTn id="148" presetID="5" presetClass="entr" presetSubtype="10" fill="hold" grpId="0" nodeType="withEffect">
                                  <p:stCondLst>
                                    <p:cond delay="0"/>
                                  </p:stCondLst>
                                  <p:childTnLst>
                                    <p:set>
                                      <p:cBhvr>
                                        <p:cTn id="149" dur="1" fill="hold">
                                          <p:stCondLst>
                                            <p:cond delay="0"/>
                                          </p:stCondLst>
                                        </p:cTn>
                                        <p:tgtEl>
                                          <p:spTgt spid="135"/>
                                        </p:tgtEl>
                                        <p:attrNameLst>
                                          <p:attrName>style.visibility</p:attrName>
                                        </p:attrNameLst>
                                      </p:cBhvr>
                                      <p:to>
                                        <p:strVal val="visible"/>
                                      </p:to>
                                    </p:set>
                                    <p:animEffect transition="in" filter="checkerboard(across)">
                                      <p:cBhvr>
                                        <p:cTn id="150" dur="500"/>
                                        <p:tgtEl>
                                          <p:spTgt spid="135"/>
                                        </p:tgtEl>
                                      </p:cBhvr>
                                    </p:animEffect>
                                  </p:childTnLst>
                                </p:cTn>
                              </p:par>
                            </p:childTnLst>
                          </p:cTn>
                        </p:par>
                      </p:childTnLst>
                    </p:cTn>
                  </p:par>
                  <p:par>
                    <p:cTn id="151" fill="hold">
                      <p:stCondLst>
                        <p:cond delay="indefinite"/>
                      </p:stCondLst>
                      <p:childTnLst>
                        <p:par>
                          <p:cTn id="152" fill="hold">
                            <p:stCondLst>
                              <p:cond delay="0"/>
                            </p:stCondLst>
                            <p:childTnLst>
                              <p:par>
                                <p:cTn id="153" presetID="5" presetClass="entr" presetSubtype="10" fill="hold" grpId="0" nodeType="clickEffect">
                                  <p:stCondLst>
                                    <p:cond delay="0"/>
                                  </p:stCondLst>
                                  <p:childTnLst>
                                    <p:set>
                                      <p:cBhvr>
                                        <p:cTn id="154" dur="1" fill="hold">
                                          <p:stCondLst>
                                            <p:cond delay="0"/>
                                          </p:stCondLst>
                                        </p:cTn>
                                        <p:tgtEl>
                                          <p:spTgt spid="131"/>
                                        </p:tgtEl>
                                        <p:attrNameLst>
                                          <p:attrName>style.visibility</p:attrName>
                                        </p:attrNameLst>
                                      </p:cBhvr>
                                      <p:to>
                                        <p:strVal val="visible"/>
                                      </p:to>
                                    </p:set>
                                    <p:animEffect transition="in" filter="checkerboard(across)">
                                      <p:cBhvr>
                                        <p:cTn id="155" dur="500"/>
                                        <p:tgtEl>
                                          <p:spTgt spid="131"/>
                                        </p:tgtEl>
                                      </p:cBhvr>
                                    </p:animEffect>
                                  </p:childTnLst>
                                </p:cTn>
                              </p:par>
                              <p:par>
                                <p:cTn id="156" presetID="5" presetClass="entr" presetSubtype="10" fill="hold" nodeType="withEffect">
                                  <p:stCondLst>
                                    <p:cond delay="0"/>
                                  </p:stCondLst>
                                  <p:childTnLst>
                                    <p:set>
                                      <p:cBhvr>
                                        <p:cTn id="157" dur="1" fill="hold">
                                          <p:stCondLst>
                                            <p:cond delay="0"/>
                                          </p:stCondLst>
                                        </p:cTn>
                                        <p:tgtEl>
                                          <p:spTgt spid="132"/>
                                        </p:tgtEl>
                                        <p:attrNameLst>
                                          <p:attrName>style.visibility</p:attrName>
                                        </p:attrNameLst>
                                      </p:cBhvr>
                                      <p:to>
                                        <p:strVal val="visible"/>
                                      </p:to>
                                    </p:set>
                                    <p:animEffect transition="in" filter="checkerboard(across)">
                                      <p:cBhvr>
                                        <p:cTn id="158" dur="500"/>
                                        <p:tgtEl>
                                          <p:spTgt spid="132"/>
                                        </p:tgtEl>
                                      </p:cBhvr>
                                    </p:animEffect>
                                  </p:childTnLst>
                                </p:cTn>
                              </p:par>
                              <p:par>
                                <p:cTn id="159" presetID="5" presetClass="entr" presetSubtype="10" fill="hold" nodeType="withEffect">
                                  <p:stCondLst>
                                    <p:cond delay="0"/>
                                  </p:stCondLst>
                                  <p:childTnLst>
                                    <p:set>
                                      <p:cBhvr>
                                        <p:cTn id="160" dur="1" fill="hold">
                                          <p:stCondLst>
                                            <p:cond delay="0"/>
                                          </p:stCondLst>
                                        </p:cTn>
                                        <p:tgtEl>
                                          <p:spTgt spid="143"/>
                                        </p:tgtEl>
                                        <p:attrNameLst>
                                          <p:attrName>style.visibility</p:attrName>
                                        </p:attrNameLst>
                                      </p:cBhvr>
                                      <p:to>
                                        <p:strVal val="visible"/>
                                      </p:to>
                                    </p:set>
                                    <p:animEffect transition="in" filter="checkerboard(across)">
                                      <p:cBhvr>
                                        <p:cTn id="161" dur="500"/>
                                        <p:tgtEl>
                                          <p:spTgt spid="143"/>
                                        </p:tgtEl>
                                      </p:cBhvr>
                                    </p:animEffect>
                                  </p:childTnLst>
                                </p:cTn>
                              </p:par>
                              <p:par>
                                <p:cTn id="162" presetID="5" presetClass="entr" presetSubtype="10" fill="hold" grpId="0" nodeType="withEffect">
                                  <p:stCondLst>
                                    <p:cond delay="0"/>
                                  </p:stCondLst>
                                  <p:childTnLst>
                                    <p:set>
                                      <p:cBhvr>
                                        <p:cTn id="163" dur="1" fill="hold">
                                          <p:stCondLst>
                                            <p:cond delay="0"/>
                                          </p:stCondLst>
                                        </p:cTn>
                                        <p:tgtEl>
                                          <p:spTgt spid="136"/>
                                        </p:tgtEl>
                                        <p:attrNameLst>
                                          <p:attrName>style.visibility</p:attrName>
                                        </p:attrNameLst>
                                      </p:cBhvr>
                                      <p:to>
                                        <p:strVal val="visible"/>
                                      </p:to>
                                    </p:set>
                                    <p:animEffect transition="in" filter="checkerboard(across)">
                                      <p:cBhvr>
                                        <p:cTn id="164" dur="500"/>
                                        <p:tgtEl>
                                          <p:spTgt spid="136"/>
                                        </p:tgtEl>
                                      </p:cBhvr>
                                    </p:animEffect>
                                  </p:childTnLst>
                                </p:cTn>
                              </p:par>
                            </p:childTnLst>
                          </p:cTn>
                        </p:par>
                      </p:childTnLst>
                    </p:cTn>
                  </p:par>
                  <p:par>
                    <p:cTn id="165" fill="hold">
                      <p:stCondLst>
                        <p:cond delay="indefinite"/>
                      </p:stCondLst>
                      <p:childTnLst>
                        <p:par>
                          <p:cTn id="166" fill="hold">
                            <p:stCondLst>
                              <p:cond delay="0"/>
                            </p:stCondLst>
                            <p:childTnLst>
                              <p:par>
                                <p:cTn id="167" presetID="5" presetClass="entr" presetSubtype="10" fill="hold" grpId="0" nodeType="clickEffect">
                                  <p:stCondLst>
                                    <p:cond delay="0"/>
                                  </p:stCondLst>
                                  <p:childTnLst>
                                    <p:set>
                                      <p:cBhvr>
                                        <p:cTn id="168" dur="1" fill="hold">
                                          <p:stCondLst>
                                            <p:cond delay="0"/>
                                          </p:stCondLst>
                                        </p:cTn>
                                        <p:tgtEl>
                                          <p:spTgt spid="139"/>
                                        </p:tgtEl>
                                        <p:attrNameLst>
                                          <p:attrName>style.visibility</p:attrName>
                                        </p:attrNameLst>
                                      </p:cBhvr>
                                      <p:to>
                                        <p:strVal val="visible"/>
                                      </p:to>
                                    </p:set>
                                    <p:animEffect transition="in" filter="checkerboard(across)">
                                      <p:cBhvr>
                                        <p:cTn id="169" dur="500"/>
                                        <p:tgtEl>
                                          <p:spTgt spid="139"/>
                                        </p:tgtEl>
                                      </p:cBhvr>
                                    </p:animEffect>
                                  </p:childTnLst>
                                </p:cTn>
                              </p:par>
                              <p:par>
                                <p:cTn id="170" presetID="5" presetClass="entr" presetSubtype="10" fill="hold" grpId="0" nodeType="withEffect">
                                  <p:stCondLst>
                                    <p:cond delay="0"/>
                                  </p:stCondLst>
                                  <p:childTnLst>
                                    <p:set>
                                      <p:cBhvr>
                                        <p:cTn id="171" dur="1" fill="hold">
                                          <p:stCondLst>
                                            <p:cond delay="0"/>
                                          </p:stCondLst>
                                        </p:cTn>
                                        <p:tgtEl>
                                          <p:spTgt spid="137"/>
                                        </p:tgtEl>
                                        <p:attrNameLst>
                                          <p:attrName>style.visibility</p:attrName>
                                        </p:attrNameLst>
                                      </p:cBhvr>
                                      <p:to>
                                        <p:strVal val="visible"/>
                                      </p:to>
                                    </p:set>
                                    <p:animEffect transition="in" filter="checkerboard(across)">
                                      <p:cBhvr>
                                        <p:cTn id="172" dur="500"/>
                                        <p:tgtEl>
                                          <p:spTgt spid="137"/>
                                        </p:tgtEl>
                                      </p:cBhvr>
                                    </p:animEffect>
                                  </p:childTnLst>
                                </p:cTn>
                              </p:par>
                              <p:par>
                                <p:cTn id="173" presetID="5" presetClass="entr" presetSubtype="10" fill="hold" nodeType="withEffect">
                                  <p:stCondLst>
                                    <p:cond delay="0"/>
                                  </p:stCondLst>
                                  <p:childTnLst>
                                    <p:set>
                                      <p:cBhvr>
                                        <p:cTn id="174" dur="1" fill="hold">
                                          <p:stCondLst>
                                            <p:cond delay="0"/>
                                          </p:stCondLst>
                                        </p:cTn>
                                        <p:tgtEl>
                                          <p:spTgt spid="138"/>
                                        </p:tgtEl>
                                        <p:attrNameLst>
                                          <p:attrName>style.visibility</p:attrName>
                                        </p:attrNameLst>
                                      </p:cBhvr>
                                      <p:to>
                                        <p:strVal val="visible"/>
                                      </p:to>
                                    </p:set>
                                    <p:animEffect transition="in" filter="checkerboard(across)">
                                      <p:cBhvr>
                                        <p:cTn id="175" dur="500"/>
                                        <p:tgtEl>
                                          <p:spTgt spid="138"/>
                                        </p:tgtEl>
                                      </p:cBhvr>
                                    </p:animEffect>
                                  </p:childTnLst>
                                </p:cTn>
                              </p:par>
                              <p:par>
                                <p:cTn id="176" presetID="5" presetClass="entr" presetSubtype="10" fill="hold" nodeType="withEffect">
                                  <p:stCondLst>
                                    <p:cond delay="0"/>
                                  </p:stCondLst>
                                  <p:childTnLst>
                                    <p:set>
                                      <p:cBhvr>
                                        <p:cTn id="177" dur="1" fill="hold">
                                          <p:stCondLst>
                                            <p:cond delay="0"/>
                                          </p:stCondLst>
                                        </p:cTn>
                                        <p:tgtEl>
                                          <p:spTgt spid="144"/>
                                        </p:tgtEl>
                                        <p:attrNameLst>
                                          <p:attrName>style.visibility</p:attrName>
                                        </p:attrNameLst>
                                      </p:cBhvr>
                                      <p:to>
                                        <p:strVal val="visible"/>
                                      </p:to>
                                    </p:set>
                                    <p:animEffect transition="in" filter="checkerboard(across)">
                                      <p:cBhvr>
                                        <p:cTn id="178" dur="500"/>
                                        <p:tgtEl>
                                          <p:spTgt spid="144"/>
                                        </p:tgtEl>
                                      </p:cBhvr>
                                    </p:animEffect>
                                  </p:childTnLst>
                                </p:cTn>
                              </p:par>
                              <p:par>
                                <p:cTn id="179" presetID="5" presetClass="entr" presetSubtype="10" fill="hold" grpId="0" nodeType="withEffect">
                                  <p:stCondLst>
                                    <p:cond delay="0"/>
                                  </p:stCondLst>
                                  <p:childTnLst>
                                    <p:set>
                                      <p:cBhvr>
                                        <p:cTn id="180" dur="1" fill="hold">
                                          <p:stCondLst>
                                            <p:cond delay="0"/>
                                          </p:stCondLst>
                                        </p:cTn>
                                        <p:tgtEl>
                                          <p:spTgt spid="141"/>
                                        </p:tgtEl>
                                        <p:attrNameLst>
                                          <p:attrName>style.visibility</p:attrName>
                                        </p:attrNameLst>
                                      </p:cBhvr>
                                      <p:to>
                                        <p:strVal val="visible"/>
                                      </p:to>
                                    </p:set>
                                    <p:animEffect transition="in" filter="checkerboard(across)">
                                      <p:cBhvr>
                                        <p:cTn id="181" dur="500"/>
                                        <p:tgtEl>
                                          <p:spTgt spid="141"/>
                                        </p:tgtEl>
                                      </p:cBhvr>
                                    </p:animEffect>
                                  </p:childTnLst>
                                </p:cTn>
                              </p:par>
                              <p:par>
                                <p:cTn id="182" presetID="5" presetClass="entr" presetSubtype="10" fill="hold" grpId="0" nodeType="withEffect">
                                  <p:stCondLst>
                                    <p:cond delay="0"/>
                                  </p:stCondLst>
                                  <p:childTnLst>
                                    <p:set>
                                      <p:cBhvr>
                                        <p:cTn id="183" dur="1" fill="hold">
                                          <p:stCondLst>
                                            <p:cond delay="0"/>
                                          </p:stCondLst>
                                        </p:cTn>
                                        <p:tgtEl>
                                          <p:spTgt spid="140"/>
                                        </p:tgtEl>
                                        <p:attrNameLst>
                                          <p:attrName>style.visibility</p:attrName>
                                        </p:attrNameLst>
                                      </p:cBhvr>
                                      <p:to>
                                        <p:strVal val="visible"/>
                                      </p:to>
                                    </p:set>
                                    <p:animEffect transition="in" filter="checkerboard(across)">
                                      <p:cBhvr>
                                        <p:cTn id="184" dur="500"/>
                                        <p:tgtEl>
                                          <p:spTgt spid="140"/>
                                        </p:tgtEl>
                                      </p:cBhvr>
                                    </p:animEffect>
                                  </p:childTnLst>
                                </p:cTn>
                              </p:par>
                              <p:par>
                                <p:cTn id="185" presetID="5" presetClass="entr" presetSubtype="10" fill="hold" grpId="1" nodeType="withEffect">
                                  <p:stCondLst>
                                    <p:cond delay="0"/>
                                  </p:stCondLst>
                                  <p:childTnLst>
                                    <p:set>
                                      <p:cBhvr>
                                        <p:cTn id="186" dur="1" fill="hold">
                                          <p:stCondLst>
                                            <p:cond delay="0"/>
                                          </p:stCondLst>
                                        </p:cTn>
                                        <p:tgtEl>
                                          <p:spTgt spid="141"/>
                                        </p:tgtEl>
                                        <p:attrNameLst>
                                          <p:attrName>style.visibility</p:attrName>
                                        </p:attrNameLst>
                                      </p:cBhvr>
                                      <p:to>
                                        <p:strVal val="visible"/>
                                      </p:to>
                                    </p:set>
                                    <p:animEffect transition="in" filter="checkerboard(across)">
                                      <p:cBhvr>
                                        <p:cTn id="187" dur="500"/>
                                        <p:tgtEl>
                                          <p:spTgt spid="141"/>
                                        </p:tgtEl>
                                      </p:cBhvr>
                                    </p:animEffect>
                                  </p:childTnLst>
                                </p:cTn>
                              </p:par>
                            </p:childTnLst>
                          </p:cTn>
                        </p:par>
                      </p:childTnLst>
                    </p:cTn>
                  </p:par>
                  <p:par>
                    <p:cTn id="188" fill="hold">
                      <p:stCondLst>
                        <p:cond delay="indefinite"/>
                      </p:stCondLst>
                      <p:childTnLst>
                        <p:par>
                          <p:cTn id="189" fill="hold">
                            <p:stCondLst>
                              <p:cond delay="0"/>
                            </p:stCondLst>
                            <p:childTnLst>
                              <p:par>
                                <p:cTn id="190" presetID="5" presetClass="entr" presetSubtype="10" fill="hold" nodeType="clickEffect">
                                  <p:stCondLst>
                                    <p:cond delay="0"/>
                                  </p:stCondLst>
                                  <p:childTnLst>
                                    <p:set>
                                      <p:cBhvr>
                                        <p:cTn id="191" dur="1" fill="hold">
                                          <p:stCondLst>
                                            <p:cond delay="0"/>
                                          </p:stCondLst>
                                        </p:cTn>
                                        <p:tgtEl>
                                          <p:spTgt spid="181"/>
                                        </p:tgtEl>
                                        <p:attrNameLst>
                                          <p:attrName>style.visibility</p:attrName>
                                        </p:attrNameLst>
                                      </p:cBhvr>
                                      <p:to>
                                        <p:strVal val="visible"/>
                                      </p:to>
                                    </p:set>
                                    <p:animEffect transition="in" filter="checkerboard(across)">
                                      <p:cBhvr>
                                        <p:cTn id="192" dur="500"/>
                                        <p:tgtEl>
                                          <p:spTgt spid="181"/>
                                        </p:tgtEl>
                                      </p:cBhvr>
                                    </p:animEffect>
                                  </p:childTnLst>
                                </p:cTn>
                              </p:par>
                              <p:par>
                                <p:cTn id="193" presetID="5" presetClass="entr" presetSubtype="10" fill="hold" grpId="0" nodeType="withEffect">
                                  <p:stCondLst>
                                    <p:cond delay="0"/>
                                  </p:stCondLst>
                                  <p:childTnLst>
                                    <p:set>
                                      <p:cBhvr>
                                        <p:cTn id="194" dur="1" fill="hold">
                                          <p:stCondLst>
                                            <p:cond delay="0"/>
                                          </p:stCondLst>
                                        </p:cTn>
                                        <p:tgtEl>
                                          <p:spTgt spid="154"/>
                                        </p:tgtEl>
                                        <p:attrNameLst>
                                          <p:attrName>style.visibility</p:attrName>
                                        </p:attrNameLst>
                                      </p:cBhvr>
                                      <p:to>
                                        <p:strVal val="visible"/>
                                      </p:to>
                                    </p:set>
                                    <p:animEffect transition="in" filter="checkerboard(across)">
                                      <p:cBhvr>
                                        <p:cTn id="195" dur="500"/>
                                        <p:tgtEl>
                                          <p:spTgt spid="154"/>
                                        </p:tgtEl>
                                      </p:cBhvr>
                                    </p:animEffect>
                                  </p:childTnLst>
                                </p:cTn>
                              </p:par>
                              <p:par>
                                <p:cTn id="196" presetID="5" presetClass="entr" presetSubtype="10" fill="hold" nodeType="withEffect">
                                  <p:stCondLst>
                                    <p:cond delay="0"/>
                                  </p:stCondLst>
                                  <p:childTnLst>
                                    <p:set>
                                      <p:cBhvr>
                                        <p:cTn id="197" dur="1" fill="hold">
                                          <p:stCondLst>
                                            <p:cond delay="0"/>
                                          </p:stCondLst>
                                        </p:cTn>
                                        <p:tgtEl>
                                          <p:spTgt spid="175"/>
                                        </p:tgtEl>
                                        <p:attrNameLst>
                                          <p:attrName>style.visibility</p:attrName>
                                        </p:attrNameLst>
                                      </p:cBhvr>
                                      <p:to>
                                        <p:strVal val="visible"/>
                                      </p:to>
                                    </p:set>
                                    <p:animEffect transition="in" filter="checkerboard(across)">
                                      <p:cBhvr>
                                        <p:cTn id="198" dur="500"/>
                                        <p:tgtEl>
                                          <p:spTgt spid="175"/>
                                        </p:tgtEl>
                                      </p:cBhvr>
                                    </p:animEffect>
                                  </p:childTnLst>
                                </p:cTn>
                              </p:par>
                              <p:par>
                                <p:cTn id="199" presetID="5" presetClass="entr" presetSubtype="10" fill="hold" nodeType="withEffect">
                                  <p:stCondLst>
                                    <p:cond delay="0"/>
                                  </p:stCondLst>
                                  <p:childTnLst>
                                    <p:set>
                                      <p:cBhvr>
                                        <p:cTn id="200" dur="1" fill="hold">
                                          <p:stCondLst>
                                            <p:cond delay="0"/>
                                          </p:stCondLst>
                                        </p:cTn>
                                        <p:tgtEl>
                                          <p:spTgt spid="169"/>
                                        </p:tgtEl>
                                        <p:attrNameLst>
                                          <p:attrName>style.visibility</p:attrName>
                                        </p:attrNameLst>
                                      </p:cBhvr>
                                      <p:to>
                                        <p:strVal val="visible"/>
                                      </p:to>
                                    </p:set>
                                    <p:animEffect transition="in" filter="checkerboard(across)">
                                      <p:cBhvr>
                                        <p:cTn id="201" dur="500"/>
                                        <p:tgtEl>
                                          <p:spTgt spid="169"/>
                                        </p:tgtEl>
                                      </p:cBhvr>
                                    </p:animEffect>
                                  </p:childTnLst>
                                </p:cTn>
                              </p:par>
                            </p:childTnLst>
                          </p:cTn>
                        </p:par>
                      </p:childTnLst>
                    </p:cTn>
                  </p:par>
                  <p:par>
                    <p:cTn id="202" fill="hold">
                      <p:stCondLst>
                        <p:cond delay="indefinite"/>
                      </p:stCondLst>
                      <p:childTnLst>
                        <p:par>
                          <p:cTn id="203" fill="hold">
                            <p:stCondLst>
                              <p:cond delay="0"/>
                            </p:stCondLst>
                            <p:childTnLst>
                              <p:par>
                                <p:cTn id="204" presetID="5" presetClass="entr" presetSubtype="10" fill="hold" nodeType="clickEffect">
                                  <p:stCondLst>
                                    <p:cond delay="0"/>
                                  </p:stCondLst>
                                  <p:childTnLst>
                                    <p:set>
                                      <p:cBhvr>
                                        <p:cTn id="205" dur="1" fill="hold">
                                          <p:stCondLst>
                                            <p:cond delay="0"/>
                                          </p:stCondLst>
                                        </p:cTn>
                                        <p:tgtEl>
                                          <p:spTgt spid="150"/>
                                        </p:tgtEl>
                                        <p:attrNameLst>
                                          <p:attrName>style.visibility</p:attrName>
                                        </p:attrNameLst>
                                      </p:cBhvr>
                                      <p:to>
                                        <p:strVal val="visible"/>
                                      </p:to>
                                    </p:set>
                                    <p:animEffect transition="in" filter="checkerboard(across)">
                                      <p:cBhvr>
                                        <p:cTn id="206" dur="500"/>
                                        <p:tgtEl>
                                          <p:spTgt spid="150"/>
                                        </p:tgtEl>
                                      </p:cBhvr>
                                    </p:animEffect>
                                  </p:childTnLst>
                                </p:cTn>
                              </p:par>
                            </p:childTnLst>
                          </p:cTn>
                        </p:par>
                      </p:childTnLst>
                    </p:cTn>
                  </p:par>
                  <p:par>
                    <p:cTn id="207" fill="hold">
                      <p:stCondLst>
                        <p:cond delay="indefinite"/>
                      </p:stCondLst>
                      <p:childTnLst>
                        <p:par>
                          <p:cTn id="208" fill="hold">
                            <p:stCondLst>
                              <p:cond delay="0"/>
                            </p:stCondLst>
                            <p:childTnLst>
                              <p:par>
                                <p:cTn id="209" presetID="5" presetClass="entr" presetSubtype="10" fill="hold" grpId="0" nodeType="clickEffect">
                                  <p:stCondLst>
                                    <p:cond delay="0"/>
                                  </p:stCondLst>
                                  <p:childTnLst>
                                    <p:set>
                                      <p:cBhvr>
                                        <p:cTn id="210" dur="1" fill="hold">
                                          <p:stCondLst>
                                            <p:cond delay="0"/>
                                          </p:stCondLst>
                                        </p:cTn>
                                        <p:tgtEl>
                                          <p:spTgt spid="185"/>
                                        </p:tgtEl>
                                        <p:attrNameLst>
                                          <p:attrName>style.visibility</p:attrName>
                                        </p:attrNameLst>
                                      </p:cBhvr>
                                      <p:to>
                                        <p:strVal val="visible"/>
                                      </p:to>
                                    </p:set>
                                    <p:animEffect transition="in" filter="checkerboard(across)">
                                      <p:cBhvr>
                                        <p:cTn id="211" dur="500"/>
                                        <p:tgtEl>
                                          <p:spTgt spid="185"/>
                                        </p:tgtEl>
                                      </p:cBhvr>
                                    </p:animEffect>
                                  </p:childTnLst>
                                </p:cTn>
                              </p:par>
                            </p:childTnLst>
                          </p:cTn>
                        </p:par>
                      </p:childTnLst>
                    </p:cTn>
                  </p:par>
                  <p:par>
                    <p:cTn id="212" fill="hold">
                      <p:stCondLst>
                        <p:cond delay="indefinite"/>
                      </p:stCondLst>
                      <p:childTnLst>
                        <p:par>
                          <p:cTn id="213" fill="hold">
                            <p:stCondLst>
                              <p:cond delay="0"/>
                            </p:stCondLst>
                            <p:childTnLst>
                              <p:par>
                                <p:cTn id="214" presetID="5" presetClass="entr" presetSubtype="10" fill="hold" grpId="0" nodeType="clickEffect">
                                  <p:stCondLst>
                                    <p:cond delay="0"/>
                                  </p:stCondLst>
                                  <p:childTnLst>
                                    <p:set>
                                      <p:cBhvr>
                                        <p:cTn id="215" dur="1" fill="hold">
                                          <p:stCondLst>
                                            <p:cond delay="0"/>
                                          </p:stCondLst>
                                        </p:cTn>
                                        <p:tgtEl>
                                          <p:spTgt spid="16"/>
                                        </p:tgtEl>
                                        <p:attrNameLst>
                                          <p:attrName>style.visibility</p:attrName>
                                        </p:attrNameLst>
                                      </p:cBhvr>
                                      <p:to>
                                        <p:strVal val="visible"/>
                                      </p:to>
                                    </p:set>
                                    <p:animEffect transition="in" filter="checkerboard(across)">
                                      <p:cBhvr>
                                        <p:cTn id="216" dur="500"/>
                                        <p:tgtEl>
                                          <p:spTgt spid="16"/>
                                        </p:tgtEl>
                                      </p:cBhvr>
                                    </p:animEffect>
                                  </p:childTnLst>
                                </p:cTn>
                              </p:par>
                              <p:par>
                                <p:cTn id="217" presetID="5" presetClass="entr" presetSubtype="10" fill="hold" grpId="0" nodeType="withEffect">
                                  <p:stCondLst>
                                    <p:cond delay="0"/>
                                  </p:stCondLst>
                                  <p:childTnLst>
                                    <p:set>
                                      <p:cBhvr>
                                        <p:cTn id="218" dur="1" fill="hold">
                                          <p:stCondLst>
                                            <p:cond delay="0"/>
                                          </p:stCondLst>
                                        </p:cTn>
                                        <p:tgtEl>
                                          <p:spTgt spid="41"/>
                                        </p:tgtEl>
                                        <p:attrNameLst>
                                          <p:attrName>style.visibility</p:attrName>
                                        </p:attrNameLst>
                                      </p:cBhvr>
                                      <p:to>
                                        <p:strVal val="visible"/>
                                      </p:to>
                                    </p:set>
                                    <p:animEffect transition="in" filter="checkerboard(across)">
                                      <p:cBhvr>
                                        <p:cTn id="219"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41" grpId="0" animBg="1"/>
      <p:bldP spid="65" grpId="0" animBg="1"/>
      <p:bldP spid="70" grpId="0" animBg="1"/>
      <p:bldP spid="73" grpId="0" animBg="1"/>
      <p:bldP spid="74" grpId="0" animBg="1"/>
      <p:bldP spid="75" grpId="0" animBg="1"/>
      <p:bldP spid="76" grpId="0" animBg="1"/>
      <p:bldP spid="78" grpId="0"/>
      <p:bldP spid="79" grpId="0" animBg="1"/>
      <p:bldP spid="80" grpId="0"/>
      <p:bldP spid="80" grpId="1"/>
      <p:bldP spid="84" grpId="0" animBg="1"/>
      <p:bldP spid="111" grpId="0" animBg="1"/>
      <p:bldP spid="125" grpId="0"/>
      <p:bldP spid="126" grpId="0" animBg="1"/>
      <p:bldP spid="127" grpId="0" animBg="1"/>
      <p:bldP spid="128" grpId="0" animBg="1"/>
      <p:bldP spid="129" grpId="0" animBg="1"/>
      <p:bldP spid="131" grpId="0" animBg="1"/>
      <p:bldP spid="135" grpId="0" animBg="1"/>
      <p:bldP spid="136" grpId="0" animBg="1"/>
      <p:bldP spid="137" grpId="0" animBg="1"/>
      <p:bldP spid="139" grpId="0"/>
      <p:bldP spid="140" grpId="0" animBg="1"/>
      <p:bldP spid="141" grpId="0"/>
      <p:bldP spid="141" grpId="1"/>
      <p:bldP spid="145" grpId="0" animBg="1"/>
      <p:bldP spid="147" grpId="0" animBg="1"/>
      <p:bldP spid="154" grpId="0"/>
      <p:bldP spid="184" grpId="0"/>
      <p:bldP spid="185" grpId="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14CCB-2428-584F-9488-4C9B8F9DB7BC}"/>
              </a:ext>
            </a:extLst>
          </p:cNvPr>
          <p:cNvSpPr>
            <a:spLocks noGrp="1"/>
          </p:cNvSpPr>
          <p:nvPr>
            <p:ph type="title"/>
          </p:nvPr>
        </p:nvSpPr>
        <p:spPr/>
        <p:txBody>
          <a:bodyPr/>
          <a:lstStyle/>
          <a:p>
            <a:r>
              <a:rPr lang="en-US" dirty="0"/>
              <a:t>Thundering Herd Attacks:</a:t>
            </a:r>
            <a:br>
              <a:rPr lang="en-US" dirty="0"/>
            </a:br>
            <a:r>
              <a:rPr lang="en-US" dirty="0"/>
              <a:t>Targeting Budgeting Mechanisms</a:t>
            </a:r>
          </a:p>
        </p:txBody>
      </p:sp>
      <p:sp>
        <p:nvSpPr>
          <p:cNvPr id="24" name="Rectangle 23">
            <a:extLst>
              <a:ext uri="{FF2B5EF4-FFF2-40B4-BE49-F238E27FC236}">
                <a16:creationId xmlns:a16="http://schemas.microsoft.com/office/drawing/2014/main" id="{69CB5607-5B13-ED45-B734-EC7B39AC41AA}"/>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Our attacks can also cause</a:t>
            </a:r>
            <a:r>
              <a:rPr kumimoji="0" lang="en-US" sz="1800" b="1" i="0" u="none" strike="noStrike" cap="none" normalizeH="0" dirty="0">
                <a:ln>
                  <a:noFill/>
                </a:ln>
                <a:solidFill>
                  <a:schemeClr val="tx1"/>
                </a:solidFill>
                <a:effectLst/>
                <a:latin typeface="Arial" pitchFamily="-110" charset="0"/>
              </a:rPr>
              <a:t> kernel HPI from budget accounting</a:t>
            </a:r>
            <a:endParaRPr kumimoji="0" lang="en-US" sz="1800" b="1" i="0" u="none" strike="noStrike" cap="none" normalizeH="0" baseline="0" dirty="0">
              <a:ln>
                <a:noFill/>
              </a:ln>
              <a:solidFill>
                <a:schemeClr val="tx1"/>
              </a:solidFill>
              <a:effectLst/>
              <a:latin typeface="Arial" pitchFamily="-110" charset="0"/>
            </a:endParaRPr>
          </a:p>
        </p:txBody>
      </p:sp>
      <p:sp>
        <p:nvSpPr>
          <p:cNvPr id="186" name="Rectangle 185">
            <a:extLst>
              <a:ext uri="{FF2B5EF4-FFF2-40B4-BE49-F238E27FC236}">
                <a16:creationId xmlns:a16="http://schemas.microsoft.com/office/drawing/2014/main" id="{D91264D5-8E02-F347-8D2C-8A2CC917D35F}"/>
              </a:ext>
            </a:extLst>
          </p:cNvPr>
          <p:cNvSpPr/>
          <p:nvPr/>
        </p:nvSpPr>
        <p:spPr bwMode="auto">
          <a:xfrm>
            <a:off x="3770312" y="3007722"/>
            <a:ext cx="4648200" cy="158072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187" name="Oval 186">
            <a:extLst>
              <a:ext uri="{FF2B5EF4-FFF2-40B4-BE49-F238E27FC236}">
                <a16:creationId xmlns:a16="http://schemas.microsoft.com/office/drawing/2014/main" id="{BF66C076-D2E4-1C41-875D-435D96A9CD7D}"/>
              </a:ext>
            </a:extLst>
          </p:cNvPr>
          <p:cNvSpPr/>
          <p:nvPr/>
        </p:nvSpPr>
        <p:spPr bwMode="auto">
          <a:xfrm>
            <a:off x="3908250" y="3234476"/>
            <a:ext cx="1877917" cy="498557"/>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Suspended Threads</a:t>
            </a:r>
          </a:p>
        </p:txBody>
      </p:sp>
      <p:sp>
        <p:nvSpPr>
          <p:cNvPr id="189" name="Rectangle 188">
            <a:extLst>
              <a:ext uri="{FF2B5EF4-FFF2-40B4-BE49-F238E27FC236}">
                <a16:creationId xmlns:a16="http://schemas.microsoft.com/office/drawing/2014/main" id="{97728548-9C51-A74A-BA90-F3549EA873DA}"/>
              </a:ext>
            </a:extLst>
          </p:cNvPr>
          <p:cNvSpPr/>
          <p:nvPr/>
        </p:nvSpPr>
        <p:spPr bwMode="auto">
          <a:xfrm>
            <a:off x="3867716" y="4289748"/>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TCB-A1</a:t>
            </a:r>
          </a:p>
        </p:txBody>
      </p:sp>
      <p:sp>
        <p:nvSpPr>
          <p:cNvPr id="190" name="Rectangle 189">
            <a:extLst>
              <a:ext uri="{FF2B5EF4-FFF2-40B4-BE49-F238E27FC236}">
                <a16:creationId xmlns:a16="http://schemas.microsoft.com/office/drawing/2014/main" id="{849639D9-B4A6-BF4A-885D-81A4204CDEA3}"/>
              </a:ext>
            </a:extLst>
          </p:cNvPr>
          <p:cNvSpPr/>
          <p:nvPr/>
        </p:nvSpPr>
        <p:spPr bwMode="auto">
          <a:xfrm>
            <a:off x="4875561" y="4287307"/>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TCB-A2</a:t>
            </a:r>
          </a:p>
        </p:txBody>
      </p:sp>
      <p:sp>
        <p:nvSpPr>
          <p:cNvPr id="191" name="Rectangle 190">
            <a:extLst>
              <a:ext uri="{FF2B5EF4-FFF2-40B4-BE49-F238E27FC236}">
                <a16:creationId xmlns:a16="http://schemas.microsoft.com/office/drawing/2014/main" id="{45D8CAF9-8C3E-214A-A9B3-821579FA2818}"/>
              </a:ext>
            </a:extLst>
          </p:cNvPr>
          <p:cNvSpPr/>
          <p:nvPr/>
        </p:nvSpPr>
        <p:spPr bwMode="auto">
          <a:xfrm>
            <a:off x="6063143" y="4281453"/>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TCB-An</a:t>
            </a:r>
          </a:p>
        </p:txBody>
      </p:sp>
      <p:sp>
        <p:nvSpPr>
          <p:cNvPr id="192" name="TextBox 191">
            <a:extLst>
              <a:ext uri="{FF2B5EF4-FFF2-40B4-BE49-F238E27FC236}">
                <a16:creationId xmlns:a16="http://schemas.microsoft.com/office/drawing/2014/main" id="{A055034A-28FB-CD4F-9F43-F089D4933616}"/>
              </a:ext>
            </a:extLst>
          </p:cNvPr>
          <p:cNvSpPr txBox="1"/>
          <p:nvPr/>
        </p:nvSpPr>
        <p:spPr>
          <a:xfrm>
            <a:off x="5761732" y="4222223"/>
            <a:ext cx="364202" cy="307777"/>
          </a:xfrm>
          <a:prstGeom prst="rect">
            <a:avLst/>
          </a:prstGeom>
          <a:noFill/>
        </p:spPr>
        <p:txBody>
          <a:bodyPr wrap="none" rtlCol="0">
            <a:spAutoFit/>
          </a:bodyPr>
          <a:lstStyle/>
          <a:p>
            <a:pPr algn="ctr"/>
            <a:r>
              <a:rPr lang="en-US" sz="1400" b="1" dirty="0"/>
              <a:t>…</a:t>
            </a:r>
          </a:p>
        </p:txBody>
      </p:sp>
      <p:cxnSp>
        <p:nvCxnSpPr>
          <p:cNvPr id="193" name="Curved Connector 192">
            <a:extLst>
              <a:ext uri="{FF2B5EF4-FFF2-40B4-BE49-F238E27FC236}">
                <a16:creationId xmlns:a16="http://schemas.microsoft.com/office/drawing/2014/main" id="{1099E745-D53C-3B42-BE99-D1599039BBA0}"/>
              </a:ext>
            </a:extLst>
          </p:cNvPr>
          <p:cNvCxnSpPr>
            <a:cxnSpLocks/>
            <a:stCxn id="187" idx="4"/>
            <a:endCxn id="189" idx="0"/>
          </p:cNvCxnSpPr>
          <p:nvPr/>
        </p:nvCxnSpPr>
        <p:spPr bwMode="auto">
          <a:xfrm rot="5400000">
            <a:off x="4316892" y="3759430"/>
            <a:ext cx="556715" cy="503921"/>
          </a:xfrm>
          <a:prstGeom prst="curvedConnector3">
            <a:avLst/>
          </a:prstGeom>
          <a:solidFill>
            <a:schemeClr val="accent1"/>
          </a:solidFill>
          <a:ln w="12700" cap="flat" cmpd="sng" algn="ctr">
            <a:solidFill>
              <a:schemeClr val="accent1">
                <a:lumMod val="50000"/>
              </a:schemeClr>
            </a:solidFill>
            <a:prstDash val="solid"/>
            <a:round/>
            <a:headEnd type="none" w="sm" len="sm"/>
            <a:tailEnd type="triangle"/>
          </a:ln>
          <a:effectLst/>
        </p:spPr>
      </p:cxnSp>
      <p:cxnSp>
        <p:nvCxnSpPr>
          <p:cNvPr id="194" name="Curved Connector 193">
            <a:extLst>
              <a:ext uri="{FF2B5EF4-FFF2-40B4-BE49-F238E27FC236}">
                <a16:creationId xmlns:a16="http://schemas.microsoft.com/office/drawing/2014/main" id="{1331BA61-6AD0-0A45-A27A-1AC36F0DAD70}"/>
              </a:ext>
            </a:extLst>
          </p:cNvPr>
          <p:cNvCxnSpPr>
            <a:cxnSpLocks/>
            <a:stCxn id="189" idx="2"/>
            <a:endCxn id="190" idx="2"/>
          </p:cNvCxnSpPr>
          <p:nvPr/>
        </p:nvCxnSpPr>
        <p:spPr bwMode="auto">
          <a:xfrm rot="5400000" flipH="1" flipV="1">
            <a:off x="4845989" y="4044289"/>
            <a:ext cx="2441" cy="1007845"/>
          </a:xfrm>
          <a:prstGeom prst="curvedConnector3">
            <a:avLst>
              <a:gd name="adj1" fmla="val -5489840"/>
            </a:avLst>
          </a:prstGeom>
          <a:solidFill>
            <a:schemeClr val="accent1"/>
          </a:solidFill>
          <a:ln w="12700" cap="flat" cmpd="sng" algn="ctr">
            <a:solidFill>
              <a:schemeClr val="accent1">
                <a:lumMod val="50000"/>
              </a:schemeClr>
            </a:solidFill>
            <a:prstDash val="solid"/>
            <a:round/>
            <a:headEnd type="none" w="sm" len="sm"/>
            <a:tailEnd type="triangle"/>
          </a:ln>
          <a:effectLst/>
        </p:spPr>
      </p:cxnSp>
      <p:cxnSp>
        <p:nvCxnSpPr>
          <p:cNvPr id="195" name="Curved Connector 194">
            <a:extLst>
              <a:ext uri="{FF2B5EF4-FFF2-40B4-BE49-F238E27FC236}">
                <a16:creationId xmlns:a16="http://schemas.microsoft.com/office/drawing/2014/main" id="{9749293D-FFF2-DA41-8B92-8E1191E08EA0}"/>
              </a:ext>
            </a:extLst>
          </p:cNvPr>
          <p:cNvCxnSpPr>
            <a:cxnSpLocks/>
            <a:stCxn id="190" idx="2"/>
            <a:endCxn id="191" idx="2"/>
          </p:cNvCxnSpPr>
          <p:nvPr/>
        </p:nvCxnSpPr>
        <p:spPr bwMode="auto">
          <a:xfrm rot="5400000" flipH="1" flipV="1">
            <a:off x="5941997" y="3950273"/>
            <a:ext cx="5854" cy="1187582"/>
          </a:xfrm>
          <a:prstGeom prst="curvedConnector3">
            <a:avLst>
              <a:gd name="adj1" fmla="val -2468688"/>
            </a:avLst>
          </a:prstGeom>
          <a:solidFill>
            <a:schemeClr val="accent1"/>
          </a:solidFill>
          <a:ln w="12700" cap="flat" cmpd="sng" algn="ctr">
            <a:solidFill>
              <a:schemeClr val="accent1">
                <a:lumMod val="50000"/>
              </a:schemeClr>
            </a:solidFill>
            <a:prstDash val="solid"/>
            <a:round/>
            <a:headEnd type="none" w="sm" len="sm"/>
            <a:tailEnd type="triangle"/>
          </a:ln>
          <a:effectLst/>
        </p:spPr>
      </p:cxnSp>
      <p:sp>
        <p:nvSpPr>
          <p:cNvPr id="196" name="Rectangle 195">
            <a:extLst>
              <a:ext uri="{FF2B5EF4-FFF2-40B4-BE49-F238E27FC236}">
                <a16:creationId xmlns:a16="http://schemas.microsoft.com/office/drawing/2014/main" id="{E02879FB-E8D6-6C46-AD5A-314E19E86835}"/>
              </a:ext>
            </a:extLst>
          </p:cNvPr>
          <p:cNvSpPr/>
          <p:nvPr/>
        </p:nvSpPr>
        <p:spPr bwMode="auto">
          <a:xfrm>
            <a:off x="6680100" y="3600027"/>
            <a:ext cx="1679999" cy="428082"/>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Replenishment Policy</a:t>
            </a:r>
          </a:p>
        </p:txBody>
      </p:sp>
      <p:sp>
        <p:nvSpPr>
          <p:cNvPr id="197" name="Rectangle 196">
            <a:extLst>
              <a:ext uri="{FF2B5EF4-FFF2-40B4-BE49-F238E27FC236}">
                <a16:creationId xmlns:a16="http://schemas.microsoft.com/office/drawing/2014/main" id="{F420F5CF-BD17-CB47-9819-450FAB2E46F5}"/>
              </a:ext>
            </a:extLst>
          </p:cNvPr>
          <p:cNvSpPr/>
          <p:nvPr/>
        </p:nvSpPr>
        <p:spPr bwMode="auto">
          <a:xfrm>
            <a:off x="3322258" y="2432647"/>
            <a:ext cx="1149675" cy="287537"/>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Attacker 1</a:t>
            </a:r>
            <a:endParaRPr lang="en-US" sz="1400" b="1" dirty="0"/>
          </a:p>
        </p:txBody>
      </p:sp>
      <p:cxnSp>
        <p:nvCxnSpPr>
          <p:cNvPr id="198" name="Straight Arrow Connector 197">
            <a:extLst>
              <a:ext uri="{FF2B5EF4-FFF2-40B4-BE49-F238E27FC236}">
                <a16:creationId xmlns:a16="http://schemas.microsoft.com/office/drawing/2014/main" id="{B7051609-5220-5149-919C-54E948904C80}"/>
              </a:ext>
            </a:extLst>
          </p:cNvPr>
          <p:cNvCxnSpPr>
            <a:cxnSpLocks/>
            <a:stCxn id="197" idx="2"/>
            <a:endCxn id="187" idx="0"/>
          </p:cNvCxnSpPr>
          <p:nvPr/>
        </p:nvCxnSpPr>
        <p:spPr bwMode="auto">
          <a:xfrm>
            <a:off x="3897096" y="2720184"/>
            <a:ext cx="950113" cy="51429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99" name="Rectangle 198">
            <a:extLst>
              <a:ext uri="{FF2B5EF4-FFF2-40B4-BE49-F238E27FC236}">
                <a16:creationId xmlns:a16="http://schemas.microsoft.com/office/drawing/2014/main" id="{1DE28A01-F945-034A-9E44-6F213562A62D}"/>
              </a:ext>
            </a:extLst>
          </p:cNvPr>
          <p:cNvSpPr/>
          <p:nvPr/>
        </p:nvSpPr>
        <p:spPr bwMode="auto">
          <a:xfrm>
            <a:off x="3953124" y="2050360"/>
            <a:ext cx="1149675" cy="287537"/>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Attacker </a:t>
            </a:r>
            <a:r>
              <a:rPr kumimoji="0" lang="en-US" sz="1400" b="1" i="0" u="none" strike="noStrike" cap="none" normalizeH="0" baseline="0" dirty="0">
                <a:ln>
                  <a:noFill/>
                </a:ln>
                <a:solidFill>
                  <a:schemeClr val="tx1"/>
                </a:solidFill>
                <a:effectLst/>
                <a:latin typeface="Arial" pitchFamily="-110" charset="0"/>
              </a:rPr>
              <a:t>2</a:t>
            </a:r>
            <a:endParaRPr lang="en-US" sz="1400" b="1" dirty="0"/>
          </a:p>
        </p:txBody>
      </p:sp>
      <p:cxnSp>
        <p:nvCxnSpPr>
          <p:cNvPr id="200" name="Straight Arrow Connector 199">
            <a:extLst>
              <a:ext uri="{FF2B5EF4-FFF2-40B4-BE49-F238E27FC236}">
                <a16:creationId xmlns:a16="http://schemas.microsoft.com/office/drawing/2014/main" id="{5880A259-2248-F94E-9560-353216BAFDCE}"/>
              </a:ext>
            </a:extLst>
          </p:cNvPr>
          <p:cNvCxnSpPr>
            <a:cxnSpLocks/>
            <a:stCxn id="199" idx="2"/>
            <a:endCxn id="187" idx="0"/>
          </p:cNvCxnSpPr>
          <p:nvPr/>
        </p:nvCxnSpPr>
        <p:spPr bwMode="auto">
          <a:xfrm>
            <a:off x="4527962" y="2337897"/>
            <a:ext cx="319247" cy="896579"/>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01" name="Rectangle 200">
            <a:extLst>
              <a:ext uri="{FF2B5EF4-FFF2-40B4-BE49-F238E27FC236}">
                <a16:creationId xmlns:a16="http://schemas.microsoft.com/office/drawing/2014/main" id="{BB288C0C-430B-3C41-BDC5-C1B4ECB4136A}"/>
              </a:ext>
            </a:extLst>
          </p:cNvPr>
          <p:cNvSpPr/>
          <p:nvPr/>
        </p:nvSpPr>
        <p:spPr bwMode="auto">
          <a:xfrm>
            <a:off x="4976259" y="1553287"/>
            <a:ext cx="1149675" cy="290471"/>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Attacker </a:t>
            </a:r>
            <a:r>
              <a:rPr kumimoji="0" lang="en-US" sz="1400" b="1" i="0" u="none" strike="noStrike" cap="none" normalizeH="0" baseline="0" dirty="0">
                <a:ln>
                  <a:noFill/>
                </a:ln>
                <a:solidFill>
                  <a:schemeClr val="tx1"/>
                </a:solidFill>
                <a:effectLst/>
                <a:latin typeface="Arial" pitchFamily="-110" charset="0"/>
              </a:rPr>
              <a:t>n</a:t>
            </a:r>
            <a:endParaRPr lang="en-US" sz="1400" b="1" dirty="0"/>
          </a:p>
        </p:txBody>
      </p:sp>
      <p:cxnSp>
        <p:nvCxnSpPr>
          <p:cNvPr id="202" name="Straight Arrow Connector 201">
            <a:extLst>
              <a:ext uri="{FF2B5EF4-FFF2-40B4-BE49-F238E27FC236}">
                <a16:creationId xmlns:a16="http://schemas.microsoft.com/office/drawing/2014/main" id="{701DEE7B-AED4-8944-9EDD-B3C89F15DFA6}"/>
              </a:ext>
            </a:extLst>
          </p:cNvPr>
          <p:cNvCxnSpPr>
            <a:cxnSpLocks/>
            <a:stCxn id="201" idx="2"/>
            <a:endCxn id="187" idx="0"/>
          </p:cNvCxnSpPr>
          <p:nvPr/>
        </p:nvCxnSpPr>
        <p:spPr bwMode="auto">
          <a:xfrm flipH="1">
            <a:off x="4847209" y="1843758"/>
            <a:ext cx="703888" cy="1390718"/>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03" name="Rectangle 202">
            <a:extLst>
              <a:ext uri="{FF2B5EF4-FFF2-40B4-BE49-F238E27FC236}">
                <a16:creationId xmlns:a16="http://schemas.microsoft.com/office/drawing/2014/main" id="{064FA5BA-C177-C343-AD1F-ED6C1AAD1888}"/>
              </a:ext>
            </a:extLst>
          </p:cNvPr>
          <p:cNvSpPr/>
          <p:nvPr/>
        </p:nvSpPr>
        <p:spPr bwMode="auto">
          <a:xfrm>
            <a:off x="7406520" y="2384797"/>
            <a:ext cx="1149674" cy="290471"/>
          </a:xfrm>
          <a:prstGeom prst="rect">
            <a:avLst/>
          </a:prstGeom>
          <a:solidFill>
            <a:srgbClr val="AED9FF"/>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Victim</a:t>
            </a:r>
          </a:p>
        </p:txBody>
      </p:sp>
      <p:sp>
        <p:nvSpPr>
          <p:cNvPr id="204" name="Oval 203">
            <a:extLst>
              <a:ext uri="{FF2B5EF4-FFF2-40B4-BE49-F238E27FC236}">
                <a16:creationId xmlns:a16="http://schemas.microsoft.com/office/drawing/2014/main" id="{359BA768-0F32-2845-B93D-A3BF28D8611E}"/>
              </a:ext>
            </a:extLst>
          </p:cNvPr>
          <p:cNvSpPr/>
          <p:nvPr/>
        </p:nvSpPr>
        <p:spPr bwMode="auto">
          <a:xfrm>
            <a:off x="7153030" y="3070559"/>
            <a:ext cx="971373"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Timer</a:t>
            </a:r>
          </a:p>
        </p:txBody>
      </p:sp>
      <p:cxnSp>
        <p:nvCxnSpPr>
          <p:cNvPr id="205" name="Curved Connector 204">
            <a:extLst>
              <a:ext uri="{FF2B5EF4-FFF2-40B4-BE49-F238E27FC236}">
                <a16:creationId xmlns:a16="http://schemas.microsoft.com/office/drawing/2014/main" id="{9CE947C0-8AEA-7A48-A7CD-E6A2AE34A7C1}"/>
              </a:ext>
            </a:extLst>
          </p:cNvPr>
          <p:cNvCxnSpPr>
            <a:cxnSpLocks/>
            <a:stCxn id="203" idx="3"/>
            <a:endCxn id="204" idx="7"/>
          </p:cNvCxnSpPr>
          <p:nvPr/>
        </p:nvCxnSpPr>
        <p:spPr bwMode="auto">
          <a:xfrm flipH="1">
            <a:off x="7982149" y="2530033"/>
            <a:ext cx="574045" cy="584414"/>
          </a:xfrm>
          <a:prstGeom prst="curvedConnector4">
            <a:avLst>
              <a:gd name="adj1" fmla="val -39823"/>
              <a:gd name="adj2" fmla="val 58671"/>
            </a:avLst>
          </a:prstGeom>
          <a:solidFill>
            <a:schemeClr val="accent1"/>
          </a:solidFill>
          <a:ln w="12700" cap="flat" cmpd="sng" algn="ctr">
            <a:solidFill>
              <a:schemeClr val="tx1"/>
            </a:solidFill>
            <a:prstDash val="solid"/>
            <a:round/>
            <a:headEnd type="none" w="sm" len="sm"/>
            <a:tailEnd type="triangle"/>
          </a:ln>
          <a:effectLst/>
        </p:spPr>
      </p:cxnSp>
      <p:cxnSp>
        <p:nvCxnSpPr>
          <p:cNvPr id="206" name="Curved Connector 205">
            <a:extLst>
              <a:ext uri="{FF2B5EF4-FFF2-40B4-BE49-F238E27FC236}">
                <a16:creationId xmlns:a16="http://schemas.microsoft.com/office/drawing/2014/main" id="{835D558D-6F81-074A-89FB-861F5CEFDF8D}"/>
              </a:ext>
            </a:extLst>
          </p:cNvPr>
          <p:cNvCxnSpPr>
            <a:cxnSpLocks/>
            <a:stCxn id="204" idx="0"/>
            <a:endCxn id="203" idx="2"/>
          </p:cNvCxnSpPr>
          <p:nvPr/>
        </p:nvCxnSpPr>
        <p:spPr bwMode="auto">
          <a:xfrm rot="5400000" flipH="1" flipV="1">
            <a:off x="7612392" y="2701594"/>
            <a:ext cx="395291" cy="342640"/>
          </a:xfrm>
          <a:prstGeom prst="curvedConnector3">
            <a:avLst>
              <a:gd name="adj1" fmla="val 50000"/>
            </a:avLst>
          </a:prstGeom>
          <a:solidFill>
            <a:schemeClr val="accent1"/>
          </a:solidFill>
          <a:ln w="12700" cap="flat" cmpd="sng" algn="ctr">
            <a:solidFill>
              <a:schemeClr val="tx1"/>
            </a:solidFill>
            <a:prstDash val="solid"/>
            <a:round/>
            <a:headEnd type="none" w="sm" len="sm"/>
            <a:tailEnd type="triangle"/>
          </a:ln>
          <a:effectLst/>
        </p:spPr>
      </p:cxnSp>
      <p:sp>
        <p:nvSpPr>
          <p:cNvPr id="216" name="TextBox 215">
            <a:extLst>
              <a:ext uri="{FF2B5EF4-FFF2-40B4-BE49-F238E27FC236}">
                <a16:creationId xmlns:a16="http://schemas.microsoft.com/office/drawing/2014/main" id="{BEF0784E-7FB1-B54C-8F2A-50DAAE1B0ACC}"/>
              </a:ext>
            </a:extLst>
          </p:cNvPr>
          <p:cNvSpPr txBox="1"/>
          <p:nvPr/>
        </p:nvSpPr>
        <p:spPr>
          <a:xfrm>
            <a:off x="3583600" y="4855487"/>
            <a:ext cx="3934991" cy="523220"/>
          </a:xfrm>
          <a:prstGeom prst="rect">
            <a:avLst/>
          </a:prstGeom>
          <a:noFill/>
        </p:spPr>
        <p:txBody>
          <a:bodyPr wrap="square" rtlCol="0">
            <a:spAutoFit/>
          </a:bodyPr>
          <a:lstStyle/>
          <a:p>
            <a:pPr algn="ctr"/>
            <a:r>
              <a:rPr lang="en-US" sz="1400" b="1" dirty="0"/>
              <a:t>The kernel will O(n) sort the soonest-to-be-replenished thread to the front of the queue</a:t>
            </a:r>
          </a:p>
        </p:txBody>
      </p:sp>
      <p:cxnSp>
        <p:nvCxnSpPr>
          <p:cNvPr id="217" name="Curved Connector 216">
            <a:extLst>
              <a:ext uri="{FF2B5EF4-FFF2-40B4-BE49-F238E27FC236}">
                <a16:creationId xmlns:a16="http://schemas.microsoft.com/office/drawing/2014/main" id="{9FDEA11D-3D9D-D540-AEA6-E4F07C8693A1}"/>
              </a:ext>
            </a:extLst>
          </p:cNvPr>
          <p:cNvCxnSpPr>
            <a:cxnSpLocks/>
            <a:stCxn id="191" idx="2"/>
            <a:endCxn id="190" idx="2"/>
          </p:cNvCxnSpPr>
          <p:nvPr/>
        </p:nvCxnSpPr>
        <p:spPr bwMode="auto">
          <a:xfrm rot="5400000">
            <a:off x="5941997" y="3950273"/>
            <a:ext cx="5854" cy="1187582"/>
          </a:xfrm>
          <a:prstGeom prst="curvedConnector3">
            <a:avLst>
              <a:gd name="adj1" fmla="val 4723181"/>
            </a:avLst>
          </a:prstGeom>
          <a:solidFill>
            <a:schemeClr val="accent1"/>
          </a:solidFill>
          <a:ln w="12700" cap="flat" cmpd="sng" algn="ctr">
            <a:solidFill>
              <a:srgbClr val="C00000"/>
            </a:solidFill>
            <a:prstDash val="solid"/>
            <a:round/>
            <a:headEnd type="none" w="sm" len="sm"/>
            <a:tailEnd type="triangle"/>
          </a:ln>
          <a:effectLst/>
        </p:spPr>
      </p:cxnSp>
      <p:cxnSp>
        <p:nvCxnSpPr>
          <p:cNvPr id="218" name="Curved Connector 217">
            <a:extLst>
              <a:ext uri="{FF2B5EF4-FFF2-40B4-BE49-F238E27FC236}">
                <a16:creationId xmlns:a16="http://schemas.microsoft.com/office/drawing/2014/main" id="{0A98E4CD-6932-FC49-B13D-86C5AFCC8253}"/>
              </a:ext>
            </a:extLst>
          </p:cNvPr>
          <p:cNvCxnSpPr>
            <a:cxnSpLocks/>
            <a:stCxn id="190" idx="2"/>
            <a:endCxn id="189" idx="2"/>
          </p:cNvCxnSpPr>
          <p:nvPr/>
        </p:nvCxnSpPr>
        <p:spPr bwMode="auto">
          <a:xfrm rot="5400000">
            <a:off x="4845991" y="4044289"/>
            <a:ext cx="2441" cy="1007845"/>
          </a:xfrm>
          <a:prstGeom prst="curvedConnector3">
            <a:avLst>
              <a:gd name="adj1" fmla="val 10756739"/>
            </a:avLst>
          </a:prstGeom>
          <a:solidFill>
            <a:schemeClr val="accent1"/>
          </a:solidFill>
          <a:ln w="12700" cap="flat" cmpd="sng" algn="ctr">
            <a:solidFill>
              <a:srgbClr val="C00000"/>
            </a:solidFill>
            <a:prstDash val="solid"/>
            <a:round/>
            <a:headEnd type="none" w="sm" len="sm"/>
            <a:tailEnd type="triangle"/>
          </a:ln>
          <a:effectLst/>
        </p:spPr>
      </p:cxnSp>
      <p:cxnSp>
        <p:nvCxnSpPr>
          <p:cNvPr id="219" name="Straight Arrow Connector 218">
            <a:extLst>
              <a:ext uri="{FF2B5EF4-FFF2-40B4-BE49-F238E27FC236}">
                <a16:creationId xmlns:a16="http://schemas.microsoft.com/office/drawing/2014/main" id="{3EA4790B-B97F-6244-A284-A3DFC44CDB83}"/>
              </a:ext>
            </a:extLst>
          </p:cNvPr>
          <p:cNvCxnSpPr>
            <a:cxnSpLocks/>
          </p:cNvCxnSpPr>
          <p:nvPr/>
        </p:nvCxnSpPr>
        <p:spPr bwMode="auto">
          <a:xfrm flipH="1" flipV="1">
            <a:off x="4369475" y="4855487"/>
            <a:ext cx="2185329" cy="131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26" name="TextBox 225">
            <a:extLst>
              <a:ext uri="{FF2B5EF4-FFF2-40B4-BE49-F238E27FC236}">
                <a16:creationId xmlns:a16="http://schemas.microsoft.com/office/drawing/2014/main" id="{5A85F40F-4F63-3342-86C2-2B669EDC35E7}"/>
              </a:ext>
            </a:extLst>
          </p:cNvPr>
          <p:cNvSpPr txBox="1"/>
          <p:nvPr/>
        </p:nvSpPr>
        <p:spPr>
          <a:xfrm>
            <a:off x="4475585" y="1596064"/>
            <a:ext cx="364202" cy="307777"/>
          </a:xfrm>
          <a:prstGeom prst="rect">
            <a:avLst/>
          </a:prstGeom>
          <a:noFill/>
        </p:spPr>
        <p:txBody>
          <a:bodyPr wrap="none" rtlCol="0">
            <a:spAutoFit/>
          </a:bodyPr>
          <a:lstStyle/>
          <a:p>
            <a:pPr algn="ctr"/>
            <a:r>
              <a:rPr lang="en-US" sz="1400" b="1" dirty="0"/>
              <a:t>…</a:t>
            </a:r>
          </a:p>
        </p:txBody>
      </p:sp>
      <p:sp>
        <p:nvSpPr>
          <p:cNvPr id="227" name="Rectangle 226">
            <a:extLst>
              <a:ext uri="{FF2B5EF4-FFF2-40B4-BE49-F238E27FC236}">
                <a16:creationId xmlns:a16="http://schemas.microsoft.com/office/drawing/2014/main" id="{15A2C69B-7319-EA4B-A4E1-2637C66FF94B}"/>
              </a:ext>
            </a:extLst>
          </p:cNvPr>
          <p:cNvSpPr/>
          <p:nvPr/>
        </p:nvSpPr>
        <p:spPr>
          <a:xfrm>
            <a:off x="8124403" y="4802718"/>
            <a:ext cx="2185329"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Replenishment Queue Sorting Attack</a:t>
            </a:r>
          </a:p>
        </p:txBody>
      </p:sp>
      <p:sp>
        <p:nvSpPr>
          <p:cNvPr id="229" name="Rectangle 228">
            <a:extLst>
              <a:ext uri="{FF2B5EF4-FFF2-40B4-BE49-F238E27FC236}">
                <a16:creationId xmlns:a16="http://schemas.microsoft.com/office/drawing/2014/main" id="{132D610E-8410-074A-9CCF-5CF91C6731B4}"/>
              </a:ext>
            </a:extLst>
          </p:cNvPr>
          <p:cNvSpPr/>
          <p:nvPr/>
        </p:nvSpPr>
        <p:spPr>
          <a:xfrm>
            <a:off x="320007" y="2686723"/>
            <a:ext cx="2358145"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Replenishment Wakeup Processing Attack</a:t>
            </a:r>
          </a:p>
        </p:txBody>
      </p:sp>
      <p:cxnSp>
        <p:nvCxnSpPr>
          <p:cNvPr id="230" name="Curved Connector 229">
            <a:extLst>
              <a:ext uri="{FF2B5EF4-FFF2-40B4-BE49-F238E27FC236}">
                <a16:creationId xmlns:a16="http://schemas.microsoft.com/office/drawing/2014/main" id="{242699CE-EFB5-3C43-84A8-03EC35F46542}"/>
              </a:ext>
            </a:extLst>
          </p:cNvPr>
          <p:cNvCxnSpPr>
            <a:cxnSpLocks/>
          </p:cNvCxnSpPr>
          <p:nvPr/>
        </p:nvCxnSpPr>
        <p:spPr bwMode="auto">
          <a:xfrm rot="5400000">
            <a:off x="4596348" y="3783296"/>
            <a:ext cx="556714" cy="456188"/>
          </a:xfrm>
          <a:prstGeom prst="curvedConnector3">
            <a:avLst/>
          </a:prstGeom>
          <a:solidFill>
            <a:schemeClr val="accent1"/>
          </a:solidFill>
          <a:ln w="12700" cap="flat" cmpd="sng" algn="ctr">
            <a:solidFill>
              <a:srgbClr val="7030A0"/>
            </a:solidFill>
            <a:prstDash val="solid"/>
            <a:round/>
            <a:headEnd type="none" w="sm" len="sm"/>
            <a:tailEnd type="triangle"/>
          </a:ln>
          <a:effectLst/>
        </p:spPr>
      </p:cxnSp>
      <p:cxnSp>
        <p:nvCxnSpPr>
          <p:cNvPr id="234" name="Curved Connector 233">
            <a:extLst>
              <a:ext uri="{FF2B5EF4-FFF2-40B4-BE49-F238E27FC236}">
                <a16:creationId xmlns:a16="http://schemas.microsoft.com/office/drawing/2014/main" id="{84B450D5-6BF8-BF4E-9F52-F38601622F02}"/>
              </a:ext>
            </a:extLst>
          </p:cNvPr>
          <p:cNvCxnSpPr>
            <a:cxnSpLocks/>
          </p:cNvCxnSpPr>
          <p:nvPr/>
        </p:nvCxnSpPr>
        <p:spPr bwMode="auto">
          <a:xfrm rot="5400000" flipH="1" flipV="1">
            <a:off x="5208269" y="3784606"/>
            <a:ext cx="2441" cy="1007845"/>
          </a:xfrm>
          <a:prstGeom prst="curvedConnector3">
            <a:avLst>
              <a:gd name="adj1" fmla="val 9465014"/>
            </a:avLst>
          </a:prstGeom>
          <a:solidFill>
            <a:schemeClr val="accent1"/>
          </a:solidFill>
          <a:ln w="12700" cap="flat" cmpd="sng" algn="ctr">
            <a:solidFill>
              <a:srgbClr val="7030A0"/>
            </a:solidFill>
            <a:prstDash val="solid"/>
            <a:round/>
            <a:headEnd type="none" w="sm" len="sm"/>
            <a:tailEnd type="triangle"/>
          </a:ln>
          <a:effectLst/>
        </p:spPr>
      </p:cxnSp>
      <p:cxnSp>
        <p:nvCxnSpPr>
          <p:cNvPr id="237" name="Curved Connector 236">
            <a:extLst>
              <a:ext uri="{FF2B5EF4-FFF2-40B4-BE49-F238E27FC236}">
                <a16:creationId xmlns:a16="http://schemas.microsoft.com/office/drawing/2014/main" id="{C110E0EF-A9D4-B842-BBE2-F727DE30376C}"/>
              </a:ext>
            </a:extLst>
          </p:cNvPr>
          <p:cNvCxnSpPr>
            <a:cxnSpLocks/>
          </p:cNvCxnSpPr>
          <p:nvPr/>
        </p:nvCxnSpPr>
        <p:spPr bwMode="auto">
          <a:xfrm rot="5400000" flipH="1" flipV="1">
            <a:off x="6216114" y="3790174"/>
            <a:ext cx="2441" cy="1007845"/>
          </a:xfrm>
          <a:prstGeom prst="curvedConnector3">
            <a:avLst>
              <a:gd name="adj1" fmla="val 9465014"/>
            </a:avLst>
          </a:prstGeom>
          <a:solidFill>
            <a:schemeClr val="accent1"/>
          </a:solidFill>
          <a:ln w="12700" cap="flat" cmpd="sng" algn="ctr">
            <a:solidFill>
              <a:srgbClr val="7030A0"/>
            </a:solidFill>
            <a:prstDash val="solid"/>
            <a:round/>
            <a:headEnd type="none" w="sm" len="sm"/>
            <a:tailEnd type="triangle"/>
          </a:ln>
          <a:effectLst/>
        </p:spPr>
      </p:cxnSp>
      <p:sp>
        <p:nvSpPr>
          <p:cNvPr id="238" name="TextBox 237">
            <a:extLst>
              <a:ext uri="{FF2B5EF4-FFF2-40B4-BE49-F238E27FC236}">
                <a16:creationId xmlns:a16="http://schemas.microsoft.com/office/drawing/2014/main" id="{7EAD7DC7-EBAA-C143-9E43-930231C0C702}"/>
              </a:ext>
            </a:extLst>
          </p:cNvPr>
          <p:cNvSpPr txBox="1"/>
          <p:nvPr/>
        </p:nvSpPr>
        <p:spPr>
          <a:xfrm>
            <a:off x="2148021" y="3429000"/>
            <a:ext cx="1642010" cy="954107"/>
          </a:xfrm>
          <a:prstGeom prst="rect">
            <a:avLst/>
          </a:prstGeom>
          <a:noFill/>
        </p:spPr>
        <p:txBody>
          <a:bodyPr wrap="square" rtlCol="0">
            <a:spAutoFit/>
          </a:bodyPr>
          <a:lstStyle/>
          <a:p>
            <a:pPr algn="ctr"/>
            <a:r>
              <a:rPr lang="en-US" sz="1400" b="1" dirty="0"/>
              <a:t>The kernel will process O(n) threads ready to be scheduled </a:t>
            </a:r>
          </a:p>
        </p:txBody>
      </p:sp>
    </p:spTree>
    <p:extLst>
      <p:ext uri="{BB962C8B-B14F-4D97-AF65-F5344CB8AC3E}">
        <p14:creationId xmlns:p14="http://schemas.microsoft.com/office/powerpoint/2010/main" val="61866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05"/>
                                        </p:tgtEl>
                                        <p:attrNameLst>
                                          <p:attrName>style.visibility</p:attrName>
                                        </p:attrNameLst>
                                      </p:cBhvr>
                                      <p:to>
                                        <p:strVal val="visible"/>
                                      </p:to>
                                    </p:set>
                                    <p:animEffect transition="in" filter="checkerboard(across)">
                                      <p:cBhvr>
                                        <p:cTn id="7" dur="500"/>
                                        <p:tgtEl>
                                          <p:spTgt spid="20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04"/>
                                        </p:tgtEl>
                                        <p:attrNameLst>
                                          <p:attrName>style.visibility</p:attrName>
                                        </p:attrNameLst>
                                      </p:cBhvr>
                                      <p:to>
                                        <p:strVal val="visible"/>
                                      </p:to>
                                    </p:set>
                                    <p:animEffect transition="in" filter="checkerboard(across)">
                                      <p:cBhvr>
                                        <p:cTn id="10" dur="500"/>
                                        <p:tgtEl>
                                          <p:spTgt spid="204"/>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97"/>
                                        </p:tgtEl>
                                        <p:attrNameLst>
                                          <p:attrName>style.visibility</p:attrName>
                                        </p:attrNameLst>
                                      </p:cBhvr>
                                      <p:to>
                                        <p:strVal val="visible"/>
                                      </p:to>
                                    </p:set>
                                    <p:animEffect transition="in" filter="checkerboard(across)">
                                      <p:cBhvr>
                                        <p:cTn id="15" dur="500"/>
                                        <p:tgtEl>
                                          <p:spTgt spid="197"/>
                                        </p:tgtEl>
                                      </p:cBhvr>
                                    </p:animEffect>
                                  </p:childTnLst>
                                </p:cTn>
                              </p:par>
                              <p:par>
                                <p:cTn id="16" presetID="5" presetClass="entr" presetSubtype="10" fill="hold" nodeType="withEffect">
                                  <p:stCondLst>
                                    <p:cond delay="0"/>
                                  </p:stCondLst>
                                  <p:childTnLst>
                                    <p:set>
                                      <p:cBhvr>
                                        <p:cTn id="17" dur="1" fill="hold">
                                          <p:stCondLst>
                                            <p:cond delay="0"/>
                                          </p:stCondLst>
                                        </p:cTn>
                                        <p:tgtEl>
                                          <p:spTgt spid="198"/>
                                        </p:tgtEl>
                                        <p:attrNameLst>
                                          <p:attrName>style.visibility</p:attrName>
                                        </p:attrNameLst>
                                      </p:cBhvr>
                                      <p:to>
                                        <p:strVal val="visible"/>
                                      </p:to>
                                    </p:set>
                                    <p:animEffect transition="in" filter="checkerboard(across)">
                                      <p:cBhvr>
                                        <p:cTn id="18" dur="500"/>
                                        <p:tgtEl>
                                          <p:spTgt spid="198"/>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193"/>
                                        </p:tgtEl>
                                        <p:attrNameLst>
                                          <p:attrName>style.visibility</p:attrName>
                                        </p:attrNameLst>
                                      </p:cBhvr>
                                      <p:to>
                                        <p:strVal val="visible"/>
                                      </p:to>
                                    </p:set>
                                    <p:animEffect transition="in" filter="checkerboard(across)">
                                      <p:cBhvr>
                                        <p:cTn id="23" dur="500"/>
                                        <p:tgtEl>
                                          <p:spTgt spid="193"/>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189"/>
                                        </p:tgtEl>
                                        <p:attrNameLst>
                                          <p:attrName>style.visibility</p:attrName>
                                        </p:attrNameLst>
                                      </p:cBhvr>
                                      <p:to>
                                        <p:strVal val="visible"/>
                                      </p:to>
                                    </p:set>
                                    <p:animEffect transition="in" filter="checkerboard(across)">
                                      <p:cBhvr>
                                        <p:cTn id="26" dur="500"/>
                                        <p:tgtEl>
                                          <p:spTgt spid="189"/>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99"/>
                                        </p:tgtEl>
                                        <p:attrNameLst>
                                          <p:attrName>style.visibility</p:attrName>
                                        </p:attrNameLst>
                                      </p:cBhvr>
                                      <p:to>
                                        <p:strVal val="visible"/>
                                      </p:to>
                                    </p:set>
                                    <p:animEffect transition="in" filter="checkerboard(across)">
                                      <p:cBhvr>
                                        <p:cTn id="31" dur="500"/>
                                        <p:tgtEl>
                                          <p:spTgt spid="199"/>
                                        </p:tgtEl>
                                      </p:cBhvr>
                                    </p:animEffect>
                                  </p:childTnLst>
                                </p:cTn>
                              </p:par>
                              <p:par>
                                <p:cTn id="32" presetID="5" presetClass="entr" presetSubtype="10" fill="hold" nodeType="withEffect">
                                  <p:stCondLst>
                                    <p:cond delay="0"/>
                                  </p:stCondLst>
                                  <p:childTnLst>
                                    <p:set>
                                      <p:cBhvr>
                                        <p:cTn id="33" dur="1" fill="hold">
                                          <p:stCondLst>
                                            <p:cond delay="0"/>
                                          </p:stCondLst>
                                        </p:cTn>
                                        <p:tgtEl>
                                          <p:spTgt spid="200"/>
                                        </p:tgtEl>
                                        <p:attrNameLst>
                                          <p:attrName>style.visibility</p:attrName>
                                        </p:attrNameLst>
                                      </p:cBhvr>
                                      <p:to>
                                        <p:strVal val="visible"/>
                                      </p:to>
                                    </p:set>
                                    <p:animEffect transition="in" filter="checkerboard(across)">
                                      <p:cBhvr>
                                        <p:cTn id="34" dur="500"/>
                                        <p:tgtEl>
                                          <p:spTgt spid="200"/>
                                        </p:tgtEl>
                                      </p:cBhvr>
                                    </p:animEffect>
                                  </p:childTnLst>
                                </p:cTn>
                              </p:par>
                              <p:par>
                                <p:cTn id="35" presetID="5" presetClass="entr" presetSubtype="10" fill="hold" nodeType="withEffect">
                                  <p:stCondLst>
                                    <p:cond delay="0"/>
                                  </p:stCondLst>
                                  <p:childTnLst>
                                    <p:set>
                                      <p:cBhvr>
                                        <p:cTn id="36" dur="1" fill="hold">
                                          <p:stCondLst>
                                            <p:cond delay="0"/>
                                          </p:stCondLst>
                                        </p:cTn>
                                        <p:tgtEl>
                                          <p:spTgt spid="194"/>
                                        </p:tgtEl>
                                        <p:attrNameLst>
                                          <p:attrName>style.visibility</p:attrName>
                                        </p:attrNameLst>
                                      </p:cBhvr>
                                      <p:to>
                                        <p:strVal val="visible"/>
                                      </p:to>
                                    </p:set>
                                    <p:animEffect transition="in" filter="checkerboard(across)">
                                      <p:cBhvr>
                                        <p:cTn id="37" dur="500"/>
                                        <p:tgtEl>
                                          <p:spTgt spid="194"/>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190"/>
                                        </p:tgtEl>
                                        <p:attrNameLst>
                                          <p:attrName>style.visibility</p:attrName>
                                        </p:attrNameLst>
                                      </p:cBhvr>
                                      <p:to>
                                        <p:strVal val="visible"/>
                                      </p:to>
                                    </p:set>
                                    <p:animEffect transition="in" filter="checkerboard(across)">
                                      <p:cBhvr>
                                        <p:cTn id="40" dur="500"/>
                                        <p:tgtEl>
                                          <p:spTgt spid="190"/>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201"/>
                                        </p:tgtEl>
                                        <p:attrNameLst>
                                          <p:attrName>style.visibility</p:attrName>
                                        </p:attrNameLst>
                                      </p:cBhvr>
                                      <p:to>
                                        <p:strVal val="visible"/>
                                      </p:to>
                                    </p:set>
                                    <p:animEffect transition="in" filter="checkerboard(across)">
                                      <p:cBhvr>
                                        <p:cTn id="45" dur="500"/>
                                        <p:tgtEl>
                                          <p:spTgt spid="201"/>
                                        </p:tgtEl>
                                      </p:cBhvr>
                                    </p:animEffect>
                                  </p:childTnLst>
                                </p:cTn>
                              </p:par>
                              <p:par>
                                <p:cTn id="46" presetID="5" presetClass="entr" presetSubtype="10" fill="hold" nodeType="withEffect">
                                  <p:stCondLst>
                                    <p:cond delay="0"/>
                                  </p:stCondLst>
                                  <p:childTnLst>
                                    <p:set>
                                      <p:cBhvr>
                                        <p:cTn id="47" dur="1" fill="hold">
                                          <p:stCondLst>
                                            <p:cond delay="0"/>
                                          </p:stCondLst>
                                        </p:cTn>
                                        <p:tgtEl>
                                          <p:spTgt spid="202"/>
                                        </p:tgtEl>
                                        <p:attrNameLst>
                                          <p:attrName>style.visibility</p:attrName>
                                        </p:attrNameLst>
                                      </p:cBhvr>
                                      <p:to>
                                        <p:strVal val="visible"/>
                                      </p:to>
                                    </p:set>
                                    <p:animEffect transition="in" filter="checkerboard(across)">
                                      <p:cBhvr>
                                        <p:cTn id="48" dur="500"/>
                                        <p:tgtEl>
                                          <p:spTgt spid="202"/>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226"/>
                                        </p:tgtEl>
                                        <p:attrNameLst>
                                          <p:attrName>style.visibility</p:attrName>
                                        </p:attrNameLst>
                                      </p:cBhvr>
                                      <p:to>
                                        <p:strVal val="visible"/>
                                      </p:to>
                                    </p:set>
                                    <p:animEffect transition="in" filter="checkerboard(across)">
                                      <p:cBhvr>
                                        <p:cTn id="51" dur="500"/>
                                        <p:tgtEl>
                                          <p:spTgt spid="226"/>
                                        </p:tgtEl>
                                      </p:cBhvr>
                                    </p:animEffect>
                                  </p:childTnLst>
                                </p:cTn>
                              </p:par>
                              <p:par>
                                <p:cTn id="52" presetID="5" presetClass="entr" presetSubtype="10" fill="hold" nodeType="withEffect">
                                  <p:stCondLst>
                                    <p:cond delay="0"/>
                                  </p:stCondLst>
                                  <p:childTnLst>
                                    <p:set>
                                      <p:cBhvr>
                                        <p:cTn id="53" dur="1" fill="hold">
                                          <p:stCondLst>
                                            <p:cond delay="0"/>
                                          </p:stCondLst>
                                        </p:cTn>
                                        <p:tgtEl>
                                          <p:spTgt spid="195"/>
                                        </p:tgtEl>
                                        <p:attrNameLst>
                                          <p:attrName>style.visibility</p:attrName>
                                        </p:attrNameLst>
                                      </p:cBhvr>
                                      <p:to>
                                        <p:strVal val="visible"/>
                                      </p:to>
                                    </p:set>
                                    <p:animEffect transition="in" filter="checkerboard(across)">
                                      <p:cBhvr>
                                        <p:cTn id="54" dur="500"/>
                                        <p:tgtEl>
                                          <p:spTgt spid="195"/>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192"/>
                                        </p:tgtEl>
                                        <p:attrNameLst>
                                          <p:attrName>style.visibility</p:attrName>
                                        </p:attrNameLst>
                                      </p:cBhvr>
                                      <p:to>
                                        <p:strVal val="visible"/>
                                      </p:to>
                                    </p:set>
                                    <p:animEffect transition="in" filter="checkerboard(across)">
                                      <p:cBhvr>
                                        <p:cTn id="57" dur="500"/>
                                        <p:tgtEl>
                                          <p:spTgt spid="192"/>
                                        </p:tgtEl>
                                      </p:cBhvr>
                                    </p:animEffect>
                                  </p:childTnLst>
                                </p:cTn>
                              </p:par>
                              <p:par>
                                <p:cTn id="58" presetID="5" presetClass="entr" presetSubtype="10" fill="hold" grpId="0" nodeType="withEffect">
                                  <p:stCondLst>
                                    <p:cond delay="0"/>
                                  </p:stCondLst>
                                  <p:childTnLst>
                                    <p:set>
                                      <p:cBhvr>
                                        <p:cTn id="59" dur="1" fill="hold">
                                          <p:stCondLst>
                                            <p:cond delay="0"/>
                                          </p:stCondLst>
                                        </p:cTn>
                                        <p:tgtEl>
                                          <p:spTgt spid="191"/>
                                        </p:tgtEl>
                                        <p:attrNameLst>
                                          <p:attrName>style.visibility</p:attrName>
                                        </p:attrNameLst>
                                      </p:cBhvr>
                                      <p:to>
                                        <p:strVal val="visible"/>
                                      </p:to>
                                    </p:set>
                                    <p:animEffect transition="in" filter="checkerboard(across)">
                                      <p:cBhvr>
                                        <p:cTn id="60" dur="500"/>
                                        <p:tgtEl>
                                          <p:spTgt spid="191"/>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nodeType="clickEffect">
                                  <p:stCondLst>
                                    <p:cond delay="0"/>
                                  </p:stCondLst>
                                  <p:childTnLst>
                                    <p:set>
                                      <p:cBhvr>
                                        <p:cTn id="64" dur="1" fill="hold">
                                          <p:stCondLst>
                                            <p:cond delay="0"/>
                                          </p:stCondLst>
                                        </p:cTn>
                                        <p:tgtEl>
                                          <p:spTgt spid="217"/>
                                        </p:tgtEl>
                                        <p:attrNameLst>
                                          <p:attrName>style.visibility</p:attrName>
                                        </p:attrNameLst>
                                      </p:cBhvr>
                                      <p:to>
                                        <p:strVal val="visible"/>
                                      </p:to>
                                    </p:set>
                                    <p:animEffect transition="in" filter="checkerboard(across)">
                                      <p:cBhvr>
                                        <p:cTn id="65" dur="500"/>
                                        <p:tgtEl>
                                          <p:spTgt spid="217"/>
                                        </p:tgtEl>
                                      </p:cBhvr>
                                    </p:animEffect>
                                  </p:childTnLst>
                                </p:cTn>
                              </p:par>
                              <p:par>
                                <p:cTn id="66" presetID="5" presetClass="entr" presetSubtype="10" fill="hold" nodeType="withEffect">
                                  <p:stCondLst>
                                    <p:cond delay="0"/>
                                  </p:stCondLst>
                                  <p:childTnLst>
                                    <p:set>
                                      <p:cBhvr>
                                        <p:cTn id="67" dur="1" fill="hold">
                                          <p:stCondLst>
                                            <p:cond delay="0"/>
                                          </p:stCondLst>
                                        </p:cTn>
                                        <p:tgtEl>
                                          <p:spTgt spid="219"/>
                                        </p:tgtEl>
                                        <p:attrNameLst>
                                          <p:attrName>style.visibility</p:attrName>
                                        </p:attrNameLst>
                                      </p:cBhvr>
                                      <p:to>
                                        <p:strVal val="visible"/>
                                      </p:to>
                                    </p:set>
                                    <p:animEffect transition="in" filter="checkerboard(across)">
                                      <p:cBhvr>
                                        <p:cTn id="68" dur="500"/>
                                        <p:tgtEl>
                                          <p:spTgt spid="219"/>
                                        </p:tgtEl>
                                      </p:cBhvr>
                                    </p:animEffect>
                                  </p:childTnLst>
                                </p:cTn>
                              </p:par>
                              <p:par>
                                <p:cTn id="69" presetID="5" presetClass="entr" presetSubtype="10" fill="hold" nodeType="withEffect">
                                  <p:stCondLst>
                                    <p:cond delay="0"/>
                                  </p:stCondLst>
                                  <p:childTnLst>
                                    <p:set>
                                      <p:cBhvr>
                                        <p:cTn id="70" dur="1" fill="hold">
                                          <p:stCondLst>
                                            <p:cond delay="0"/>
                                          </p:stCondLst>
                                        </p:cTn>
                                        <p:tgtEl>
                                          <p:spTgt spid="218"/>
                                        </p:tgtEl>
                                        <p:attrNameLst>
                                          <p:attrName>style.visibility</p:attrName>
                                        </p:attrNameLst>
                                      </p:cBhvr>
                                      <p:to>
                                        <p:strVal val="visible"/>
                                      </p:to>
                                    </p:set>
                                    <p:animEffect transition="in" filter="checkerboard(across)">
                                      <p:cBhvr>
                                        <p:cTn id="71" dur="500"/>
                                        <p:tgtEl>
                                          <p:spTgt spid="218"/>
                                        </p:tgtEl>
                                      </p:cBhvr>
                                    </p:animEffect>
                                  </p:childTnLst>
                                </p:cTn>
                              </p:par>
                              <p:par>
                                <p:cTn id="72" presetID="5" presetClass="entr" presetSubtype="10" fill="hold" grpId="0" nodeType="withEffect">
                                  <p:stCondLst>
                                    <p:cond delay="0"/>
                                  </p:stCondLst>
                                  <p:childTnLst>
                                    <p:set>
                                      <p:cBhvr>
                                        <p:cTn id="73" dur="1" fill="hold">
                                          <p:stCondLst>
                                            <p:cond delay="0"/>
                                          </p:stCondLst>
                                        </p:cTn>
                                        <p:tgtEl>
                                          <p:spTgt spid="216"/>
                                        </p:tgtEl>
                                        <p:attrNameLst>
                                          <p:attrName>style.visibility</p:attrName>
                                        </p:attrNameLst>
                                      </p:cBhvr>
                                      <p:to>
                                        <p:strVal val="visible"/>
                                      </p:to>
                                    </p:set>
                                    <p:animEffect transition="in" filter="checkerboard(across)">
                                      <p:cBhvr>
                                        <p:cTn id="74" dur="500"/>
                                        <p:tgtEl>
                                          <p:spTgt spid="216"/>
                                        </p:tgtEl>
                                      </p:cBhvr>
                                    </p:animEffect>
                                  </p:childTnLst>
                                </p:cTn>
                              </p:par>
                            </p:childTnLst>
                          </p:cTn>
                        </p:par>
                      </p:childTnLst>
                    </p:cTn>
                  </p:par>
                  <p:par>
                    <p:cTn id="75" fill="hold">
                      <p:stCondLst>
                        <p:cond delay="indefinite"/>
                      </p:stCondLst>
                      <p:childTnLst>
                        <p:par>
                          <p:cTn id="76" fill="hold">
                            <p:stCondLst>
                              <p:cond delay="0"/>
                            </p:stCondLst>
                            <p:childTnLst>
                              <p:par>
                                <p:cTn id="77" presetID="5" presetClass="entr" presetSubtype="10" fill="hold" nodeType="clickEffect">
                                  <p:stCondLst>
                                    <p:cond delay="0"/>
                                  </p:stCondLst>
                                  <p:childTnLst>
                                    <p:set>
                                      <p:cBhvr>
                                        <p:cTn id="78" dur="1" fill="hold">
                                          <p:stCondLst>
                                            <p:cond delay="0"/>
                                          </p:stCondLst>
                                        </p:cTn>
                                        <p:tgtEl>
                                          <p:spTgt spid="206"/>
                                        </p:tgtEl>
                                        <p:attrNameLst>
                                          <p:attrName>style.visibility</p:attrName>
                                        </p:attrNameLst>
                                      </p:cBhvr>
                                      <p:to>
                                        <p:strVal val="visible"/>
                                      </p:to>
                                    </p:set>
                                    <p:animEffect transition="in" filter="checkerboard(across)">
                                      <p:cBhvr>
                                        <p:cTn id="79" dur="500"/>
                                        <p:tgtEl>
                                          <p:spTgt spid="206"/>
                                        </p:tgtEl>
                                      </p:cBhvr>
                                    </p:animEffect>
                                  </p:childTnLst>
                                </p:cTn>
                              </p:par>
                            </p:childTnLst>
                          </p:cTn>
                        </p:par>
                      </p:childTnLst>
                    </p:cTn>
                  </p:par>
                  <p:par>
                    <p:cTn id="80" fill="hold">
                      <p:stCondLst>
                        <p:cond delay="indefinite"/>
                      </p:stCondLst>
                      <p:childTnLst>
                        <p:par>
                          <p:cTn id="81" fill="hold">
                            <p:stCondLst>
                              <p:cond delay="0"/>
                            </p:stCondLst>
                            <p:childTnLst>
                              <p:par>
                                <p:cTn id="82" presetID="5" presetClass="entr" presetSubtype="10" fill="hold" grpId="0" nodeType="clickEffect">
                                  <p:stCondLst>
                                    <p:cond delay="0"/>
                                  </p:stCondLst>
                                  <p:childTnLst>
                                    <p:set>
                                      <p:cBhvr>
                                        <p:cTn id="83" dur="1" fill="hold">
                                          <p:stCondLst>
                                            <p:cond delay="0"/>
                                          </p:stCondLst>
                                        </p:cTn>
                                        <p:tgtEl>
                                          <p:spTgt spid="227"/>
                                        </p:tgtEl>
                                        <p:attrNameLst>
                                          <p:attrName>style.visibility</p:attrName>
                                        </p:attrNameLst>
                                      </p:cBhvr>
                                      <p:to>
                                        <p:strVal val="visible"/>
                                      </p:to>
                                    </p:set>
                                    <p:animEffect transition="in" filter="checkerboard(across)">
                                      <p:cBhvr>
                                        <p:cTn id="84" dur="500"/>
                                        <p:tgtEl>
                                          <p:spTgt spid="227"/>
                                        </p:tgtEl>
                                      </p:cBhvr>
                                    </p:animEffect>
                                  </p:childTnLst>
                                </p:cTn>
                              </p:par>
                            </p:childTnLst>
                          </p:cTn>
                        </p:par>
                      </p:childTnLst>
                    </p:cTn>
                  </p:par>
                  <p:par>
                    <p:cTn id="85" fill="hold">
                      <p:stCondLst>
                        <p:cond delay="indefinite"/>
                      </p:stCondLst>
                      <p:childTnLst>
                        <p:par>
                          <p:cTn id="86" fill="hold">
                            <p:stCondLst>
                              <p:cond delay="0"/>
                            </p:stCondLst>
                            <p:childTnLst>
                              <p:par>
                                <p:cTn id="87" presetID="5" presetClass="entr" presetSubtype="10" fill="hold" nodeType="clickEffect">
                                  <p:stCondLst>
                                    <p:cond delay="0"/>
                                  </p:stCondLst>
                                  <p:childTnLst>
                                    <p:set>
                                      <p:cBhvr>
                                        <p:cTn id="88" dur="1" fill="hold">
                                          <p:stCondLst>
                                            <p:cond delay="0"/>
                                          </p:stCondLst>
                                        </p:cTn>
                                        <p:tgtEl>
                                          <p:spTgt spid="230"/>
                                        </p:tgtEl>
                                        <p:attrNameLst>
                                          <p:attrName>style.visibility</p:attrName>
                                        </p:attrNameLst>
                                      </p:cBhvr>
                                      <p:to>
                                        <p:strVal val="visible"/>
                                      </p:to>
                                    </p:set>
                                    <p:animEffect transition="in" filter="checkerboard(across)">
                                      <p:cBhvr>
                                        <p:cTn id="89" dur="500"/>
                                        <p:tgtEl>
                                          <p:spTgt spid="230"/>
                                        </p:tgtEl>
                                      </p:cBhvr>
                                    </p:animEffect>
                                  </p:childTnLst>
                                </p:cTn>
                              </p:par>
                              <p:par>
                                <p:cTn id="90" presetID="5" presetClass="entr" presetSubtype="10" fill="hold" grpId="0" nodeType="withEffect">
                                  <p:stCondLst>
                                    <p:cond delay="0"/>
                                  </p:stCondLst>
                                  <p:childTnLst>
                                    <p:set>
                                      <p:cBhvr>
                                        <p:cTn id="91" dur="1" fill="hold">
                                          <p:stCondLst>
                                            <p:cond delay="0"/>
                                          </p:stCondLst>
                                        </p:cTn>
                                        <p:tgtEl>
                                          <p:spTgt spid="238"/>
                                        </p:tgtEl>
                                        <p:attrNameLst>
                                          <p:attrName>style.visibility</p:attrName>
                                        </p:attrNameLst>
                                      </p:cBhvr>
                                      <p:to>
                                        <p:strVal val="visible"/>
                                      </p:to>
                                    </p:set>
                                    <p:animEffect transition="in" filter="checkerboard(across)">
                                      <p:cBhvr>
                                        <p:cTn id="92" dur="500"/>
                                        <p:tgtEl>
                                          <p:spTgt spid="238"/>
                                        </p:tgtEl>
                                      </p:cBhvr>
                                    </p:animEffect>
                                  </p:childTnLst>
                                </p:cTn>
                              </p:par>
                              <p:par>
                                <p:cTn id="93" presetID="5" presetClass="entr" presetSubtype="10" fill="hold" nodeType="withEffect">
                                  <p:stCondLst>
                                    <p:cond delay="0"/>
                                  </p:stCondLst>
                                  <p:childTnLst>
                                    <p:set>
                                      <p:cBhvr>
                                        <p:cTn id="94" dur="1" fill="hold">
                                          <p:stCondLst>
                                            <p:cond delay="0"/>
                                          </p:stCondLst>
                                        </p:cTn>
                                        <p:tgtEl>
                                          <p:spTgt spid="234"/>
                                        </p:tgtEl>
                                        <p:attrNameLst>
                                          <p:attrName>style.visibility</p:attrName>
                                        </p:attrNameLst>
                                      </p:cBhvr>
                                      <p:to>
                                        <p:strVal val="visible"/>
                                      </p:to>
                                    </p:set>
                                    <p:animEffect transition="in" filter="checkerboard(across)">
                                      <p:cBhvr>
                                        <p:cTn id="95" dur="500"/>
                                        <p:tgtEl>
                                          <p:spTgt spid="234"/>
                                        </p:tgtEl>
                                      </p:cBhvr>
                                    </p:animEffect>
                                  </p:childTnLst>
                                </p:cTn>
                              </p:par>
                              <p:par>
                                <p:cTn id="96" presetID="5" presetClass="entr" presetSubtype="10" fill="hold" nodeType="withEffect">
                                  <p:stCondLst>
                                    <p:cond delay="0"/>
                                  </p:stCondLst>
                                  <p:childTnLst>
                                    <p:set>
                                      <p:cBhvr>
                                        <p:cTn id="97" dur="1" fill="hold">
                                          <p:stCondLst>
                                            <p:cond delay="0"/>
                                          </p:stCondLst>
                                        </p:cTn>
                                        <p:tgtEl>
                                          <p:spTgt spid="237"/>
                                        </p:tgtEl>
                                        <p:attrNameLst>
                                          <p:attrName>style.visibility</p:attrName>
                                        </p:attrNameLst>
                                      </p:cBhvr>
                                      <p:to>
                                        <p:strVal val="visible"/>
                                      </p:to>
                                    </p:set>
                                    <p:animEffect transition="in" filter="checkerboard(across)">
                                      <p:cBhvr>
                                        <p:cTn id="98" dur="500"/>
                                        <p:tgtEl>
                                          <p:spTgt spid="237"/>
                                        </p:tgtEl>
                                      </p:cBhvr>
                                    </p:animEffect>
                                  </p:childTnLst>
                                </p:cTn>
                              </p:par>
                            </p:childTnLst>
                          </p:cTn>
                        </p:par>
                      </p:childTnLst>
                    </p:cTn>
                  </p:par>
                  <p:par>
                    <p:cTn id="99" fill="hold">
                      <p:stCondLst>
                        <p:cond delay="indefinite"/>
                      </p:stCondLst>
                      <p:childTnLst>
                        <p:par>
                          <p:cTn id="100" fill="hold">
                            <p:stCondLst>
                              <p:cond delay="0"/>
                            </p:stCondLst>
                            <p:childTnLst>
                              <p:par>
                                <p:cTn id="101" presetID="5" presetClass="entr" presetSubtype="10" fill="hold" grpId="0" nodeType="clickEffect">
                                  <p:stCondLst>
                                    <p:cond delay="0"/>
                                  </p:stCondLst>
                                  <p:childTnLst>
                                    <p:set>
                                      <p:cBhvr>
                                        <p:cTn id="102" dur="1" fill="hold">
                                          <p:stCondLst>
                                            <p:cond delay="0"/>
                                          </p:stCondLst>
                                        </p:cTn>
                                        <p:tgtEl>
                                          <p:spTgt spid="229"/>
                                        </p:tgtEl>
                                        <p:attrNameLst>
                                          <p:attrName>style.visibility</p:attrName>
                                        </p:attrNameLst>
                                      </p:cBhvr>
                                      <p:to>
                                        <p:strVal val="visible"/>
                                      </p:to>
                                    </p:set>
                                    <p:animEffect transition="in" filter="checkerboard(across)">
                                      <p:cBhvr>
                                        <p:cTn id="103" dur="500"/>
                                        <p:tgtEl>
                                          <p:spTgt spid="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 grpId="0" animBg="1"/>
      <p:bldP spid="190" grpId="0" animBg="1"/>
      <p:bldP spid="191" grpId="0" animBg="1"/>
      <p:bldP spid="192" grpId="0"/>
      <p:bldP spid="197" grpId="0" animBg="1"/>
      <p:bldP spid="199" grpId="0" animBg="1"/>
      <p:bldP spid="201" grpId="0" animBg="1"/>
      <p:bldP spid="204" grpId="0" animBg="1"/>
      <p:bldP spid="216" grpId="0"/>
      <p:bldP spid="226" grpId="0"/>
      <p:bldP spid="227" grpId="0" animBg="1"/>
      <p:bldP spid="229" grpId="0" animBg="1"/>
      <p:bldP spid="23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FB39EF67-DBE3-6346-8A9C-61E7DF997F26}"/>
              </a:ext>
            </a:extLst>
          </p:cNvPr>
          <p:cNvSpPr/>
          <p:nvPr/>
        </p:nvSpPr>
        <p:spPr bwMode="auto">
          <a:xfrm>
            <a:off x="358581" y="1676400"/>
            <a:ext cx="11471661" cy="3581400"/>
          </a:xfrm>
          <a:prstGeom prst="roundRect">
            <a:avLst/>
          </a:prstGeom>
          <a:solidFill>
            <a:srgbClr val="F2EBD3"/>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2" name="Title 1">
            <a:extLst>
              <a:ext uri="{FF2B5EF4-FFF2-40B4-BE49-F238E27FC236}">
                <a16:creationId xmlns:a16="http://schemas.microsoft.com/office/drawing/2014/main" id="{A5DC0ADD-50E5-BC4C-A344-BF0ED42092F9}"/>
              </a:ext>
            </a:extLst>
          </p:cNvPr>
          <p:cNvSpPr>
            <a:spLocks noGrp="1"/>
          </p:cNvSpPr>
          <p:nvPr>
            <p:ph type="title"/>
          </p:nvPr>
        </p:nvSpPr>
        <p:spPr/>
        <p:txBody>
          <a:bodyPr/>
          <a:lstStyle/>
          <a:p>
            <a:r>
              <a:rPr lang="en-US" dirty="0"/>
              <a:t>Evaluation</a:t>
            </a:r>
          </a:p>
        </p:txBody>
      </p:sp>
      <p:sp>
        <p:nvSpPr>
          <p:cNvPr id="4" name="Rectangle 3">
            <a:extLst>
              <a:ext uri="{FF2B5EF4-FFF2-40B4-BE49-F238E27FC236}">
                <a16:creationId xmlns:a16="http://schemas.microsoft.com/office/drawing/2014/main" id="{7F692C3C-6ACA-9040-9984-A8AF4D1E3C41}"/>
              </a:ext>
            </a:extLst>
          </p:cNvPr>
          <p:cNvSpPr/>
          <p:nvPr/>
        </p:nvSpPr>
        <p:spPr>
          <a:xfrm>
            <a:off x="743142" y="1981200"/>
            <a:ext cx="10702539" cy="2971800"/>
          </a:xfrm>
          <a:prstGeom prst="rect">
            <a:avLst/>
          </a:prstGeom>
          <a:solidFill>
            <a:schemeClr val="bg1">
              <a:alpha val="70158"/>
            </a:schemeClr>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Main research questions:</a:t>
            </a:r>
          </a:p>
          <a:p>
            <a:pPr algn="ctr"/>
            <a:endParaRPr lang="en-US" b="1" dirty="0">
              <a:solidFill>
                <a:schemeClr val="tx1"/>
              </a:solidFill>
            </a:endParaRPr>
          </a:p>
          <a:p>
            <a:r>
              <a:rPr lang="en-US" sz="2000" b="1" dirty="0">
                <a:solidFill>
                  <a:schemeClr val="tx1"/>
                </a:solidFill>
              </a:rPr>
              <a:t>   RQ1:  </a:t>
            </a:r>
            <a:r>
              <a:rPr lang="en-US" sz="2000" dirty="0">
                <a:solidFill>
                  <a:schemeClr val="tx1"/>
                </a:solidFill>
              </a:rPr>
              <a:t>Does the interference grow linearly with respect to the number of threads?</a:t>
            </a:r>
          </a:p>
          <a:p>
            <a:endParaRPr lang="en-US" sz="2000" b="1" dirty="0">
              <a:solidFill>
                <a:schemeClr val="tx1"/>
              </a:solidFill>
            </a:endParaRPr>
          </a:p>
          <a:p>
            <a:r>
              <a:rPr lang="en-US" sz="2000" b="1" dirty="0">
                <a:solidFill>
                  <a:schemeClr val="tx1"/>
                </a:solidFill>
              </a:rPr>
              <a:t>   RQ2:  </a:t>
            </a:r>
            <a:r>
              <a:rPr lang="en-US" sz="2000" dirty="0">
                <a:solidFill>
                  <a:schemeClr val="tx1"/>
                </a:solidFill>
              </a:rPr>
              <a:t>Can we quantitatively evaluate different mitigation strategies?</a:t>
            </a:r>
          </a:p>
        </p:txBody>
      </p:sp>
      <p:sp>
        <p:nvSpPr>
          <p:cNvPr id="6" name="Rectangle 5">
            <a:extLst>
              <a:ext uri="{FF2B5EF4-FFF2-40B4-BE49-F238E27FC236}">
                <a16:creationId xmlns:a16="http://schemas.microsoft.com/office/drawing/2014/main" id="{F30E86E4-0718-7248-9496-FA29E3DDE8EE}"/>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a:t>We c</a:t>
            </a:r>
            <a:r>
              <a:rPr kumimoji="0" lang="en-US" sz="1800" b="1" i="0" u="none" strike="noStrike" cap="none" normalizeH="0" baseline="0" dirty="0">
                <a:ln>
                  <a:noFill/>
                </a:ln>
                <a:solidFill>
                  <a:schemeClr val="tx1"/>
                </a:solidFill>
                <a:effectLst/>
                <a:latin typeface="Arial" pitchFamily="-110" charset="0"/>
              </a:rPr>
              <a:t>ontrast various forms of HPI with respect to the system coordination dilemma </a:t>
            </a:r>
          </a:p>
        </p:txBody>
      </p:sp>
    </p:spTree>
    <p:extLst>
      <p:ext uri="{BB962C8B-B14F-4D97-AF65-F5344CB8AC3E}">
        <p14:creationId xmlns:p14="http://schemas.microsoft.com/office/powerpoint/2010/main" val="2303820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B0C25-5FAB-AB47-A987-2F3C7B01B7F0}"/>
              </a:ext>
            </a:extLst>
          </p:cNvPr>
          <p:cNvSpPr>
            <a:spLocks noGrp="1"/>
          </p:cNvSpPr>
          <p:nvPr>
            <p:ph type="title"/>
          </p:nvPr>
        </p:nvSpPr>
        <p:spPr/>
        <p:txBody>
          <a:bodyPr/>
          <a:lstStyle/>
          <a:p>
            <a:r>
              <a:rPr lang="en-US" dirty="0"/>
              <a:t>Evaluation Metrics and Methodology</a:t>
            </a:r>
          </a:p>
        </p:txBody>
      </p:sp>
      <p:sp>
        <p:nvSpPr>
          <p:cNvPr id="3" name="Content Placeholder 2">
            <a:extLst>
              <a:ext uri="{FF2B5EF4-FFF2-40B4-BE49-F238E27FC236}">
                <a16:creationId xmlns:a16="http://schemas.microsoft.com/office/drawing/2014/main" id="{B0DA739F-7E00-1F49-A827-A6F4B15D5CBC}"/>
              </a:ext>
            </a:extLst>
          </p:cNvPr>
          <p:cNvSpPr>
            <a:spLocks noGrp="1"/>
          </p:cNvSpPr>
          <p:nvPr>
            <p:ph idx="1"/>
          </p:nvPr>
        </p:nvSpPr>
        <p:spPr/>
        <p:txBody>
          <a:bodyPr/>
          <a:lstStyle/>
          <a:p>
            <a:r>
              <a:rPr lang="en-US" dirty="0"/>
              <a:t>Testbed </a:t>
            </a:r>
          </a:p>
          <a:p>
            <a:pPr lvl="1"/>
            <a:r>
              <a:rPr lang="en-US" dirty="0"/>
              <a:t>seL4 </a:t>
            </a:r>
          </a:p>
          <a:p>
            <a:pPr lvl="2"/>
            <a:r>
              <a:rPr lang="en-US" dirty="0"/>
              <a:t>version 12</a:t>
            </a:r>
          </a:p>
          <a:p>
            <a:pPr lvl="1"/>
            <a:r>
              <a:rPr lang="en-US" dirty="0"/>
              <a:t>Zynq-7000 XC7Z020 SoC </a:t>
            </a:r>
          </a:p>
          <a:p>
            <a:pPr lvl="2"/>
            <a:r>
              <a:rPr lang="en-US" dirty="0"/>
              <a:t>667 MHz </a:t>
            </a:r>
          </a:p>
          <a:p>
            <a:pPr lvl="2"/>
            <a:r>
              <a:rPr lang="en-US" dirty="0"/>
              <a:t>We do not use the FPGA, and only use one core</a:t>
            </a:r>
          </a:p>
          <a:p>
            <a:r>
              <a:rPr lang="en-US" dirty="0"/>
              <a:t>Metrics</a:t>
            </a:r>
          </a:p>
          <a:p>
            <a:pPr lvl="1"/>
            <a:r>
              <a:rPr lang="en-US" dirty="0"/>
              <a:t>Delay in cycles</a:t>
            </a:r>
          </a:p>
          <a:p>
            <a:pPr lvl="2"/>
            <a:r>
              <a:rPr lang="en-US" dirty="0"/>
              <a:t>Since the victim thread </a:t>
            </a:r>
            <a:r>
              <a:rPr lang="en-US" i="1" dirty="0"/>
              <a:t>should</a:t>
            </a:r>
            <a:r>
              <a:rPr lang="en-US" dirty="0"/>
              <a:t> have been scheduled</a:t>
            </a:r>
          </a:p>
          <a:p>
            <a:pPr lvl="1"/>
            <a:r>
              <a:rPr lang="en-US" dirty="0"/>
              <a:t>With respect to number of attack threads</a:t>
            </a:r>
          </a:p>
          <a:p>
            <a:pPr lvl="2"/>
            <a:r>
              <a:rPr lang="en-US" dirty="0"/>
              <a:t>100 iterations</a:t>
            </a:r>
          </a:p>
        </p:txBody>
      </p:sp>
      <p:sp>
        <p:nvSpPr>
          <p:cNvPr id="4" name="Rectangle 3">
            <a:extLst>
              <a:ext uri="{FF2B5EF4-FFF2-40B4-BE49-F238E27FC236}">
                <a16:creationId xmlns:a16="http://schemas.microsoft.com/office/drawing/2014/main" id="{F13B9382-46F2-FB4A-BB08-4D0F4516E801}"/>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We observe the extent of potential HPI in seL4 on real hardware </a:t>
            </a:r>
          </a:p>
        </p:txBody>
      </p:sp>
      <p:sp>
        <p:nvSpPr>
          <p:cNvPr id="5" name="TextBox 4">
            <a:extLst>
              <a:ext uri="{FF2B5EF4-FFF2-40B4-BE49-F238E27FC236}">
                <a16:creationId xmlns:a16="http://schemas.microsoft.com/office/drawing/2014/main" id="{6236A735-70BE-9F40-A611-CD8862C98FBF}"/>
              </a:ext>
            </a:extLst>
          </p:cNvPr>
          <p:cNvSpPr txBox="1"/>
          <p:nvPr/>
        </p:nvSpPr>
        <p:spPr>
          <a:xfrm>
            <a:off x="2284412" y="6369129"/>
            <a:ext cx="4820550" cy="246221"/>
          </a:xfrm>
          <a:prstGeom prst="rect">
            <a:avLst/>
          </a:prstGeom>
          <a:noFill/>
        </p:spPr>
        <p:txBody>
          <a:bodyPr wrap="none" rtlCol="0">
            <a:spAutoFit/>
          </a:bodyPr>
          <a:lstStyle/>
          <a:p>
            <a:pPr algn="ctr"/>
            <a:r>
              <a:rPr lang="en-US" sz="1000" dirty="0"/>
              <a:t>https://</a:t>
            </a:r>
            <a:r>
              <a:rPr lang="en-US" sz="1000" dirty="0" err="1"/>
              <a:t>www.xilinx.com</a:t>
            </a:r>
            <a:r>
              <a:rPr lang="en-US" sz="1000" dirty="0"/>
              <a:t>/products/boards-and-kits/device-family/nav-zynq-7000.html</a:t>
            </a:r>
          </a:p>
        </p:txBody>
      </p:sp>
      <p:pic>
        <p:nvPicPr>
          <p:cNvPr id="7" name="Picture 6">
            <a:extLst>
              <a:ext uri="{FF2B5EF4-FFF2-40B4-BE49-F238E27FC236}">
                <a16:creationId xmlns:a16="http://schemas.microsoft.com/office/drawing/2014/main" id="{BC5372D3-71A0-F740-BDD9-B338B4B7C3E7}"/>
              </a:ext>
            </a:extLst>
          </p:cNvPr>
          <p:cNvPicPr>
            <a:picLocks noChangeAspect="1"/>
          </p:cNvPicPr>
          <p:nvPr/>
        </p:nvPicPr>
        <p:blipFill>
          <a:blip r:embed="rId2"/>
          <a:stretch>
            <a:fillRect/>
          </a:stretch>
        </p:blipFill>
        <p:spPr>
          <a:xfrm>
            <a:off x="6856412" y="1289304"/>
            <a:ext cx="3886200" cy="2906878"/>
          </a:xfrm>
          <a:prstGeom prst="rect">
            <a:avLst/>
          </a:prstGeom>
        </p:spPr>
      </p:pic>
    </p:spTree>
    <p:extLst>
      <p:ext uri="{BB962C8B-B14F-4D97-AF65-F5344CB8AC3E}">
        <p14:creationId xmlns:p14="http://schemas.microsoft.com/office/powerpoint/2010/main" val="3453644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7640F-B228-764B-B0D6-6320132AE36E}"/>
              </a:ext>
            </a:extLst>
          </p:cNvPr>
          <p:cNvSpPr>
            <a:spLocks noGrp="1"/>
          </p:cNvSpPr>
          <p:nvPr>
            <p:ph type="title"/>
          </p:nvPr>
        </p:nvSpPr>
        <p:spPr/>
        <p:txBody>
          <a:bodyPr/>
          <a:lstStyle/>
          <a:p>
            <a:r>
              <a:rPr lang="en-US" dirty="0"/>
              <a:t>Results:</a:t>
            </a:r>
            <a:br>
              <a:rPr lang="en-US" dirty="0"/>
            </a:br>
            <a:r>
              <a:rPr lang="en-US" dirty="0"/>
              <a:t>Traditional Interference</a:t>
            </a:r>
          </a:p>
        </p:txBody>
      </p:sp>
      <p:sp>
        <p:nvSpPr>
          <p:cNvPr id="4" name="Rectangle 3">
            <a:extLst>
              <a:ext uri="{FF2B5EF4-FFF2-40B4-BE49-F238E27FC236}">
                <a16:creationId xmlns:a16="http://schemas.microsoft.com/office/drawing/2014/main" id="{098EAC57-8D02-AC42-9CF5-A85D20D3B898}"/>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Traditional interference grows linearly with respect to the number of malicious threads</a:t>
            </a:r>
          </a:p>
        </p:txBody>
      </p:sp>
      <p:pic>
        <p:nvPicPr>
          <p:cNvPr id="9" name="Content Placeholder 5">
            <a:extLst>
              <a:ext uri="{FF2B5EF4-FFF2-40B4-BE49-F238E27FC236}">
                <a16:creationId xmlns:a16="http://schemas.microsoft.com/office/drawing/2014/main" id="{10A4CCA7-56C9-3547-87AD-7F643EED5D30}"/>
              </a:ext>
            </a:extLst>
          </p:cNvPr>
          <p:cNvPicPr>
            <a:picLocks noChangeAspect="1"/>
          </p:cNvPicPr>
          <p:nvPr/>
        </p:nvPicPr>
        <p:blipFill>
          <a:blip r:embed="rId3"/>
          <a:stretch>
            <a:fillRect/>
          </a:stretch>
        </p:blipFill>
        <p:spPr>
          <a:xfrm>
            <a:off x="2439107" y="1808945"/>
            <a:ext cx="7303104" cy="3240110"/>
          </a:xfrm>
          <a:prstGeom prst="rect">
            <a:avLst/>
          </a:prstGeom>
        </p:spPr>
      </p:pic>
      <p:sp>
        <p:nvSpPr>
          <p:cNvPr id="12" name="Rectangle 11">
            <a:extLst>
              <a:ext uri="{FF2B5EF4-FFF2-40B4-BE49-F238E27FC236}">
                <a16:creationId xmlns:a16="http://schemas.microsoft.com/office/drawing/2014/main" id="{C949B7D0-12FB-224D-8E36-26E82D369258}"/>
              </a:ext>
            </a:extLst>
          </p:cNvPr>
          <p:cNvSpPr/>
          <p:nvPr/>
        </p:nvSpPr>
        <p:spPr>
          <a:xfrm>
            <a:off x="2665412" y="1096281"/>
            <a:ext cx="2743200"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Linear with respect to number of malicious threads</a:t>
            </a:r>
          </a:p>
        </p:txBody>
      </p:sp>
      <p:sp>
        <p:nvSpPr>
          <p:cNvPr id="13" name="Rectangle 12">
            <a:extLst>
              <a:ext uri="{FF2B5EF4-FFF2-40B4-BE49-F238E27FC236}">
                <a16:creationId xmlns:a16="http://schemas.microsoft.com/office/drawing/2014/main" id="{B500BAE7-8F21-D74F-82E6-18DD60C5072C}"/>
              </a:ext>
            </a:extLst>
          </p:cNvPr>
          <p:cNvSpPr/>
          <p:nvPr/>
        </p:nvSpPr>
        <p:spPr>
          <a:xfrm>
            <a:off x="4685541" y="1865444"/>
            <a:ext cx="803024" cy="137160"/>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14" name="Rectangle 13">
            <a:extLst>
              <a:ext uri="{FF2B5EF4-FFF2-40B4-BE49-F238E27FC236}">
                <a16:creationId xmlns:a16="http://schemas.microsoft.com/office/drawing/2014/main" id="{3A8EC375-7E7B-C54F-AB0A-0A6A269DCF3A}"/>
              </a:ext>
            </a:extLst>
          </p:cNvPr>
          <p:cNvSpPr/>
          <p:nvPr/>
        </p:nvSpPr>
        <p:spPr>
          <a:xfrm>
            <a:off x="6094412" y="1865443"/>
            <a:ext cx="803024" cy="137160"/>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cxnSp>
        <p:nvCxnSpPr>
          <p:cNvPr id="16" name="Straight Connector 15">
            <a:extLst>
              <a:ext uri="{FF2B5EF4-FFF2-40B4-BE49-F238E27FC236}">
                <a16:creationId xmlns:a16="http://schemas.microsoft.com/office/drawing/2014/main" id="{83CA19DA-60A2-0645-8CD2-A251C79BB724}"/>
              </a:ext>
            </a:extLst>
          </p:cNvPr>
          <p:cNvCxnSpPr/>
          <p:nvPr/>
        </p:nvCxnSpPr>
        <p:spPr bwMode="auto">
          <a:xfrm>
            <a:off x="9447212" y="1933171"/>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17" name="Straight Connector 16">
            <a:extLst>
              <a:ext uri="{FF2B5EF4-FFF2-40B4-BE49-F238E27FC236}">
                <a16:creationId xmlns:a16="http://schemas.microsoft.com/office/drawing/2014/main" id="{AD9E6CCA-DA75-1848-BC5F-0B3943BC7BC2}"/>
              </a:ext>
            </a:extLst>
          </p:cNvPr>
          <p:cNvCxnSpPr/>
          <p:nvPr/>
        </p:nvCxnSpPr>
        <p:spPr bwMode="auto">
          <a:xfrm>
            <a:off x="9447212" y="2209800"/>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18" name="Straight Connector 17">
            <a:extLst>
              <a:ext uri="{FF2B5EF4-FFF2-40B4-BE49-F238E27FC236}">
                <a16:creationId xmlns:a16="http://schemas.microsoft.com/office/drawing/2014/main" id="{A17B87D9-C015-B34B-BDE4-78559CBA83FB}"/>
              </a:ext>
            </a:extLst>
          </p:cNvPr>
          <p:cNvCxnSpPr>
            <a:cxnSpLocks/>
          </p:cNvCxnSpPr>
          <p:nvPr/>
        </p:nvCxnSpPr>
        <p:spPr bwMode="auto">
          <a:xfrm>
            <a:off x="9599612" y="1933171"/>
            <a:ext cx="0" cy="276629"/>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1" name="Straight Connector 20">
            <a:extLst>
              <a:ext uri="{FF2B5EF4-FFF2-40B4-BE49-F238E27FC236}">
                <a16:creationId xmlns:a16="http://schemas.microsoft.com/office/drawing/2014/main" id="{EC90F0B6-984E-5241-8631-420646618B1B}"/>
              </a:ext>
            </a:extLst>
          </p:cNvPr>
          <p:cNvCxnSpPr/>
          <p:nvPr/>
        </p:nvCxnSpPr>
        <p:spPr bwMode="auto">
          <a:xfrm>
            <a:off x="9447212" y="2237971"/>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2" name="Straight Connector 21">
            <a:extLst>
              <a:ext uri="{FF2B5EF4-FFF2-40B4-BE49-F238E27FC236}">
                <a16:creationId xmlns:a16="http://schemas.microsoft.com/office/drawing/2014/main" id="{2B6D6428-1648-0A49-A4F0-050D81AEDCEF}"/>
              </a:ext>
            </a:extLst>
          </p:cNvPr>
          <p:cNvCxnSpPr/>
          <p:nvPr/>
        </p:nvCxnSpPr>
        <p:spPr bwMode="auto">
          <a:xfrm>
            <a:off x="9447212" y="2514600"/>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3" name="Straight Connector 22">
            <a:extLst>
              <a:ext uri="{FF2B5EF4-FFF2-40B4-BE49-F238E27FC236}">
                <a16:creationId xmlns:a16="http://schemas.microsoft.com/office/drawing/2014/main" id="{F67DC617-5A06-AB4D-8F5F-36EAF1A4A667}"/>
              </a:ext>
            </a:extLst>
          </p:cNvPr>
          <p:cNvCxnSpPr>
            <a:cxnSpLocks/>
          </p:cNvCxnSpPr>
          <p:nvPr/>
        </p:nvCxnSpPr>
        <p:spPr bwMode="auto">
          <a:xfrm>
            <a:off x="9599612" y="2237971"/>
            <a:ext cx="0" cy="276629"/>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7" name="Straight Connector 26">
            <a:extLst>
              <a:ext uri="{FF2B5EF4-FFF2-40B4-BE49-F238E27FC236}">
                <a16:creationId xmlns:a16="http://schemas.microsoft.com/office/drawing/2014/main" id="{B8F2FB2F-0BE6-6E44-9A05-AF0205763E8D}"/>
              </a:ext>
            </a:extLst>
          </p:cNvPr>
          <p:cNvCxnSpPr/>
          <p:nvPr/>
        </p:nvCxnSpPr>
        <p:spPr bwMode="auto">
          <a:xfrm>
            <a:off x="9447212" y="2590800"/>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8" name="Straight Connector 27">
            <a:extLst>
              <a:ext uri="{FF2B5EF4-FFF2-40B4-BE49-F238E27FC236}">
                <a16:creationId xmlns:a16="http://schemas.microsoft.com/office/drawing/2014/main" id="{ABFB0FCF-22FC-FD43-814E-1793DC35F549}"/>
              </a:ext>
            </a:extLst>
          </p:cNvPr>
          <p:cNvCxnSpPr/>
          <p:nvPr/>
        </p:nvCxnSpPr>
        <p:spPr bwMode="auto">
          <a:xfrm>
            <a:off x="9447212" y="2867429"/>
            <a:ext cx="152400" cy="0"/>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cxnSp>
        <p:nvCxnSpPr>
          <p:cNvPr id="29" name="Straight Connector 28">
            <a:extLst>
              <a:ext uri="{FF2B5EF4-FFF2-40B4-BE49-F238E27FC236}">
                <a16:creationId xmlns:a16="http://schemas.microsoft.com/office/drawing/2014/main" id="{5AC62BFA-FCD3-7842-A90D-D0973B77C0F9}"/>
              </a:ext>
            </a:extLst>
          </p:cNvPr>
          <p:cNvCxnSpPr>
            <a:cxnSpLocks/>
          </p:cNvCxnSpPr>
          <p:nvPr/>
        </p:nvCxnSpPr>
        <p:spPr bwMode="auto">
          <a:xfrm>
            <a:off x="9599612" y="2590800"/>
            <a:ext cx="0" cy="276629"/>
          </a:xfrm>
          <a:prstGeom prst="line">
            <a:avLst/>
          </a:prstGeom>
          <a:solidFill>
            <a:schemeClr val="accent1"/>
          </a:solidFill>
          <a:ln w="12700" cap="flat" cmpd="sng" algn="ctr">
            <a:solidFill>
              <a:schemeClr val="accent2">
                <a:lumMod val="75000"/>
              </a:schemeClr>
            </a:solidFill>
            <a:prstDash val="solid"/>
            <a:round/>
            <a:headEnd type="none" w="sm" len="sm"/>
            <a:tailEnd type="none" w="sm" len="sm"/>
          </a:ln>
          <a:effectLst/>
        </p:spPr>
      </p:cxnSp>
      <p:sp>
        <p:nvSpPr>
          <p:cNvPr id="30" name="Rectangle 29">
            <a:extLst>
              <a:ext uri="{FF2B5EF4-FFF2-40B4-BE49-F238E27FC236}">
                <a16:creationId xmlns:a16="http://schemas.microsoft.com/office/drawing/2014/main" id="{BBA0F9FD-2ACE-7644-9A7B-C6F93C7F81E6}"/>
              </a:ext>
            </a:extLst>
          </p:cNvPr>
          <p:cNvSpPr/>
          <p:nvPr/>
        </p:nvSpPr>
        <p:spPr>
          <a:xfrm>
            <a:off x="9848159" y="2102736"/>
            <a:ext cx="2016376" cy="626378"/>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Linear with respect to the server’s workload</a:t>
            </a:r>
          </a:p>
        </p:txBody>
      </p:sp>
      <p:sp>
        <p:nvSpPr>
          <p:cNvPr id="19" name="Right Arrow 18">
            <a:extLst>
              <a:ext uri="{FF2B5EF4-FFF2-40B4-BE49-F238E27FC236}">
                <a16:creationId xmlns:a16="http://schemas.microsoft.com/office/drawing/2014/main" id="{00EA72B7-EFC1-7F40-9081-544C312990A4}"/>
              </a:ext>
            </a:extLst>
          </p:cNvPr>
          <p:cNvSpPr/>
          <p:nvPr/>
        </p:nvSpPr>
        <p:spPr bwMode="auto">
          <a:xfrm rot="16200000">
            <a:off x="400250" y="3041954"/>
            <a:ext cx="3345828" cy="516048"/>
          </a:xfrm>
          <a:prstGeom prst="rightArrow">
            <a:avLst/>
          </a:prstGeom>
          <a:solidFill>
            <a:schemeClr val="accent4"/>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solidFill>
                  <a:schemeClr val="bg1"/>
                </a:solidFill>
              </a:rPr>
              <a:t>Amount of attacker-caused HPI</a:t>
            </a:r>
            <a:endParaRPr kumimoji="0" lang="en-US" sz="1400" b="1" i="0" u="none" strike="noStrike" cap="none" normalizeH="0" baseline="0" dirty="0">
              <a:ln>
                <a:noFill/>
              </a:ln>
              <a:solidFill>
                <a:schemeClr val="bg1"/>
              </a:solidFill>
              <a:effectLst/>
            </a:endParaRPr>
          </a:p>
        </p:txBody>
      </p:sp>
      <p:sp>
        <p:nvSpPr>
          <p:cNvPr id="20" name="Right Arrow 19">
            <a:extLst>
              <a:ext uri="{FF2B5EF4-FFF2-40B4-BE49-F238E27FC236}">
                <a16:creationId xmlns:a16="http://schemas.microsoft.com/office/drawing/2014/main" id="{67D1986F-2898-7448-A21A-6DB67AF36825}"/>
              </a:ext>
            </a:extLst>
          </p:cNvPr>
          <p:cNvSpPr/>
          <p:nvPr/>
        </p:nvSpPr>
        <p:spPr bwMode="auto">
          <a:xfrm>
            <a:off x="4037012" y="5049055"/>
            <a:ext cx="4617267" cy="553574"/>
          </a:xfrm>
          <a:prstGeom prst="rightArrow">
            <a:avLst/>
          </a:prstGeom>
          <a:solidFill>
            <a:schemeClr val="accent4"/>
          </a:solidFill>
          <a:ln w="12700" cap="flat" cmpd="sng" algn="ctr">
            <a:no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solidFill>
                  <a:schemeClr val="bg1"/>
                </a:solidFill>
              </a:rPr>
              <a:t>Number of attacker threads allowed to start</a:t>
            </a:r>
            <a:endParaRPr kumimoji="0" lang="en-US" sz="1400" b="1" i="0" u="none" strike="noStrike" cap="none" normalizeH="0" baseline="0" dirty="0">
              <a:ln>
                <a:noFill/>
              </a:ln>
              <a:solidFill>
                <a:schemeClr val="bg1"/>
              </a:solidFill>
              <a:effectLst/>
            </a:endParaRPr>
          </a:p>
        </p:txBody>
      </p:sp>
      <p:sp>
        <p:nvSpPr>
          <p:cNvPr id="24" name="Rectangle 23">
            <a:extLst>
              <a:ext uri="{FF2B5EF4-FFF2-40B4-BE49-F238E27FC236}">
                <a16:creationId xmlns:a16="http://schemas.microsoft.com/office/drawing/2014/main" id="{492C2732-EE93-EF4F-868E-1BB73A63E717}"/>
              </a:ext>
            </a:extLst>
          </p:cNvPr>
          <p:cNvSpPr/>
          <p:nvPr/>
        </p:nvSpPr>
        <p:spPr>
          <a:xfrm>
            <a:off x="4826231" y="2015837"/>
            <a:ext cx="803023" cy="466276"/>
          </a:xfrm>
          <a:prstGeom prst="rect">
            <a:avLst/>
          </a:pr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5" name="Rectangle 24">
            <a:extLst>
              <a:ext uri="{FF2B5EF4-FFF2-40B4-BE49-F238E27FC236}">
                <a16:creationId xmlns:a16="http://schemas.microsoft.com/office/drawing/2014/main" id="{FF315AE8-CF4A-C749-B074-C26DD329D235}"/>
              </a:ext>
            </a:extLst>
          </p:cNvPr>
          <p:cNvSpPr/>
          <p:nvPr/>
        </p:nvSpPr>
        <p:spPr>
          <a:xfrm>
            <a:off x="10027184" y="3473606"/>
            <a:ext cx="1903957" cy="626378"/>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Very small standard of deviation</a:t>
            </a:r>
          </a:p>
        </p:txBody>
      </p:sp>
      <p:cxnSp>
        <p:nvCxnSpPr>
          <p:cNvPr id="5" name="Straight Arrow Connector 4">
            <a:extLst>
              <a:ext uri="{FF2B5EF4-FFF2-40B4-BE49-F238E27FC236}">
                <a16:creationId xmlns:a16="http://schemas.microsoft.com/office/drawing/2014/main" id="{14F2A10A-61E6-0B42-9DAB-BCA315CC9816}"/>
              </a:ext>
            </a:extLst>
          </p:cNvPr>
          <p:cNvCxnSpPr>
            <a:stCxn id="25" idx="1"/>
          </p:cNvCxnSpPr>
          <p:nvPr/>
        </p:nvCxnSpPr>
        <p:spPr bwMode="auto">
          <a:xfrm flipH="1">
            <a:off x="9218612" y="3786795"/>
            <a:ext cx="808572" cy="40420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6" name="Straight Arrow Connector 25">
            <a:extLst>
              <a:ext uri="{FF2B5EF4-FFF2-40B4-BE49-F238E27FC236}">
                <a16:creationId xmlns:a16="http://schemas.microsoft.com/office/drawing/2014/main" id="{1F09B046-C8D7-8144-A8DE-9FE7BF56470F}"/>
              </a:ext>
            </a:extLst>
          </p:cNvPr>
          <p:cNvCxnSpPr>
            <a:cxnSpLocks/>
            <a:stCxn id="25" idx="1"/>
          </p:cNvCxnSpPr>
          <p:nvPr/>
        </p:nvCxnSpPr>
        <p:spPr bwMode="auto">
          <a:xfrm flipH="1" flipV="1">
            <a:off x="8913812" y="3026519"/>
            <a:ext cx="1113372" cy="76027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Tree>
    <p:extLst>
      <p:ext uri="{BB962C8B-B14F-4D97-AF65-F5344CB8AC3E}">
        <p14:creationId xmlns:p14="http://schemas.microsoft.com/office/powerpoint/2010/main" val="116264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checkerboard(across)">
                                      <p:cBhvr>
                                        <p:cTn id="15" dur="500"/>
                                        <p:tgtEl>
                                          <p:spTgt spid="12"/>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checkerboard(across)">
                                      <p:cBhvr>
                                        <p:cTn id="18" dur="500"/>
                                        <p:tgtEl>
                                          <p:spTgt spid="13"/>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checkerboard(across)">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checkerboard(across)">
                                      <p:cBhvr>
                                        <p:cTn id="26" dur="500"/>
                                        <p:tgtEl>
                                          <p:spTgt spid="30"/>
                                        </p:tgtEl>
                                      </p:cBhvr>
                                    </p:animEffect>
                                  </p:childTnLst>
                                </p:cTn>
                              </p:par>
                              <p:par>
                                <p:cTn id="27" presetID="5" presetClass="entr" presetSubtype="1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checkerboard(across)">
                                      <p:cBhvr>
                                        <p:cTn id="29" dur="500"/>
                                        <p:tgtEl>
                                          <p:spTgt spid="16"/>
                                        </p:tgtEl>
                                      </p:cBhvr>
                                    </p:animEffect>
                                  </p:childTnLst>
                                </p:cTn>
                              </p:par>
                              <p:par>
                                <p:cTn id="30" presetID="5" presetClass="entr" presetSubtype="10"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checkerboard(across)">
                                      <p:cBhvr>
                                        <p:cTn id="32" dur="500"/>
                                        <p:tgtEl>
                                          <p:spTgt spid="17"/>
                                        </p:tgtEl>
                                      </p:cBhvr>
                                    </p:animEffect>
                                  </p:childTnLst>
                                </p:cTn>
                              </p:par>
                              <p:par>
                                <p:cTn id="33" presetID="5" presetClass="entr" presetSubtype="1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checkerboard(across)">
                                      <p:cBhvr>
                                        <p:cTn id="35" dur="500"/>
                                        <p:tgtEl>
                                          <p:spTgt spid="18"/>
                                        </p:tgtEl>
                                      </p:cBhvr>
                                    </p:animEffect>
                                  </p:childTnLst>
                                </p:cTn>
                              </p:par>
                              <p:par>
                                <p:cTn id="36" presetID="5" presetClass="entr" presetSubtype="10" fill="hold"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checkerboard(across)">
                                      <p:cBhvr>
                                        <p:cTn id="38" dur="500"/>
                                        <p:tgtEl>
                                          <p:spTgt spid="21"/>
                                        </p:tgtEl>
                                      </p:cBhvr>
                                    </p:animEffect>
                                  </p:childTnLst>
                                </p:cTn>
                              </p:par>
                              <p:par>
                                <p:cTn id="39" presetID="5" presetClass="entr" presetSubtype="1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checkerboard(across)">
                                      <p:cBhvr>
                                        <p:cTn id="41" dur="500"/>
                                        <p:tgtEl>
                                          <p:spTgt spid="22"/>
                                        </p:tgtEl>
                                      </p:cBhvr>
                                    </p:animEffect>
                                  </p:childTnLst>
                                </p:cTn>
                              </p:par>
                              <p:par>
                                <p:cTn id="42" presetID="5" presetClass="entr" presetSubtype="10" fill="hold"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checkerboard(across)">
                                      <p:cBhvr>
                                        <p:cTn id="44" dur="500"/>
                                        <p:tgtEl>
                                          <p:spTgt spid="23"/>
                                        </p:tgtEl>
                                      </p:cBhvr>
                                    </p:animEffect>
                                  </p:childTnLst>
                                </p:cTn>
                              </p:par>
                              <p:par>
                                <p:cTn id="45" presetID="5" presetClass="entr" presetSubtype="10" fill="hold"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checkerboard(across)">
                                      <p:cBhvr>
                                        <p:cTn id="47" dur="500"/>
                                        <p:tgtEl>
                                          <p:spTgt spid="27"/>
                                        </p:tgtEl>
                                      </p:cBhvr>
                                    </p:animEffect>
                                  </p:childTnLst>
                                </p:cTn>
                              </p:par>
                              <p:par>
                                <p:cTn id="48" presetID="5" presetClass="entr" presetSubtype="10"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checkerboard(across)">
                                      <p:cBhvr>
                                        <p:cTn id="50" dur="500"/>
                                        <p:tgtEl>
                                          <p:spTgt spid="28"/>
                                        </p:tgtEl>
                                      </p:cBhvr>
                                    </p:animEffect>
                                  </p:childTnLst>
                                </p:cTn>
                              </p:par>
                              <p:par>
                                <p:cTn id="51" presetID="5" presetClass="entr" presetSubtype="10" fill="hold" nodeType="withEffect">
                                  <p:stCondLst>
                                    <p:cond delay="0"/>
                                  </p:stCondLst>
                                  <p:childTnLst>
                                    <p:set>
                                      <p:cBhvr>
                                        <p:cTn id="52" dur="1" fill="hold">
                                          <p:stCondLst>
                                            <p:cond delay="0"/>
                                          </p:stCondLst>
                                        </p:cTn>
                                        <p:tgtEl>
                                          <p:spTgt spid="29"/>
                                        </p:tgtEl>
                                        <p:attrNameLst>
                                          <p:attrName>style.visibility</p:attrName>
                                        </p:attrNameLst>
                                      </p:cBhvr>
                                      <p:to>
                                        <p:strVal val="visible"/>
                                      </p:to>
                                    </p:set>
                                    <p:animEffect transition="in" filter="checkerboard(across)">
                                      <p:cBhvr>
                                        <p:cTn id="53" dur="500"/>
                                        <p:tgtEl>
                                          <p:spTgt spid="29"/>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24"/>
                                        </p:tgtEl>
                                        <p:attrNameLst>
                                          <p:attrName>style.visibility</p:attrName>
                                        </p:attrNameLst>
                                      </p:cBhvr>
                                      <p:to>
                                        <p:strVal val="visible"/>
                                      </p:to>
                                    </p:set>
                                    <p:animEffect transition="in" filter="checkerboard(across)">
                                      <p:cBhvr>
                                        <p:cTn id="56" dur="500"/>
                                        <p:tgtEl>
                                          <p:spTgt spid="24"/>
                                        </p:tgtEl>
                                      </p:cBhvr>
                                    </p:animEffect>
                                  </p:childTnLst>
                                </p:cTn>
                              </p:par>
                            </p:childTnLst>
                          </p:cTn>
                        </p:par>
                      </p:childTnLst>
                    </p:cTn>
                  </p:par>
                  <p:par>
                    <p:cTn id="57" fill="hold">
                      <p:stCondLst>
                        <p:cond delay="indefinite"/>
                      </p:stCondLst>
                      <p:childTnLst>
                        <p:par>
                          <p:cTn id="58" fill="hold">
                            <p:stCondLst>
                              <p:cond delay="0"/>
                            </p:stCondLst>
                            <p:childTnLst>
                              <p:par>
                                <p:cTn id="59" presetID="5" presetClass="entr" presetSubtype="10"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checkerboard(across)">
                                      <p:cBhvr>
                                        <p:cTn id="61" dur="500"/>
                                        <p:tgtEl>
                                          <p:spTgt spid="25"/>
                                        </p:tgtEl>
                                      </p:cBhvr>
                                    </p:animEffect>
                                  </p:childTnLst>
                                </p:cTn>
                              </p:par>
                              <p:par>
                                <p:cTn id="62" presetID="5" presetClass="entr" presetSubtype="10" fill="hold" nodeType="with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checkerboard(across)">
                                      <p:cBhvr>
                                        <p:cTn id="64" dur="500"/>
                                        <p:tgtEl>
                                          <p:spTgt spid="26"/>
                                        </p:tgtEl>
                                      </p:cBhvr>
                                    </p:animEffect>
                                  </p:childTnLst>
                                </p:cTn>
                              </p:par>
                              <p:par>
                                <p:cTn id="65" presetID="5" presetClass="entr" presetSubtype="10" fill="hold" nodeType="with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checkerboard(across)">
                                      <p:cBhvr>
                                        <p:cTn id="6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30" grpId="0" animBg="1"/>
      <p:bldP spid="19" grpId="0" animBg="1"/>
      <p:bldP spid="20"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7640F-B228-764B-B0D6-6320132AE36E}"/>
              </a:ext>
            </a:extLst>
          </p:cNvPr>
          <p:cNvSpPr>
            <a:spLocks noGrp="1"/>
          </p:cNvSpPr>
          <p:nvPr>
            <p:ph type="title"/>
          </p:nvPr>
        </p:nvSpPr>
        <p:spPr/>
        <p:txBody>
          <a:bodyPr/>
          <a:lstStyle/>
          <a:p>
            <a:r>
              <a:rPr lang="en-US" dirty="0"/>
              <a:t>Results:</a:t>
            </a:r>
            <a:br>
              <a:rPr lang="en-US" dirty="0"/>
            </a:br>
            <a:r>
              <a:rPr lang="en-US" dirty="0"/>
              <a:t>Thundering Herd Attacks</a:t>
            </a:r>
          </a:p>
        </p:txBody>
      </p:sp>
      <p:sp>
        <p:nvSpPr>
          <p:cNvPr id="4" name="Rectangle 3">
            <a:extLst>
              <a:ext uri="{FF2B5EF4-FFF2-40B4-BE49-F238E27FC236}">
                <a16:creationId xmlns:a16="http://schemas.microsoft.com/office/drawing/2014/main" id="{01B38754-408C-5F4C-8F8B-48B0A2037FAE}"/>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800" b="1" dirty="0"/>
              <a:t>HPI from the Thundering Herd attacks also grows linearly</a:t>
            </a:r>
          </a:p>
        </p:txBody>
      </p:sp>
      <p:pic>
        <p:nvPicPr>
          <p:cNvPr id="7" name="Picture 6">
            <a:extLst>
              <a:ext uri="{FF2B5EF4-FFF2-40B4-BE49-F238E27FC236}">
                <a16:creationId xmlns:a16="http://schemas.microsoft.com/office/drawing/2014/main" id="{09DCDD49-6B50-3045-BC40-33B24EBE616D}"/>
              </a:ext>
            </a:extLst>
          </p:cNvPr>
          <p:cNvPicPr>
            <a:picLocks noChangeAspect="1"/>
          </p:cNvPicPr>
          <p:nvPr/>
        </p:nvPicPr>
        <p:blipFill>
          <a:blip r:embed="rId2"/>
          <a:stretch>
            <a:fillRect/>
          </a:stretch>
        </p:blipFill>
        <p:spPr>
          <a:xfrm>
            <a:off x="4124699" y="1143000"/>
            <a:ext cx="3931920" cy="1541469"/>
          </a:xfrm>
          <a:prstGeom prst="rect">
            <a:avLst/>
          </a:prstGeom>
        </p:spPr>
      </p:pic>
      <p:pic>
        <p:nvPicPr>
          <p:cNvPr id="9" name="Picture 8">
            <a:extLst>
              <a:ext uri="{FF2B5EF4-FFF2-40B4-BE49-F238E27FC236}">
                <a16:creationId xmlns:a16="http://schemas.microsoft.com/office/drawing/2014/main" id="{84ECA251-E016-8247-B0F9-366EAF3B1A3C}"/>
              </a:ext>
            </a:extLst>
          </p:cNvPr>
          <p:cNvPicPr>
            <a:picLocks noChangeAspect="1"/>
          </p:cNvPicPr>
          <p:nvPr/>
        </p:nvPicPr>
        <p:blipFill>
          <a:blip r:embed="rId3"/>
          <a:stretch>
            <a:fillRect/>
          </a:stretch>
        </p:blipFill>
        <p:spPr>
          <a:xfrm>
            <a:off x="8213303" y="1143000"/>
            <a:ext cx="3931920" cy="1499687"/>
          </a:xfrm>
          <a:prstGeom prst="rect">
            <a:avLst/>
          </a:prstGeom>
        </p:spPr>
      </p:pic>
      <p:pic>
        <p:nvPicPr>
          <p:cNvPr id="11" name="Picture 10">
            <a:extLst>
              <a:ext uri="{FF2B5EF4-FFF2-40B4-BE49-F238E27FC236}">
                <a16:creationId xmlns:a16="http://schemas.microsoft.com/office/drawing/2014/main" id="{8D92CEFC-5E22-1F42-B789-99660AF8E197}"/>
              </a:ext>
            </a:extLst>
          </p:cNvPr>
          <p:cNvPicPr>
            <a:picLocks noChangeAspect="1"/>
          </p:cNvPicPr>
          <p:nvPr/>
        </p:nvPicPr>
        <p:blipFill>
          <a:blip r:embed="rId4"/>
          <a:stretch>
            <a:fillRect/>
          </a:stretch>
        </p:blipFill>
        <p:spPr>
          <a:xfrm>
            <a:off x="30496" y="1143000"/>
            <a:ext cx="3931920" cy="1541469"/>
          </a:xfrm>
          <a:prstGeom prst="rect">
            <a:avLst/>
          </a:prstGeom>
        </p:spPr>
      </p:pic>
      <p:sp>
        <p:nvSpPr>
          <p:cNvPr id="12" name="TextBox 11">
            <a:extLst>
              <a:ext uri="{FF2B5EF4-FFF2-40B4-BE49-F238E27FC236}">
                <a16:creationId xmlns:a16="http://schemas.microsoft.com/office/drawing/2014/main" id="{D9B10E39-815D-6A46-9C77-C0925C813333}"/>
              </a:ext>
            </a:extLst>
          </p:cNvPr>
          <p:cNvSpPr txBox="1"/>
          <p:nvPr/>
        </p:nvSpPr>
        <p:spPr>
          <a:xfrm>
            <a:off x="451931" y="2743200"/>
            <a:ext cx="3089051" cy="307777"/>
          </a:xfrm>
          <a:prstGeom prst="rect">
            <a:avLst/>
          </a:prstGeom>
          <a:noFill/>
        </p:spPr>
        <p:txBody>
          <a:bodyPr wrap="none" rtlCol="0">
            <a:spAutoFit/>
          </a:bodyPr>
          <a:lstStyle/>
          <a:p>
            <a:pPr algn="ctr"/>
            <a:r>
              <a:rPr lang="en-US" sz="1400" b="1" dirty="0"/>
              <a:t>(a) Endpoint Queue Sorting Attack</a:t>
            </a:r>
          </a:p>
        </p:txBody>
      </p:sp>
      <p:sp>
        <p:nvSpPr>
          <p:cNvPr id="13" name="TextBox 12">
            <a:extLst>
              <a:ext uri="{FF2B5EF4-FFF2-40B4-BE49-F238E27FC236}">
                <a16:creationId xmlns:a16="http://schemas.microsoft.com/office/drawing/2014/main" id="{E2854C40-9A6A-074F-A5A9-774FCEA8724B}"/>
              </a:ext>
            </a:extLst>
          </p:cNvPr>
          <p:cNvSpPr txBox="1"/>
          <p:nvPr/>
        </p:nvSpPr>
        <p:spPr>
          <a:xfrm>
            <a:off x="4282443" y="2743200"/>
            <a:ext cx="3616439" cy="307777"/>
          </a:xfrm>
          <a:prstGeom prst="rect">
            <a:avLst/>
          </a:prstGeom>
          <a:noFill/>
        </p:spPr>
        <p:txBody>
          <a:bodyPr wrap="none" rtlCol="0">
            <a:spAutoFit/>
          </a:bodyPr>
          <a:lstStyle/>
          <a:p>
            <a:pPr algn="ctr"/>
            <a:r>
              <a:rPr lang="en-US" sz="1400" b="1" dirty="0"/>
              <a:t>(b) Replenishment Queue Sorting Attack</a:t>
            </a:r>
          </a:p>
        </p:txBody>
      </p:sp>
      <p:sp>
        <p:nvSpPr>
          <p:cNvPr id="14" name="TextBox 13">
            <a:extLst>
              <a:ext uri="{FF2B5EF4-FFF2-40B4-BE49-F238E27FC236}">
                <a16:creationId xmlns:a16="http://schemas.microsoft.com/office/drawing/2014/main" id="{01375E6A-4D5C-E340-B1E7-C3CEBF4A0CED}"/>
              </a:ext>
            </a:extLst>
          </p:cNvPr>
          <p:cNvSpPr txBox="1"/>
          <p:nvPr/>
        </p:nvSpPr>
        <p:spPr>
          <a:xfrm>
            <a:off x="8145148" y="2743200"/>
            <a:ext cx="4068230" cy="307777"/>
          </a:xfrm>
          <a:prstGeom prst="rect">
            <a:avLst/>
          </a:prstGeom>
          <a:noFill/>
        </p:spPr>
        <p:txBody>
          <a:bodyPr wrap="none" rtlCol="0">
            <a:spAutoFit/>
          </a:bodyPr>
          <a:lstStyle/>
          <a:p>
            <a:pPr algn="ctr"/>
            <a:r>
              <a:rPr lang="en-US" sz="1400" b="1" dirty="0"/>
              <a:t>(c) Replenishment Wakeup Processing Attack</a:t>
            </a:r>
          </a:p>
        </p:txBody>
      </p:sp>
      <p:sp>
        <p:nvSpPr>
          <p:cNvPr id="17" name="Rectangle 16">
            <a:extLst>
              <a:ext uri="{FF2B5EF4-FFF2-40B4-BE49-F238E27FC236}">
                <a16:creationId xmlns:a16="http://schemas.microsoft.com/office/drawing/2014/main" id="{8D06DADB-8F43-344F-B0E6-ACA1566C4030}"/>
              </a:ext>
            </a:extLst>
          </p:cNvPr>
          <p:cNvSpPr/>
          <p:nvPr/>
        </p:nvSpPr>
        <p:spPr>
          <a:xfrm>
            <a:off x="4923514" y="3737869"/>
            <a:ext cx="2607632" cy="626378"/>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Linear with respect to number of attacker threads</a:t>
            </a:r>
          </a:p>
        </p:txBody>
      </p:sp>
      <p:sp>
        <p:nvSpPr>
          <p:cNvPr id="18" name="Rectangle 17">
            <a:extLst>
              <a:ext uri="{FF2B5EF4-FFF2-40B4-BE49-F238E27FC236}">
                <a16:creationId xmlns:a16="http://schemas.microsoft.com/office/drawing/2014/main" id="{FF2169E1-585A-0242-A5FC-DBD3857F0ED3}"/>
              </a:ext>
            </a:extLst>
          </p:cNvPr>
          <p:cNvSpPr/>
          <p:nvPr/>
        </p:nvSpPr>
        <p:spPr>
          <a:xfrm>
            <a:off x="2513012" y="1200103"/>
            <a:ext cx="533400" cy="247697"/>
          </a:xfrm>
          <a:prstGeom prst="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0" name="Rectangle 19">
            <a:extLst>
              <a:ext uri="{FF2B5EF4-FFF2-40B4-BE49-F238E27FC236}">
                <a16:creationId xmlns:a16="http://schemas.microsoft.com/office/drawing/2014/main" id="{AB02A31A-BC07-F545-B662-E8D0A8C2169F}"/>
              </a:ext>
            </a:extLst>
          </p:cNvPr>
          <p:cNvSpPr/>
          <p:nvPr/>
        </p:nvSpPr>
        <p:spPr>
          <a:xfrm>
            <a:off x="6780212" y="1188978"/>
            <a:ext cx="533400" cy="247697"/>
          </a:xfrm>
          <a:prstGeom prst="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1" name="Rectangle 20">
            <a:extLst>
              <a:ext uri="{FF2B5EF4-FFF2-40B4-BE49-F238E27FC236}">
                <a16:creationId xmlns:a16="http://schemas.microsoft.com/office/drawing/2014/main" id="{263854CE-7044-494D-91EA-140D26D050A5}"/>
              </a:ext>
            </a:extLst>
          </p:cNvPr>
          <p:cNvSpPr/>
          <p:nvPr/>
        </p:nvSpPr>
        <p:spPr>
          <a:xfrm>
            <a:off x="11276012" y="1188977"/>
            <a:ext cx="533400" cy="247697"/>
          </a:xfrm>
          <a:prstGeom prst="rect">
            <a:avLst/>
          </a:prstGeom>
          <a:no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2" name="Rectangle 21">
            <a:extLst>
              <a:ext uri="{FF2B5EF4-FFF2-40B4-BE49-F238E27FC236}">
                <a16:creationId xmlns:a16="http://schemas.microsoft.com/office/drawing/2014/main" id="{F16382C6-5838-C54A-9A8E-F293C805B79A}"/>
              </a:ext>
            </a:extLst>
          </p:cNvPr>
          <p:cNvSpPr/>
          <p:nvPr/>
        </p:nvSpPr>
        <p:spPr>
          <a:xfrm>
            <a:off x="873365" y="4211861"/>
            <a:ext cx="3089051" cy="626378"/>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Sorting is ~1/10</a:t>
            </a:r>
            <a:r>
              <a:rPr lang="en-US" sz="1400" b="1" baseline="30000" dirty="0">
                <a:solidFill>
                  <a:schemeClr val="tx1"/>
                </a:solidFill>
              </a:rPr>
              <a:t>th</a:t>
            </a:r>
            <a:r>
              <a:rPr lang="en-US" sz="1400" b="1" dirty="0">
                <a:solidFill>
                  <a:schemeClr val="tx1"/>
                </a:solidFill>
              </a:rPr>
              <a:t> traditional HPI, but still non-trivial</a:t>
            </a:r>
          </a:p>
        </p:txBody>
      </p:sp>
      <p:sp>
        <p:nvSpPr>
          <p:cNvPr id="23" name="Rectangle 22">
            <a:extLst>
              <a:ext uri="{FF2B5EF4-FFF2-40B4-BE49-F238E27FC236}">
                <a16:creationId xmlns:a16="http://schemas.microsoft.com/office/drawing/2014/main" id="{B17F69FE-C487-724C-9940-114337C2B800}"/>
              </a:ext>
            </a:extLst>
          </p:cNvPr>
          <p:cNvSpPr/>
          <p:nvPr/>
        </p:nvSpPr>
        <p:spPr>
          <a:xfrm>
            <a:off x="1503305" y="1200103"/>
            <a:ext cx="533400" cy="247697"/>
          </a:xfrm>
          <a:prstGeom prst="rect">
            <a:avLst/>
          </a:pr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4" name="Rectangle 23">
            <a:extLst>
              <a:ext uri="{FF2B5EF4-FFF2-40B4-BE49-F238E27FC236}">
                <a16:creationId xmlns:a16="http://schemas.microsoft.com/office/drawing/2014/main" id="{0A52B023-A87F-CB49-B0B9-D2820B768769}"/>
              </a:ext>
            </a:extLst>
          </p:cNvPr>
          <p:cNvSpPr/>
          <p:nvPr/>
        </p:nvSpPr>
        <p:spPr>
          <a:xfrm>
            <a:off x="5693930" y="1200103"/>
            <a:ext cx="533400" cy="247697"/>
          </a:xfrm>
          <a:prstGeom prst="rect">
            <a:avLst/>
          </a:pr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5" name="Rectangle 24">
            <a:extLst>
              <a:ext uri="{FF2B5EF4-FFF2-40B4-BE49-F238E27FC236}">
                <a16:creationId xmlns:a16="http://schemas.microsoft.com/office/drawing/2014/main" id="{F1C2A78A-CB80-AD49-8CBC-4385ECF3BD8D}"/>
              </a:ext>
            </a:extLst>
          </p:cNvPr>
          <p:cNvSpPr/>
          <p:nvPr/>
        </p:nvSpPr>
        <p:spPr>
          <a:xfrm>
            <a:off x="8351367" y="4364247"/>
            <a:ext cx="3381845"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Replenishment wakeup processing causes massive amounts of HPI</a:t>
            </a:r>
          </a:p>
        </p:txBody>
      </p:sp>
      <p:sp>
        <p:nvSpPr>
          <p:cNvPr id="26" name="Rectangle 25">
            <a:extLst>
              <a:ext uri="{FF2B5EF4-FFF2-40B4-BE49-F238E27FC236}">
                <a16:creationId xmlns:a16="http://schemas.microsoft.com/office/drawing/2014/main" id="{B614D5AB-C29C-9142-ADFD-5B90A2C2D060}"/>
              </a:ext>
            </a:extLst>
          </p:cNvPr>
          <p:cNvSpPr/>
          <p:nvPr/>
        </p:nvSpPr>
        <p:spPr>
          <a:xfrm>
            <a:off x="9854032" y="1159258"/>
            <a:ext cx="659979" cy="247697"/>
          </a:xfrm>
          <a:prstGeom prst="rect">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Tree>
    <p:extLst>
      <p:ext uri="{BB962C8B-B14F-4D97-AF65-F5344CB8AC3E}">
        <p14:creationId xmlns:p14="http://schemas.microsoft.com/office/powerpoint/2010/main" val="1396067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heckerboard(across)">
                                      <p:cBhvr>
                                        <p:cTn id="7" dur="500"/>
                                        <p:tgtEl>
                                          <p:spTgt spid="1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checkerboard(across)">
                                      <p:cBhvr>
                                        <p:cTn id="10" dur="500"/>
                                        <p:tgtEl>
                                          <p:spTgt spid="18"/>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checkerboard(across)">
                                      <p:cBhvr>
                                        <p:cTn id="13" dur="500"/>
                                        <p:tgtEl>
                                          <p:spTgt spid="20"/>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checkerboard(across)">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checkerboard(across)">
                                      <p:cBhvr>
                                        <p:cTn id="21" dur="500"/>
                                        <p:tgtEl>
                                          <p:spTgt spid="22"/>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checkerboard(across)">
                                      <p:cBhvr>
                                        <p:cTn id="24" dur="500"/>
                                        <p:tgtEl>
                                          <p:spTgt spid="23"/>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checkerboard(across)">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checkerboard(across)">
                                      <p:cBhvr>
                                        <p:cTn id="32" dur="500"/>
                                        <p:tgtEl>
                                          <p:spTgt spid="25"/>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checkerboard(across)">
                                      <p:cBhvr>
                                        <p:cTn id="3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20" grpId="0" animBg="1"/>
      <p:bldP spid="21" grpId="0" animBg="1"/>
      <p:bldP spid="22" grpId="0" animBg="1"/>
      <p:bldP spid="23" grpId="0" animBg="1"/>
      <p:bldP spid="24" grpId="0" animBg="1"/>
      <p:bldP spid="25" grpId="0" animBg="1"/>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B0A02-FCFE-3D49-B029-F40BA57305EE}"/>
              </a:ext>
            </a:extLst>
          </p:cNvPr>
          <p:cNvSpPr>
            <a:spLocks noGrp="1"/>
          </p:cNvSpPr>
          <p:nvPr>
            <p:ph type="title"/>
          </p:nvPr>
        </p:nvSpPr>
        <p:spPr/>
        <p:txBody>
          <a:bodyPr/>
          <a:lstStyle/>
          <a:p>
            <a:r>
              <a:rPr lang="en-US" dirty="0"/>
              <a:t>Mitigation Strategies</a:t>
            </a:r>
          </a:p>
        </p:txBody>
      </p:sp>
      <p:sp>
        <p:nvSpPr>
          <p:cNvPr id="3" name="Content Placeholder 2">
            <a:extLst>
              <a:ext uri="{FF2B5EF4-FFF2-40B4-BE49-F238E27FC236}">
                <a16:creationId xmlns:a16="http://schemas.microsoft.com/office/drawing/2014/main" id="{26130912-418D-3744-9877-C8243F685322}"/>
              </a:ext>
            </a:extLst>
          </p:cNvPr>
          <p:cNvSpPr>
            <a:spLocks noGrp="1"/>
          </p:cNvSpPr>
          <p:nvPr>
            <p:ph idx="1"/>
          </p:nvPr>
        </p:nvSpPr>
        <p:spPr>
          <a:xfrm>
            <a:off x="633819" y="1289304"/>
            <a:ext cx="11327993" cy="4349496"/>
          </a:xfrm>
        </p:spPr>
        <p:txBody>
          <a:bodyPr/>
          <a:lstStyle/>
          <a:p>
            <a:r>
              <a:rPr lang="en-US" dirty="0"/>
              <a:t>System Provisioning</a:t>
            </a:r>
          </a:p>
          <a:p>
            <a:pPr lvl="1"/>
            <a:r>
              <a:rPr lang="en-US" dirty="0"/>
              <a:t>Use our results to guide an admission control test</a:t>
            </a:r>
          </a:p>
          <a:p>
            <a:pPr lvl="2"/>
            <a:r>
              <a:rPr lang="en-US" dirty="0"/>
              <a:t>Based on the potential HPI per-attacker, perform more complex admission control</a:t>
            </a:r>
          </a:p>
          <a:p>
            <a:pPr lvl="1"/>
            <a:r>
              <a:rPr lang="en-US" dirty="0"/>
              <a:t>Effectiveness:</a:t>
            </a:r>
          </a:p>
          <a:p>
            <a:pPr lvl="2"/>
            <a:r>
              <a:rPr lang="en-US" dirty="0"/>
              <a:t>For </a:t>
            </a:r>
            <a:r>
              <a:rPr lang="en-US" dirty="0">
                <a:solidFill>
                  <a:schemeClr val="accent2">
                    <a:lumMod val="75000"/>
                  </a:schemeClr>
                </a:solidFill>
              </a:rPr>
              <a:t>long periods</a:t>
            </a:r>
            <a:r>
              <a:rPr lang="en-US" dirty="0"/>
              <a:t> of suspension, HRT </a:t>
            </a:r>
            <a:r>
              <a:rPr lang="en-US" dirty="0" err="1"/>
              <a:t>schedulability</a:t>
            </a:r>
            <a:r>
              <a:rPr lang="en-US" dirty="0"/>
              <a:t> is reasonable</a:t>
            </a:r>
          </a:p>
          <a:p>
            <a:pPr lvl="2"/>
            <a:r>
              <a:rPr lang="en-US" dirty="0"/>
              <a:t>For </a:t>
            </a:r>
            <a:r>
              <a:rPr lang="en-US" dirty="0">
                <a:solidFill>
                  <a:srgbClr val="EAB637"/>
                </a:solidFill>
              </a:rPr>
              <a:t>short periods</a:t>
            </a:r>
            <a:r>
              <a:rPr lang="en-US" dirty="0"/>
              <a:t>, HRT </a:t>
            </a:r>
            <a:r>
              <a:rPr lang="en-US" dirty="0" err="1"/>
              <a:t>schedulability</a:t>
            </a:r>
            <a:r>
              <a:rPr lang="en-US" dirty="0"/>
              <a:t> is challenging for the Endpoint and Replenishment Sorting attacks</a:t>
            </a:r>
          </a:p>
          <a:p>
            <a:pPr lvl="2"/>
            <a:r>
              <a:rPr lang="en-US" dirty="0"/>
              <a:t>For </a:t>
            </a:r>
            <a:r>
              <a:rPr lang="en-US" dirty="0">
                <a:solidFill>
                  <a:srgbClr val="C00000"/>
                </a:solidFill>
              </a:rPr>
              <a:t>short periods</a:t>
            </a:r>
            <a:r>
              <a:rPr lang="en-US" dirty="0"/>
              <a:t>, HRT </a:t>
            </a:r>
            <a:r>
              <a:rPr lang="en-US" dirty="0" err="1"/>
              <a:t>schedulability</a:t>
            </a:r>
            <a:r>
              <a:rPr lang="en-US" dirty="0"/>
              <a:t> is impossible for the Replenishment Wakeup attack</a:t>
            </a:r>
          </a:p>
          <a:p>
            <a:r>
              <a:rPr lang="en-US" dirty="0"/>
              <a:t>Logarithmic in-kernel data structures</a:t>
            </a:r>
          </a:p>
          <a:p>
            <a:pPr lvl="1"/>
            <a:r>
              <a:rPr lang="en-US" dirty="0"/>
              <a:t>Insert complexity becomes O(log(n))</a:t>
            </a:r>
          </a:p>
          <a:p>
            <a:pPr lvl="2"/>
            <a:r>
              <a:rPr lang="en-US" dirty="0"/>
              <a:t>With respect to the number of attacker threads</a:t>
            </a:r>
          </a:p>
          <a:p>
            <a:pPr lvl="1"/>
            <a:r>
              <a:rPr lang="en-US" dirty="0"/>
              <a:t>Effectiveness:</a:t>
            </a:r>
          </a:p>
          <a:p>
            <a:pPr lvl="2"/>
            <a:r>
              <a:rPr lang="en-US" dirty="0">
                <a:solidFill>
                  <a:srgbClr val="E7B900"/>
                </a:solidFill>
              </a:rPr>
              <a:t>Reduces</a:t>
            </a:r>
            <a:r>
              <a:rPr lang="en-US" dirty="0"/>
              <a:t> HPI of Endpoint and Replenishment Sorting attacks</a:t>
            </a:r>
          </a:p>
          <a:p>
            <a:pPr lvl="2"/>
            <a:r>
              <a:rPr lang="en-US" dirty="0">
                <a:solidFill>
                  <a:srgbClr val="C00000"/>
                </a:solidFill>
              </a:rPr>
              <a:t>No effect </a:t>
            </a:r>
            <a:r>
              <a:rPr lang="en-US" dirty="0"/>
              <a:t>(slightly increases!) on the Replenishment Wakeup attack</a:t>
            </a:r>
          </a:p>
        </p:txBody>
      </p:sp>
      <p:sp>
        <p:nvSpPr>
          <p:cNvPr id="4" name="Rectangle 3">
            <a:extLst>
              <a:ext uri="{FF2B5EF4-FFF2-40B4-BE49-F238E27FC236}">
                <a16:creationId xmlns:a16="http://schemas.microsoft.com/office/drawing/2014/main" id="{382DAFFA-B8CB-2241-B540-03D478A6F752}"/>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The studied mitigation strategies have a range of </a:t>
            </a:r>
            <a:r>
              <a:rPr kumimoji="0" lang="en-US" sz="1800" b="1" i="0" u="none" strike="noStrike" cap="none" normalizeH="0" baseline="0" dirty="0" err="1">
                <a:ln>
                  <a:noFill/>
                </a:ln>
                <a:solidFill>
                  <a:schemeClr val="tx1"/>
                </a:solidFill>
                <a:effectLst/>
                <a:latin typeface="Arial" pitchFamily="-110" charset="0"/>
              </a:rPr>
              <a:t>effecitiveness</a:t>
            </a:r>
            <a:endParaRPr kumimoji="0" lang="en-US" sz="1800" b="1" i="0" u="none" strike="noStrike" cap="none" normalizeH="0" baseline="0" dirty="0">
              <a:ln>
                <a:noFill/>
              </a:ln>
              <a:solidFill>
                <a:schemeClr val="tx1"/>
              </a:solidFill>
              <a:effectLst/>
              <a:latin typeface="Arial" pitchFamily="-110" charset="0"/>
            </a:endParaRPr>
          </a:p>
        </p:txBody>
      </p:sp>
      <p:sp>
        <p:nvSpPr>
          <p:cNvPr id="5" name="Rectangle 4">
            <a:extLst>
              <a:ext uri="{FF2B5EF4-FFF2-40B4-BE49-F238E27FC236}">
                <a16:creationId xmlns:a16="http://schemas.microsoft.com/office/drawing/2014/main" id="{757DC487-F358-964F-B6C1-5EFB534DB99C}"/>
              </a:ext>
            </a:extLst>
          </p:cNvPr>
          <p:cNvSpPr/>
          <p:nvPr/>
        </p:nvSpPr>
        <p:spPr>
          <a:xfrm>
            <a:off x="8351367" y="4364247"/>
            <a:ext cx="3381845" cy="626378"/>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See the paper for a quantitative evaluation of these two strategies</a:t>
            </a:r>
          </a:p>
        </p:txBody>
      </p:sp>
    </p:spTree>
    <p:extLst>
      <p:ext uri="{BB962C8B-B14F-4D97-AF65-F5344CB8AC3E}">
        <p14:creationId xmlns:p14="http://schemas.microsoft.com/office/powerpoint/2010/main" val="300945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B0A02-FCFE-3D49-B029-F40BA57305EE}"/>
              </a:ext>
            </a:extLst>
          </p:cNvPr>
          <p:cNvSpPr>
            <a:spLocks noGrp="1"/>
          </p:cNvSpPr>
          <p:nvPr>
            <p:ph type="title"/>
          </p:nvPr>
        </p:nvSpPr>
        <p:spPr/>
        <p:txBody>
          <a:bodyPr/>
          <a:lstStyle/>
          <a:p>
            <a:r>
              <a:rPr lang="en-US" dirty="0"/>
              <a:t>Other Mitigation Strategies</a:t>
            </a:r>
          </a:p>
        </p:txBody>
      </p:sp>
      <p:sp>
        <p:nvSpPr>
          <p:cNvPr id="3" name="Content Placeholder 2">
            <a:extLst>
              <a:ext uri="{FF2B5EF4-FFF2-40B4-BE49-F238E27FC236}">
                <a16:creationId xmlns:a16="http://schemas.microsoft.com/office/drawing/2014/main" id="{26130912-418D-3744-9877-C8243F685322}"/>
              </a:ext>
            </a:extLst>
          </p:cNvPr>
          <p:cNvSpPr>
            <a:spLocks noGrp="1"/>
          </p:cNvSpPr>
          <p:nvPr>
            <p:ph idx="1"/>
          </p:nvPr>
        </p:nvSpPr>
        <p:spPr>
          <a:xfrm>
            <a:off x="633819" y="1289304"/>
            <a:ext cx="10921187" cy="4349496"/>
          </a:xfrm>
        </p:spPr>
        <p:txBody>
          <a:bodyPr/>
          <a:lstStyle/>
          <a:p>
            <a:r>
              <a:rPr lang="en-US" dirty="0"/>
              <a:t>Queue-per-priority</a:t>
            </a:r>
          </a:p>
          <a:p>
            <a:pPr lvl="1"/>
            <a:r>
              <a:rPr lang="en-US" dirty="0"/>
              <a:t>Use a constant time in-kernel data structure</a:t>
            </a:r>
          </a:p>
          <a:p>
            <a:pPr lvl="2"/>
            <a:r>
              <a:rPr lang="en-US" dirty="0"/>
              <a:t>Similar to a </a:t>
            </a:r>
            <a:r>
              <a:rPr lang="en-US" dirty="0" err="1"/>
              <a:t>plist</a:t>
            </a:r>
            <a:r>
              <a:rPr lang="en-US" dirty="0"/>
              <a:t> in Linux</a:t>
            </a:r>
          </a:p>
          <a:p>
            <a:pPr lvl="1"/>
            <a:r>
              <a:rPr lang="en-US" dirty="0"/>
              <a:t>Effectiveness:</a:t>
            </a:r>
          </a:p>
          <a:p>
            <a:pPr lvl="2"/>
            <a:r>
              <a:rPr lang="en-US" dirty="0">
                <a:solidFill>
                  <a:schemeClr val="accent2">
                    <a:lumMod val="75000"/>
                  </a:schemeClr>
                </a:solidFill>
              </a:rPr>
              <a:t>Eliminates</a:t>
            </a:r>
            <a:r>
              <a:rPr lang="en-US" dirty="0"/>
              <a:t> the Endpoint Queue Sorting attack</a:t>
            </a:r>
          </a:p>
          <a:p>
            <a:pPr lvl="2"/>
            <a:r>
              <a:rPr lang="en-US" dirty="0">
                <a:solidFill>
                  <a:srgbClr val="EAB637"/>
                </a:solidFill>
              </a:rPr>
              <a:t>Requires kernel-wide modifications </a:t>
            </a:r>
            <a:r>
              <a:rPr lang="en-US" dirty="0"/>
              <a:t>for the Replenishment Wakeup Processing attack</a:t>
            </a:r>
          </a:p>
          <a:p>
            <a:pPr lvl="2"/>
            <a:r>
              <a:rPr lang="en-US" dirty="0">
                <a:solidFill>
                  <a:srgbClr val="C00000"/>
                </a:solidFill>
              </a:rPr>
              <a:t>No effect </a:t>
            </a:r>
            <a:r>
              <a:rPr lang="en-US" dirty="0"/>
              <a:t>on the Replenishment Sorting attack</a:t>
            </a:r>
          </a:p>
          <a:p>
            <a:r>
              <a:rPr lang="en-US" dirty="0"/>
              <a:t>Preemption points</a:t>
            </a:r>
          </a:p>
          <a:p>
            <a:pPr lvl="1"/>
            <a:r>
              <a:rPr lang="en-US" dirty="0"/>
              <a:t>Capture a kernel in-progress</a:t>
            </a:r>
          </a:p>
          <a:p>
            <a:pPr lvl="2"/>
            <a:r>
              <a:rPr lang="en-US" dirty="0"/>
              <a:t>Allow later kernel execution from this point</a:t>
            </a:r>
          </a:p>
          <a:p>
            <a:pPr lvl="1"/>
            <a:r>
              <a:rPr lang="en-US" dirty="0"/>
              <a:t>Effectiveness:</a:t>
            </a:r>
          </a:p>
          <a:p>
            <a:pPr lvl="2"/>
            <a:r>
              <a:rPr lang="en-US" dirty="0">
                <a:solidFill>
                  <a:srgbClr val="E7B900"/>
                </a:solidFill>
              </a:rPr>
              <a:t>Bounds the cost </a:t>
            </a:r>
            <a:r>
              <a:rPr lang="en-US" dirty="0"/>
              <a:t>of wait-queue and replenishment operations</a:t>
            </a:r>
          </a:p>
          <a:p>
            <a:pPr lvl="2"/>
            <a:r>
              <a:rPr lang="en-US" dirty="0">
                <a:solidFill>
                  <a:srgbClr val="C00000"/>
                </a:solidFill>
              </a:rPr>
              <a:t>Increases </a:t>
            </a:r>
            <a:r>
              <a:rPr lang="en-US" dirty="0"/>
              <a:t>kernel complexity in an undesirable way</a:t>
            </a:r>
          </a:p>
        </p:txBody>
      </p:sp>
      <p:sp>
        <p:nvSpPr>
          <p:cNvPr id="4" name="Rectangle 3">
            <a:extLst>
              <a:ext uri="{FF2B5EF4-FFF2-40B4-BE49-F238E27FC236}">
                <a16:creationId xmlns:a16="http://schemas.microsoft.com/office/drawing/2014/main" id="{382DAFFA-B8CB-2241-B540-03D478A6F752}"/>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seL4 modifications could also facilitate future mitigations</a:t>
            </a:r>
          </a:p>
        </p:txBody>
      </p:sp>
    </p:spTree>
    <p:extLst>
      <p:ext uri="{BB962C8B-B14F-4D97-AF65-F5344CB8AC3E}">
        <p14:creationId xmlns:p14="http://schemas.microsoft.com/office/powerpoint/2010/main" val="1761250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DD817-2C85-944B-80A0-FFF69DBB9ECD}"/>
              </a:ext>
            </a:extLst>
          </p:cNvPr>
          <p:cNvSpPr>
            <a:spLocks noGrp="1"/>
          </p:cNvSpPr>
          <p:nvPr>
            <p:ph type="title"/>
          </p:nvPr>
        </p:nvSpPr>
        <p:spPr/>
        <p:txBody>
          <a:bodyPr/>
          <a:lstStyle/>
          <a:p>
            <a:r>
              <a:rPr lang="en-US" dirty="0"/>
              <a:t>Mitigation Summary</a:t>
            </a:r>
          </a:p>
        </p:txBody>
      </p:sp>
      <p:sp>
        <p:nvSpPr>
          <p:cNvPr id="4" name="Rectangle 3">
            <a:extLst>
              <a:ext uri="{FF2B5EF4-FFF2-40B4-BE49-F238E27FC236}">
                <a16:creationId xmlns:a16="http://schemas.microsoft.com/office/drawing/2014/main" id="{35791A28-9AF7-2D4A-878D-42A79A2306D3}"/>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a:t>No one mitigation strategy can solve all Thundering Herd attacks</a:t>
            </a:r>
            <a:endParaRPr kumimoji="0" lang="en-US" sz="1800" b="1" i="0" u="none" strike="noStrike" cap="none" normalizeH="0" baseline="0" dirty="0">
              <a:ln>
                <a:noFill/>
              </a:ln>
              <a:solidFill>
                <a:schemeClr val="tx1"/>
              </a:solidFill>
              <a:effectLst/>
              <a:latin typeface="Arial" pitchFamily="-110" charset="0"/>
            </a:endParaRPr>
          </a:p>
        </p:txBody>
      </p:sp>
      <p:graphicFrame>
        <p:nvGraphicFramePr>
          <p:cNvPr id="6" name="Table 6">
            <a:extLst>
              <a:ext uri="{FF2B5EF4-FFF2-40B4-BE49-F238E27FC236}">
                <a16:creationId xmlns:a16="http://schemas.microsoft.com/office/drawing/2014/main" id="{5014F2AF-0C93-824E-BAF8-D4AFA363A1EE}"/>
              </a:ext>
            </a:extLst>
          </p:cNvPr>
          <p:cNvGraphicFramePr>
            <a:graphicFrameLocks noGrp="1"/>
          </p:cNvGraphicFramePr>
          <p:nvPr>
            <p:extLst>
              <p:ext uri="{D42A27DB-BD31-4B8C-83A1-F6EECF244321}">
                <p14:modId xmlns:p14="http://schemas.microsoft.com/office/powerpoint/2010/main" val="2350202587"/>
              </p:ext>
            </p:extLst>
          </p:nvPr>
        </p:nvGraphicFramePr>
        <p:xfrm>
          <a:off x="608012" y="1665402"/>
          <a:ext cx="11201400" cy="3287600"/>
        </p:xfrm>
        <a:graphic>
          <a:graphicData uri="http://schemas.openxmlformats.org/drawingml/2006/table">
            <a:tbl>
              <a:tblPr firstRow="1" firstCol="1" bandRow="1">
                <a:tableStyleId>{00A15C55-8517-42AA-B614-E9B94910E393}</a:tableStyleId>
              </a:tblPr>
              <a:tblGrid>
                <a:gridCol w="2819400">
                  <a:extLst>
                    <a:ext uri="{9D8B030D-6E8A-4147-A177-3AD203B41FA5}">
                      <a16:colId xmlns:a16="http://schemas.microsoft.com/office/drawing/2014/main" val="1156511410"/>
                    </a:ext>
                  </a:extLst>
                </a:gridCol>
                <a:gridCol w="1981200">
                  <a:extLst>
                    <a:ext uri="{9D8B030D-6E8A-4147-A177-3AD203B41FA5}">
                      <a16:colId xmlns:a16="http://schemas.microsoft.com/office/drawing/2014/main" val="1332670814"/>
                    </a:ext>
                  </a:extLst>
                </a:gridCol>
                <a:gridCol w="1920240">
                  <a:extLst>
                    <a:ext uri="{9D8B030D-6E8A-4147-A177-3AD203B41FA5}">
                      <a16:colId xmlns:a16="http://schemas.microsoft.com/office/drawing/2014/main" val="1009567003"/>
                    </a:ext>
                  </a:extLst>
                </a:gridCol>
                <a:gridCol w="2240280">
                  <a:extLst>
                    <a:ext uri="{9D8B030D-6E8A-4147-A177-3AD203B41FA5}">
                      <a16:colId xmlns:a16="http://schemas.microsoft.com/office/drawing/2014/main" val="1496851643"/>
                    </a:ext>
                  </a:extLst>
                </a:gridCol>
                <a:gridCol w="2240280">
                  <a:extLst>
                    <a:ext uri="{9D8B030D-6E8A-4147-A177-3AD203B41FA5}">
                      <a16:colId xmlns:a16="http://schemas.microsoft.com/office/drawing/2014/main" val="3131607619"/>
                    </a:ext>
                  </a:extLst>
                </a:gridCol>
              </a:tblGrid>
              <a:tr h="821900">
                <a:tc>
                  <a:txBody>
                    <a:bodyPr/>
                    <a:lstStyle/>
                    <a:p>
                      <a:pPr algn="ctr"/>
                      <a:endParaRPr lang="en-US" dirty="0">
                        <a:ln>
                          <a:noFill/>
                        </a:ln>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ln>
                            <a:noFill/>
                          </a:ln>
                          <a:solidFill>
                            <a:schemeClr val="tx1"/>
                          </a:solidFill>
                        </a:rPr>
                        <a:t>System Provisioning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ln>
                            <a:noFill/>
                          </a:ln>
                          <a:solidFill>
                            <a:schemeClr val="tx1"/>
                          </a:solidFill>
                        </a:rPr>
                        <a:t>Logarithmic Data Structures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ln>
                            <a:noFill/>
                          </a:ln>
                          <a:solidFill>
                            <a:schemeClr val="tx1"/>
                          </a:solidFill>
                        </a:rPr>
                        <a:t>Queue-per-priority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ln>
                            <a:noFill/>
                          </a:ln>
                          <a:solidFill>
                            <a:schemeClr val="tx1"/>
                          </a:solidFill>
                        </a:rPr>
                        <a:t>Preemption Points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5063945"/>
                  </a:ext>
                </a:extLst>
              </a:tr>
              <a:tr h="821900">
                <a:tc>
                  <a:txBody>
                    <a:bodyPr/>
                    <a:lstStyle/>
                    <a:p>
                      <a:pPr algn="ctr"/>
                      <a:r>
                        <a:rPr lang="en-US" dirty="0">
                          <a:ln>
                            <a:noFill/>
                          </a:ln>
                          <a:solidFill>
                            <a:schemeClr val="tx1"/>
                          </a:solidFill>
                        </a:rPr>
                        <a:t>Endpoint Queue </a:t>
                      </a:r>
                    </a:p>
                    <a:p>
                      <a:pPr algn="ctr"/>
                      <a:r>
                        <a:rPr lang="en-US" dirty="0">
                          <a:ln>
                            <a:noFill/>
                          </a:ln>
                          <a:solidFill>
                            <a:schemeClr val="tx1"/>
                          </a:solidFill>
                        </a:rPr>
                        <a:t>Sorting Attack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chemeClr val="accent2">
                            <a:lumMod val="75000"/>
                          </a:schemeClr>
                        </a:gs>
                        <a:gs pos="47000">
                          <a:schemeClr val="accent2">
                            <a:lumMod val="75000"/>
                          </a:schemeClr>
                        </a:gs>
                        <a:gs pos="53000">
                          <a:srgbClr val="E7B900"/>
                        </a:gs>
                        <a:gs pos="99000">
                          <a:srgbClr val="E7B900"/>
                        </a:gs>
                      </a:gsLst>
                      <a:lin ang="2700000" scaled="1"/>
                      <a:tileRect/>
                    </a:gra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B900"/>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E7B900"/>
                        </a:gs>
                        <a:gs pos="47000">
                          <a:srgbClr val="E7B900"/>
                        </a:gs>
                        <a:gs pos="53000">
                          <a:srgbClr val="C00000"/>
                        </a:gs>
                        <a:gs pos="99000">
                          <a:srgbClr val="C00000"/>
                        </a:gs>
                      </a:gsLst>
                      <a:lin ang="2700000" scaled="1"/>
                    </a:gradFill>
                  </a:tcPr>
                </a:tc>
                <a:extLst>
                  <a:ext uri="{0D108BD9-81ED-4DB2-BD59-A6C34878D82A}">
                    <a16:rowId xmlns:a16="http://schemas.microsoft.com/office/drawing/2014/main" val="3371549798"/>
                  </a:ext>
                </a:extLst>
              </a:tr>
              <a:tr h="821900">
                <a:tc>
                  <a:txBody>
                    <a:bodyPr/>
                    <a:lstStyle/>
                    <a:p>
                      <a:pPr algn="ctr"/>
                      <a:r>
                        <a:rPr lang="en-US" dirty="0">
                          <a:ln>
                            <a:noFill/>
                          </a:ln>
                          <a:solidFill>
                            <a:schemeClr val="tx1"/>
                          </a:solidFill>
                        </a:rPr>
                        <a:t>Replenishment Queue</a:t>
                      </a:r>
                    </a:p>
                    <a:p>
                      <a:pPr algn="ctr"/>
                      <a:r>
                        <a:rPr lang="en-US" dirty="0">
                          <a:ln>
                            <a:noFill/>
                          </a:ln>
                          <a:solidFill>
                            <a:schemeClr val="tx1"/>
                          </a:solidFill>
                        </a:rPr>
                        <a:t>Sorting Attack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chemeClr val="accent2">
                            <a:lumMod val="75000"/>
                          </a:schemeClr>
                        </a:gs>
                        <a:gs pos="47000">
                          <a:schemeClr val="accent2">
                            <a:lumMod val="75000"/>
                          </a:schemeClr>
                        </a:gs>
                        <a:gs pos="53000">
                          <a:srgbClr val="E7B900"/>
                        </a:gs>
                        <a:gs pos="99000">
                          <a:srgbClr val="E7B900"/>
                        </a:gs>
                      </a:gsLst>
                      <a:lin ang="2700000" scaled="1"/>
                      <a:tileRect/>
                    </a:gra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B900"/>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E7B900"/>
                        </a:gs>
                        <a:gs pos="47000">
                          <a:srgbClr val="E7B900"/>
                        </a:gs>
                        <a:gs pos="53000">
                          <a:srgbClr val="C00000"/>
                        </a:gs>
                        <a:gs pos="99000">
                          <a:srgbClr val="C00000"/>
                        </a:gs>
                      </a:gsLst>
                      <a:lin ang="2700000" scaled="1"/>
                    </a:gradFill>
                  </a:tcPr>
                </a:tc>
                <a:extLst>
                  <a:ext uri="{0D108BD9-81ED-4DB2-BD59-A6C34878D82A}">
                    <a16:rowId xmlns:a16="http://schemas.microsoft.com/office/drawing/2014/main" val="1041961821"/>
                  </a:ext>
                </a:extLst>
              </a:tr>
              <a:tr h="821900">
                <a:tc>
                  <a:txBody>
                    <a:bodyPr/>
                    <a:lstStyle/>
                    <a:p>
                      <a:pPr algn="ctr"/>
                      <a:r>
                        <a:rPr lang="en-US" dirty="0">
                          <a:ln>
                            <a:noFill/>
                          </a:ln>
                          <a:solidFill>
                            <a:schemeClr val="tx1"/>
                          </a:solidFill>
                        </a:rPr>
                        <a:t>Replenishment Wakeup Processing Attack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rgbClr val="E7B900"/>
                        </a:gs>
                        <a:gs pos="47000">
                          <a:srgbClr val="E7B900"/>
                        </a:gs>
                        <a:gs pos="53000">
                          <a:srgbClr val="C00000"/>
                        </a:gs>
                        <a:gs pos="99000">
                          <a:srgbClr val="C00000"/>
                        </a:gs>
                      </a:gsLst>
                      <a:lin ang="2700000" scaled="1"/>
                    </a:gra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B900"/>
                    </a:solidFill>
                  </a:tcPr>
                </a:tc>
                <a:tc>
                  <a:txBody>
                    <a:bodyPr/>
                    <a:lstStyle/>
                    <a:p>
                      <a:endParaRPr lang="en-US" dirty="0">
                        <a:ln>
                          <a:no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2922883802"/>
                  </a:ext>
                </a:extLst>
              </a:tr>
            </a:tbl>
          </a:graphicData>
        </a:graphic>
      </p:graphicFrame>
    </p:spTree>
    <p:extLst>
      <p:ext uri="{BB962C8B-B14F-4D97-AF65-F5344CB8AC3E}">
        <p14:creationId xmlns:p14="http://schemas.microsoft.com/office/powerpoint/2010/main" val="1810492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4653D-1180-424F-9DB8-F71975E3D776}"/>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30F37176-4454-1044-963E-0F742318B34F}"/>
              </a:ext>
            </a:extLst>
          </p:cNvPr>
          <p:cNvSpPr>
            <a:spLocks noGrp="1"/>
          </p:cNvSpPr>
          <p:nvPr>
            <p:ph idx="1"/>
          </p:nvPr>
        </p:nvSpPr>
        <p:spPr/>
        <p:txBody>
          <a:bodyPr/>
          <a:lstStyle/>
          <a:p>
            <a:r>
              <a:rPr lang="en-US" dirty="0"/>
              <a:t>Investigated the system coordination dilemma</a:t>
            </a:r>
          </a:p>
          <a:p>
            <a:pPr lvl="1"/>
            <a:r>
              <a:rPr lang="en-US" dirty="0"/>
              <a:t>Interference from simple IPC mechanisms</a:t>
            </a:r>
          </a:p>
          <a:p>
            <a:pPr lvl="1"/>
            <a:r>
              <a:rPr lang="en-US" dirty="0"/>
              <a:t>Interference from kernel accounting mechanisms</a:t>
            </a:r>
          </a:p>
          <a:p>
            <a:r>
              <a:rPr lang="en-US" dirty="0"/>
              <a:t>Introduced Thundering Herd Attacks</a:t>
            </a:r>
          </a:p>
          <a:p>
            <a:pPr lvl="1"/>
            <a:r>
              <a:rPr lang="en-US" dirty="0"/>
              <a:t>Non-preemptive kernel processing may delay HRT tasks</a:t>
            </a:r>
          </a:p>
          <a:p>
            <a:r>
              <a:rPr lang="en-US" dirty="0"/>
              <a:t>Quantified various forms of HPI </a:t>
            </a:r>
          </a:p>
          <a:p>
            <a:pPr lvl="1"/>
            <a:r>
              <a:rPr lang="en-US" dirty="0"/>
              <a:t>Traditional IPC interference</a:t>
            </a:r>
          </a:p>
          <a:p>
            <a:pPr lvl="1"/>
            <a:r>
              <a:rPr lang="en-US" dirty="0"/>
              <a:t>Thundering Herd Attacks</a:t>
            </a:r>
          </a:p>
          <a:p>
            <a:r>
              <a:rPr lang="en-US" dirty="0"/>
              <a:t>Evaluated various forms of mitigation</a:t>
            </a:r>
          </a:p>
          <a:p>
            <a:pPr lvl="1"/>
            <a:r>
              <a:rPr lang="en-US" dirty="0"/>
              <a:t>No one size fits all solution!</a:t>
            </a:r>
          </a:p>
        </p:txBody>
      </p:sp>
      <p:sp>
        <p:nvSpPr>
          <p:cNvPr id="4" name="Rectangle 3">
            <a:extLst>
              <a:ext uri="{FF2B5EF4-FFF2-40B4-BE49-F238E27FC236}">
                <a16:creationId xmlns:a16="http://schemas.microsoft.com/office/drawing/2014/main" id="{7533C67A-96C4-3D43-B9D7-FD32FC82D4D9}"/>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800" b="1" dirty="0"/>
              <a:t>Without careful system provisioning, kernel HPI can delay HRT tasks</a:t>
            </a:r>
          </a:p>
        </p:txBody>
      </p:sp>
    </p:spTree>
    <p:extLst>
      <p:ext uri="{BB962C8B-B14F-4D97-AF65-F5344CB8AC3E}">
        <p14:creationId xmlns:p14="http://schemas.microsoft.com/office/powerpoint/2010/main" val="685135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82448-30BA-CC44-B08D-4AE4743AF309}"/>
              </a:ext>
            </a:extLst>
          </p:cNvPr>
          <p:cNvSpPr>
            <a:spLocks noGrp="1"/>
          </p:cNvSpPr>
          <p:nvPr>
            <p:ph type="title"/>
          </p:nvPr>
        </p:nvSpPr>
        <p:spPr/>
        <p:txBody>
          <a:bodyPr/>
          <a:lstStyle/>
          <a:p>
            <a:r>
              <a:rPr lang="en-US" dirty="0"/>
              <a:t>Thundering Herd Attacks</a:t>
            </a:r>
          </a:p>
        </p:txBody>
      </p:sp>
      <p:sp>
        <p:nvSpPr>
          <p:cNvPr id="3" name="Content Placeholder 2">
            <a:extLst>
              <a:ext uri="{FF2B5EF4-FFF2-40B4-BE49-F238E27FC236}">
                <a16:creationId xmlns:a16="http://schemas.microsoft.com/office/drawing/2014/main" id="{5EA6695B-D537-2242-BB60-4C8EA559C78A}"/>
              </a:ext>
            </a:extLst>
          </p:cNvPr>
          <p:cNvSpPr>
            <a:spLocks noGrp="1"/>
          </p:cNvSpPr>
          <p:nvPr>
            <p:ph idx="1"/>
          </p:nvPr>
        </p:nvSpPr>
        <p:spPr>
          <a:xfrm>
            <a:off x="628382" y="1168160"/>
            <a:ext cx="10921187" cy="4828032"/>
          </a:xfrm>
        </p:spPr>
        <p:txBody>
          <a:bodyPr/>
          <a:lstStyle/>
          <a:p>
            <a:r>
              <a:rPr lang="en-US" dirty="0"/>
              <a:t>We investigate the effect of attacker-induced </a:t>
            </a:r>
            <a:r>
              <a:rPr lang="en-US" dirty="0">
                <a:solidFill>
                  <a:schemeClr val="accent1">
                    <a:lumMod val="50000"/>
                  </a:schemeClr>
                </a:solidFill>
              </a:rPr>
              <a:t>High-Priority Interference (HPI)</a:t>
            </a:r>
          </a:p>
          <a:p>
            <a:pPr lvl="1"/>
            <a:r>
              <a:rPr lang="en-US" dirty="0"/>
              <a:t>High priority thread that executes </a:t>
            </a:r>
            <a:r>
              <a:rPr lang="en-US" i="1" dirty="0"/>
              <a:t>on-behalf</a:t>
            </a:r>
            <a:r>
              <a:rPr lang="en-US" dirty="0"/>
              <a:t> of a low-priority thread</a:t>
            </a:r>
          </a:p>
          <a:p>
            <a:r>
              <a:rPr lang="en-US" dirty="0"/>
              <a:t>We introduce </a:t>
            </a:r>
            <a:r>
              <a:rPr lang="en-US" dirty="0">
                <a:solidFill>
                  <a:srgbClr val="C00000"/>
                </a:solidFill>
              </a:rPr>
              <a:t>Thundering Herd Attacks</a:t>
            </a:r>
          </a:p>
          <a:p>
            <a:pPr lvl="1"/>
            <a:r>
              <a:rPr lang="en-US" dirty="0"/>
              <a:t>Use low priority/criticality threads to cause kernel HPI</a:t>
            </a:r>
          </a:p>
          <a:p>
            <a:pPr lvl="1"/>
            <a:r>
              <a:rPr lang="en-US" dirty="0"/>
              <a:t>Targets IPC and budget management in the kernel</a:t>
            </a:r>
          </a:p>
          <a:p>
            <a:pPr lvl="1"/>
            <a:r>
              <a:rPr lang="en-US" dirty="0"/>
              <a:t>Creates </a:t>
            </a:r>
            <a:r>
              <a:rPr lang="en-US" dirty="0">
                <a:solidFill>
                  <a:srgbClr val="C00000"/>
                </a:solidFill>
              </a:rPr>
              <a:t>a system coordination dilemma </a:t>
            </a:r>
          </a:p>
        </p:txBody>
      </p:sp>
      <p:sp>
        <p:nvSpPr>
          <p:cNvPr id="4" name="Rectangle 3">
            <a:extLst>
              <a:ext uri="{FF2B5EF4-FFF2-40B4-BE49-F238E27FC236}">
                <a16:creationId xmlns:a16="http://schemas.microsoft.com/office/drawing/2014/main" id="{BD021ACA-0242-E643-9C10-B9F978FDB927}"/>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a:t>Kernel execution on-behalf of low-priority threads can </a:t>
            </a:r>
            <a:r>
              <a:rPr kumimoji="0" lang="en-US" sz="1800" b="1" i="0" u="none" strike="noStrike" cap="none" normalizeH="0" baseline="0" dirty="0">
                <a:ln>
                  <a:noFill/>
                </a:ln>
                <a:solidFill>
                  <a:schemeClr val="tx1"/>
                </a:solidFill>
                <a:effectLst/>
                <a:latin typeface="Arial" pitchFamily="-110" charset="0"/>
              </a:rPr>
              <a:t>delay high-criticality tasks</a:t>
            </a:r>
          </a:p>
        </p:txBody>
      </p:sp>
      <p:pic>
        <p:nvPicPr>
          <p:cNvPr id="14" name="Graphic 13">
            <a:extLst>
              <a:ext uri="{FF2B5EF4-FFF2-40B4-BE49-F238E27FC236}">
                <a16:creationId xmlns:a16="http://schemas.microsoft.com/office/drawing/2014/main" id="{6E39C585-03FF-3A49-8847-D4A818963AF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89612" y="4757706"/>
            <a:ext cx="1879600" cy="939800"/>
          </a:xfrm>
          <a:prstGeom prst="rect">
            <a:avLst/>
          </a:prstGeom>
        </p:spPr>
      </p:pic>
      <p:cxnSp>
        <p:nvCxnSpPr>
          <p:cNvPr id="16" name="Straight Arrow Connector 15">
            <a:extLst>
              <a:ext uri="{FF2B5EF4-FFF2-40B4-BE49-F238E27FC236}">
                <a16:creationId xmlns:a16="http://schemas.microsoft.com/office/drawing/2014/main" id="{D542B20E-3C13-5346-AB43-98629BF35EE7}"/>
              </a:ext>
            </a:extLst>
          </p:cNvPr>
          <p:cNvCxnSpPr>
            <a:cxnSpLocks/>
            <a:stCxn id="12" idx="0"/>
            <a:endCxn id="14" idx="3"/>
          </p:cNvCxnSpPr>
          <p:nvPr/>
        </p:nvCxnSpPr>
        <p:spPr bwMode="auto">
          <a:xfrm flipH="1">
            <a:off x="7669212" y="4234486"/>
            <a:ext cx="3160418" cy="99312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7" name="Straight Arrow Connector 16">
            <a:extLst>
              <a:ext uri="{FF2B5EF4-FFF2-40B4-BE49-F238E27FC236}">
                <a16:creationId xmlns:a16="http://schemas.microsoft.com/office/drawing/2014/main" id="{98917FF3-DFB1-4B44-A5AD-14AA9FF3973F}"/>
              </a:ext>
            </a:extLst>
          </p:cNvPr>
          <p:cNvCxnSpPr>
            <a:cxnSpLocks/>
            <a:stCxn id="10" idx="1"/>
            <a:endCxn id="14" idx="3"/>
          </p:cNvCxnSpPr>
          <p:nvPr/>
        </p:nvCxnSpPr>
        <p:spPr bwMode="auto">
          <a:xfrm flipH="1">
            <a:off x="7669212" y="4022970"/>
            <a:ext cx="2935479" cy="120463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0" name="Straight Arrow Connector 19">
            <a:extLst>
              <a:ext uri="{FF2B5EF4-FFF2-40B4-BE49-F238E27FC236}">
                <a16:creationId xmlns:a16="http://schemas.microsoft.com/office/drawing/2014/main" id="{8B6707C4-8D02-1E45-A167-25E78A6708FD}"/>
              </a:ext>
            </a:extLst>
          </p:cNvPr>
          <p:cNvCxnSpPr>
            <a:cxnSpLocks/>
            <a:stCxn id="12" idx="1"/>
            <a:endCxn id="14" idx="3"/>
          </p:cNvCxnSpPr>
          <p:nvPr/>
        </p:nvCxnSpPr>
        <p:spPr bwMode="auto">
          <a:xfrm flipH="1">
            <a:off x="7669212" y="4496096"/>
            <a:ext cx="2888548" cy="73151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3" name="Straight Arrow Connector 22">
            <a:extLst>
              <a:ext uri="{FF2B5EF4-FFF2-40B4-BE49-F238E27FC236}">
                <a16:creationId xmlns:a16="http://schemas.microsoft.com/office/drawing/2014/main" id="{28CAAA68-8C6E-2446-9D9C-B284304ABC69}"/>
              </a:ext>
            </a:extLst>
          </p:cNvPr>
          <p:cNvCxnSpPr>
            <a:cxnSpLocks/>
            <a:stCxn id="10" idx="2"/>
            <a:endCxn id="14" idx="3"/>
          </p:cNvCxnSpPr>
          <p:nvPr/>
        </p:nvCxnSpPr>
        <p:spPr bwMode="auto">
          <a:xfrm flipH="1">
            <a:off x="7669212" y="4284580"/>
            <a:ext cx="3207349" cy="94302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6" name="Straight Arrow Connector 25">
            <a:extLst>
              <a:ext uri="{FF2B5EF4-FFF2-40B4-BE49-F238E27FC236}">
                <a16:creationId xmlns:a16="http://schemas.microsoft.com/office/drawing/2014/main" id="{B77615B6-1EAF-094A-819D-4F325A3FC9EC}"/>
              </a:ext>
            </a:extLst>
          </p:cNvPr>
          <p:cNvCxnSpPr>
            <a:cxnSpLocks/>
            <a:stCxn id="11" idx="0"/>
            <a:endCxn id="14" idx="3"/>
          </p:cNvCxnSpPr>
          <p:nvPr/>
        </p:nvCxnSpPr>
        <p:spPr bwMode="auto">
          <a:xfrm flipH="1">
            <a:off x="7669212" y="4218856"/>
            <a:ext cx="2544915" cy="100875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8" name="Straight Arrow Connector 27">
            <a:extLst>
              <a:ext uri="{FF2B5EF4-FFF2-40B4-BE49-F238E27FC236}">
                <a16:creationId xmlns:a16="http://schemas.microsoft.com/office/drawing/2014/main" id="{4A6B331E-0CD1-4641-B878-52DAE738C0C6}"/>
              </a:ext>
            </a:extLst>
          </p:cNvPr>
          <p:cNvCxnSpPr>
            <a:cxnSpLocks/>
            <a:stCxn id="5" idx="2"/>
            <a:endCxn id="14" idx="3"/>
          </p:cNvCxnSpPr>
          <p:nvPr/>
        </p:nvCxnSpPr>
        <p:spPr bwMode="auto">
          <a:xfrm flipH="1">
            <a:off x="7669212" y="4294760"/>
            <a:ext cx="2853681" cy="93284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43" name="TextBox 42">
            <a:extLst>
              <a:ext uri="{FF2B5EF4-FFF2-40B4-BE49-F238E27FC236}">
                <a16:creationId xmlns:a16="http://schemas.microsoft.com/office/drawing/2014/main" id="{2D8051FF-1D85-C94D-87D7-B287B7B3E7F3}"/>
              </a:ext>
            </a:extLst>
          </p:cNvPr>
          <p:cNvSpPr txBox="1"/>
          <p:nvPr/>
        </p:nvSpPr>
        <p:spPr>
          <a:xfrm>
            <a:off x="1644957" y="3380353"/>
            <a:ext cx="2549317" cy="1938992"/>
          </a:xfrm>
          <a:prstGeom prst="rect">
            <a:avLst/>
          </a:prstGeom>
          <a:noFill/>
        </p:spPr>
        <p:txBody>
          <a:bodyPr wrap="square" rtlCol="0">
            <a:spAutoFit/>
          </a:bodyPr>
          <a:lstStyle/>
          <a:p>
            <a:pPr algn="ctr"/>
            <a:r>
              <a:rPr lang="en-US" sz="12000" b="1" dirty="0"/>
              <a:t>🛬</a:t>
            </a:r>
          </a:p>
        </p:txBody>
      </p:sp>
      <p:cxnSp>
        <p:nvCxnSpPr>
          <p:cNvPr id="44" name="Straight Arrow Connector 43">
            <a:extLst>
              <a:ext uri="{FF2B5EF4-FFF2-40B4-BE49-F238E27FC236}">
                <a16:creationId xmlns:a16="http://schemas.microsoft.com/office/drawing/2014/main" id="{3FF58BBA-1208-424F-B4F9-2201DB0DA530}"/>
              </a:ext>
            </a:extLst>
          </p:cNvPr>
          <p:cNvCxnSpPr>
            <a:cxnSpLocks/>
            <a:stCxn id="43" idx="3"/>
            <a:endCxn id="14" idx="1"/>
          </p:cNvCxnSpPr>
          <p:nvPr/>
        </p:nvCxnSpPr>
        <p:spPr bwMode="auto">
          <a:xfrm>
            <a:off x="4194274" y="4349849"/>
            <a:ext cx="1595338" cy="877757"/>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58" name="Straight Arrow Connector 57">
            <a:extLst>
              <a:ext uri="{FF2B5EF4-FFF2-40B4-BE49-F238E27FC236}">
                <a16:creationId xmlns:a16="http://schemas.microsoft.com/office/drawing/2014/main" id="{42DF38E1-5686-5F46-8F91-3632F5E4DF5F}"/>
              </a:ext>
            </a:extLst>
          </p:cNvPr>
          <p:cNvCxnSpPr>
            <a:cxnSpLocks/>
            <a:stCxn id="8" idx="3"/>
            <a:endCxn id="14" idx="3"/>
          </p:cNvCxnSpPr>
          <p:nvPr/>
        </p:nvCxnSpPr>
        <p:spPr bwMode="auto">
          <a:xfrm flipH="1">
            <a:off x="7669212" y="4251570"/>
            <a:ext cx="2876132" cy="97603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65" name="Straight Arrow Connector 64">
            <a:extLst>
              <a:ext uri="{FF2B5EF4-FFF2-40B4-BE49-F238E27FC236}">
                <a16:creationId xmlns:a16="http://schemas.microsoft.com/office/drawing/2014/main" id="{17CE4A43-BDEE-5D43-94D3-A19EFA6972E7}"/>
              </a:ext>
            </a:extLst>
          </p:cNvPr>
          <p:cNvCxnSpPr>
            <a:cxnSpLocks/>
            <a:stCxn id="12" idx="0"/>
            <a:endCxn id="14" idx="3"/>
          </p:cNvCxnSpPr>
          <p:nvPr/>
        </p:nvCxnSpPr>
        <p:spPr bwMode="auto">
          <a:xfrm flipH="1">
            <a:off x="7669212" y="4234486"/>
            <a:ext cx="3160418" cy="99312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68" name="TextBox 67">
            <a:extLst>
              <a:ext uri="{FF2B5EF4-FFF2-40B4-BE49-F238E27FC236}">
                <a16:creationId xmlns:a16="http://schemas.microsoft.com/office/drawing/2014/main" id="{D987FCFD-C689-174E-9DC6-E1DEE1CC7516}"/>
              </a:ext>
            </a:extLst>
          </p:cNvPr>
          <p:cNvSpPr txBox="1"/>
          <p:nvPr/>
        </p:nvSpPr>
        <p:spPr>
          <a:xfrm>
            <a:off x="3689455" y="4807800"/>
            <a:ext cx="1595309" cy="523220"/>
          </a:xfrm>
          <a:prstGeom prst="rect">
            <a:avLst/>
          </a:prstGeom>
          <a:noFill/>
        </p:spPr>
        <p:txBody>
          <a:bodyPr wrap="none" rtlCol="0">
            <a:spAutoFit/>
          </a:bodyPr>
          <a:lstStyle/>
          <a:p>
            <a:pPr algn="ctr"/>
            <a:r>
              <a:rPr lang="en-US" sz="1400" b="1" dirty="0"/>
              <a:t>Could you wake </a:t>
            </a:r>
          </a:p>
          <a:p>
            <a:pPr algn="ctr"/>
            <a:r>
              <a:rPr lang="en-US" sz="1400" b="1" dirty="0"/>
              <a:t>me up in 1ms? </a:t>
            </a:r>
          </a:p>
        </p:txBody>
      </p:sp>
      <p:cxnSp>
        <p:nvCxnSpPr>
          <p:cNvPr id="93" name="Straight Arrow Connector 92">
            <a:extLst>
              <a:ext uri="{FF2B5EF4-FFF2-40B4-BE49-F238E27FC236}">
                <a16:creationId xmlns:a16="http://schemas.microsoft.com/office/drawing/2014/main" id="{7988CC8A-3D85-E54B-859B-00E8FF4CA9B7}"/>
              </a:ext>
            </a:extLst>
          </p:cNvPr>
          <p:cNvCxnSpPr>
            <a:cxnSpLocks/>
            <a:stCxn id="9" idx="1"/>
            <a:endCxn id="14" idx="3"/>
          </p:cNvCxnSpPr>
          <p:nvPr/>
        </p:nvCxnSpPr>
        <p:spPr bwMode="auto">
          <a:xfrm flipH="1">
            <a:off x="7669212" y="4022970"/>
            <a:ext cx="2157541" cy="120463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96" name="Straight Arrow Connector 95">
            <a:extLst>
              <a:ext uri="{FF2B5EF4-FFF2-40B4-BE49-F238E27FC236}">
                <a16:creationId xmlns:a16="http://schemas.microsoft.com/office/drawing/2014/main" id="{C0F6036C-A869-9949-8858-D3206B769232}"/>
              </a:ext>
            </a:extLst>
          </p:cNvPr>
          <p:cNvCxnSpPr>
            <a:cxnSpLocks/>
            <a:stCxn id="8" idx="0"/>
            <a:endCxn id="14" idx="3"/>
          </p:cNvCxnSpPr>
          <p:nvPr/>
        </p:nvCxnSpPr>
        <p:spPr bwMode="auto">
          <a:xfrm flipH="1">
            <a:off x="7669212" y="3989960"/>
            <a:ext cx="2604262" cy="123764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5" name="TextBox 4">
            <a:extLst>
              <a:ext uri="{FF2B5EF4-FFF2-40B4-BE49-F238E27FC236}">
                <a16:creationId xmlns:a16="http://schemas.microsoft.com/office/drawing/2014/main" id="{461FB46B-CE38-5848-9BF0-441416AD0767}"/>
              </a:ext>
            </a:extLst>
          </p:cNvPr>
          <p:cNvSpPr txBox="1"/>
          <p:nvPr/>
        </p:nvSpPr>
        <p:spPr>
          <a:xfrm>
            <a:off x="10251023" y="3771540"/>
            <a:ext cx="543740" cy="523220"/>
          </a:xfrm>
          <a:prstGeom prst="rect">
            <a:avLst/>
          </a:prstGeom>
          <a:noFill/>
        </p:spPr>
        <p:txBody>
          <a:bodyPr wrap="none" rtlCol="0">
            <a:spAutoFit/>
          </a:bodyPr>
          <a:lstStyle/>
          <a:p>
            <a:pPr algn="ctr"/>
            <a:r>
              <a:rPr lang="en-US" sz="2800" b="1" dirty="0"/>
              <a:t>😈</a:t>
            </a:r>
          </a:p>
        </p:txBody>
      </p:sp>
      <p:sp>
        <p:nvSpPr>
          <p:cNvPr id="6" name="TextBox 5">
            <a:extLst>
              <a:ext uri="{FF2B5EF4-FFF2-40B4-BE49-F238E27FC236}">
                <a16:creationId xmlns:a16="http://schemas.microsoft.com/office/drawing/2014/main" id="{B8C4F1A4-FA75-F44F-93F2-C9E575D2AE4B}"/>
              </a:ext>
            </a:extLst>
          </p:cNvPr>
          <p:cNvSpPr txBox="1"/>
          <p:nvPr/>
        </p:nvSpPr>
        <p:spPr>
          <a:xfrm>
            <a:off x="10417424" y="3976989"/>
            <a:ext cx="543740" cy="523220"/>
          </a:xfrm>
          <a:prstGeom prst="rect">
            <a:avLst/>
          </a:prstGeom>
          <a:noFill/>
        </p:spPr>
        <p:txBody>
          <a:bodyPr wrap="none" rtlCol="0">
            <a:spAutoFit/>
          </a:bodyPr>
          <a:lstStyle/>
          <a:p>
            <a:pPr algn="ctr"/>
            <a:r>
              <a:rPr lang="en-US" sz="2800" b="1" dirty="0"/>
              <a:t>😈</a:t>
            </a:r>
          </a:p>
        </p:txBody>
      </p:sp>
      <p:sp>
        <p:nvSpPr>
          <p:cNvPr id="7" name="TextBox 6">
            <a:extLst>
              <a:ext uri="{FF2B5EF4-FFF2-40B4-BE49-F238E27FC236}">
                <a16:creationId xmlns:a16="http://schemas.microsoft.com/office/drawing/2014/main" id="{650BC3E2-58AB-BD41-A2CB-4D11B926B5E0}"/>
              </a:ext>
            </a:extLst>
          </p:cNvPr>
          <p:cNvSpPr txBox="1"/>
          <p:nvPr/>
        </p:nvSpPr>
        <p:spPr>
          <a:xfrm>
            <a:off x="10252735" y="4192618"/>
            <a:ext cx="543740" cy="523220"/>
          </a:xfrm>
          <a:prstGeom prst="rect">
            <a:avLst/>
          </a:prstGeom>
          <a:noFill/>
        </p:spPr>
        <p:txBody>
          <a:bodyPr wrap="none" rtlCol="0">
            <a:spAutoFit/>
          </a:bodyPr>
          <a:lstStyle/>
          <a:p>
            <a:pPr algn="ctr"/>
            <a:r>
              <a:rPr lang="en-US" sz="2800" b="1" dirty="0"/>
              <a:t>😈</a:t>
            </a:r>
          </a:p>
        </p:txBody>
      </p:sp>
      <p:sp>
        <p:nvSpPr>
          <p:cNvPr id="8" name="TextBox 7">
            <a:extLst>
              <a:ext uri="{FF2B5EF4-FFF2-40B4-BE49-F238E27FC236}">
                <a16:creationId xmlns:a16="http://schemas.microsoft.com/office/drawing/2014/main" id="{AAA56098-D2CE-3A4D-B19B-B4FF1910A07A}"/>
              </a:ext>
            </a:extLst>
          </p:cNvPr>
          <p:cNvSpPr txBox="1"/>
          <p:nvPr/>
        </p:nvSpPr>
        <p:spPr>
          <a:xfrm>
            <a:off x="10001604" y="3989960"/>
            <a:ext cx="543740" cy="523220"/>
          </a:xfrm>
          <a:prstGeom prst="rect">
            <a:avLst/>
          </a:prstGeom>
          <a:noFill/>
        </p:spPr>
        <p:txBody>
          <a:bodyPr wrap="none" rtlCol="0">
            <a:spAutoFit/>
          </a:bodyPr>
          <a:lstStyle/>
          <a:p>
            <a:pPr algn="ctr"/>
            <a:r>
              <a:rPr lang="en-US" sz="2800" b="1" dirty="0"/>
              <a:t>😈</a:t>
            </a:r>
          </a:p>
        </p:txBody>
      </p:sp>
      <p:sp>
        <p:nvSpPr>
          <p:cNvPr id="9" name="TextBox 8">
            <a:extLst>
              <a:ext uri="{FF2B5EF4-FFF2-40B4-BE49-F238E27FC236}">
                <a16:creationId xmlns:a16="http://schemas.microsoft.com/office/drawing/2014/main" id="{A7641E7C-D0CB-B942-AD64-A1D464CB7776}"/>
              </a:ext>
            </a:extLst>
          </p:cNvPr>
          <p:cNvSpPr txBox="1"/>
          <p:nvPr/>
        </p:nvSpPr>
        <p:spPr>
          <a:xfrm>
            <a:off x="9826753" y="3761360"/>
            <a:ext cx="543740" cy="523220"/>
          </a:xfrm>
          <a:prstGeom prst="rect">
            <a:avLst/>
          </a:prstGeom>
          <a:noFill/>
        </p:spPr>
        <p:txBody>
          <a:bodyPr wrap="none" rtlCol="0">
            <a:spAutoFit/>
          </a:bodyPr>
          <a:lstStyle/>
          <a:p>
            <a:pPr algn="ctr"/>
            <a:r>
              <a:rPr lang="en-US" sz="2800" b="1" dirty="0"/>
              <a:t>😈</a:t>
            </a:r>
          </a:p>
        </p:txBody>
      </p:sp>
      <p:sp>
        <p:nvSpPr>
          <p:cNvPr id="10" name="TextBox 9">
            <a:extLst>
              <a:ext uri="{FF2B5EF4-FFF2-40B4-BE49-F238E27FC236}">
                <a16:creationId xmlns:a16="http://schemas.microsoft.com/office/drawing/2014/main" id="{AC472A07-D3BB-3546-967E-51237363EE5E}"/>
              </a:ext>
            </a:extLst>
          </p:cNvPr>
          <p:cNvSpPr txBox="1"/>
          <p:nvPr/>
        </p:nvSpPr>
        <p:spPr>
          <a:xfrm>
            <a:off x="10604691" y="3761360"/>
            <a:ext cx="543740" cy="523220"/>
          </a:xfrm>
          <a:prstGeom prst="rect">
            <a:avLst/>
          </a:prstGeom>
          <a:noFill/>
        </p:spPr>
        <p:txBody>
          <a:bodyPr wrap="none" rtlCol="0">
            <a:spAutoFit/>
          </a:bodyPr>
          <a:lstStyle/>
          <a:p>
            <a:pPr algn="ctr"/>
            <a:r>
              <a:rPr lang="en-US" sz="2800" b="1" dirty="0"/>
              <a:t>😈</a:t>
            </a:r>
          </a:p>
        </p:txBody>
      </p:sp>
      <p:sp>
        <p:nvSpPr>
          <p:cNvPr id="11" name="TextBox 10">
            <a:extLst>
              <a:ext uri="{FF2B5EF4-FFF2-40B4-BE49-F238E27FC236}">
                <a16:creationId xmlns:a16="http://schemas.microsoft.com/office/drawing/2014/main" id="{E1646CDF-06C3-AF4E-8AD8-7691E51241FA}"/>
              </a:ext>
            </a:extLst>
          </p:cNvPr>
          <p:cNvSpPr txBox="1"/>
          <p:nvPr/>
        </p:nvSpPr>
        <p:spPr>
          <a:xfrm>
            <a:off x="9942257" y="4218856"/>
            <a:ext cx="543740" cy="523220"/>
          </a:xfrm>
          <a:prstGeom prst="rect">
            <a:avLst/>
          </a:prstGeom>
          <a:noFill/>
        </p:spPr>
        <p:txBody>
          <a:bodyPr wrap="none" rtlCol="0">
            <a:spAutoFit/>
          </a:bodyPr>
          <a:lstStyle/>
          <a:p>
            <a:pPr algn="ctr"/>
            <a:r>
              <a:rPr lang="en-US" sz="2800" b="1" dirty="0"/>
              <a:t>😈</a:t>
            </a:r>
          </a:p>
        </p:txBody>
      </p:sp>
      <p:sp>
        <p:nvSpPr>
          <p:cNvPr id="12" name="TextBox 11">
            <a:extLst>
              <a:ext uri="{FF2B5EF4-FFF2-40B4-BE49-F238E27FC236}">
                <a16:creationId xmlns:a16="http://schemas.microsoft.com/office/drawing/2014/main" id="{7855DDC7-0EC5-9942-BC7F-34AC3636E6E7}"/>
              </a:ext>
            </a:extLst>
          </p:cNvPr>
          <p:cNvSpPr txBox="1"/>
          <p:nvPr/>
        </p:nvSpPr>
        <p:spPr>
          <a:xfrm>
            <a:off x="10557760" y="4234486"/>
            <a:ext cx="543740" cy="523220"/>
          </a:xfrm>
          <a:prstGeom prst="rect">
            <a:avLst/>
          </a:prstGeom>
          <a:noFill/>
        </p:spPr>
        <p:txBody>
          <a:bodyPr wrap="none" rtlCol="0">
            <a:spAutoFit/>
          </a:bodyPr>
          <a:lstStyle/>
          <a:p>
            <a:pPr algn="ctr"/>
            <a:r>
              <a:rPr lang="en-US" sz="2800" b="1" dirty="0"/>
              <a:t>😈</a:t>
            </a:r>
          </a:p>
        </p:txBody>
      </p:sp>
      <p:sp>
        <p:nvSpPr>
          <p:cNvPr id="99" name="TextBox 98">
            <a:extLst>
              <a:ext uri="{FF2B5EF4-FFF2-40B4-BE49-F238E27FC236}">
                <a16:creationId xmlns:a16="http://schemas.microsoft.com/office/drawing/2014/main" id="{3E566054-6FF7-334E-9D3F-8D1BA9D3BC86}"/>
              </a:ext>
            </a:extLst>
          </p:cNvPr>
          <p:cNvSpPr txBox="1"/>
          <p:nvPr/>
        </p:nvSpPr>
        <p:spPr>
          <a:xfrm>
            <a:off x="10234012" y="3976471"/>
            <a:ext cx="543740" cy="523220"/>
          </a:xfrm>
          <a:prstGeom prst="rect">
            <a:avLst/>
          </a:prstGeom>
          <a:noFill/>
        </p:spPr>
        <p:txBody>
          <a:bodyPr wrap="none" rtlCol="0">
            <a:spAutoFit/>
          </a:bodyPr>
          <a:lstStyle/>
          <a:p>
            <a:pPr algn="ctr"/>
            <a:r>
              <a:rPr lang="en-US" sz="2800" b="1" dirty="0"/>
              <a:t>😈</a:t>
            </a:r>
          </a:p>
        </p:txBody>
      </p:sp>
      <p:sp>
        <p:nvSpPr>
          <p:cNvPr id="100" name="TextBox 99">
            <a:extLst>
              <a:ext uri="{FF2B5EF4-FFF2-40B4-BE49-F238E27FC236}">
                <a16:creationId xmlns:a16="http://schemas.microsoft.com/office/drawing/2014/main" id="{F031F448-7F43-424E-9AE5-884844A0D000}"/>
              </a:ext>
            </a:extLst>
          </p:cNvPr>
          <p:cNvSpPr txBox="1"/>
          <p:nvPr/>
        </p:nvSpPr>
        <p:spPr>
          <a:xfrm>
            <a:off x="9548224" y="3735364"/>
            <a:ext cx="543740" cy="523220"/>
          </a:xfrm>
          <a:prstGeom prst="rect">
            <a:avLst/>
          </a:prstGeom>
          <a:noFill/>
        </p:spPr>
        <p:txBody>
          <a:bodyPr wrap="none" rtlCol="0">
            <a:spAutoFit/>
          </a:bodyPr>
          <a:lstStyle/>
          <a:p>
            <a:pPr algn="ctr"/>
            <a:r>
              <a:rPr lang="en-US" sz="2800" b="1" dirty="0"/>
              <a:t>😈</a:t>
            </a:r>
          </a:p>
        </p:txBody>
      </p:sp>
      <p:sp>
        <p:nvSpPr>
          <p:cNvPr id="101" name="TextBox 100">
            <a:extLst>
              <a:ext uri="{FF2B5EF4-FFF2-40B4-BE49-F238E27FC236}">
                <a16:creationId xmlns:a16="http://schemas.microsoft.com/office/drawing/2014/main" id="{83C8F320-7C83-094C-BC94-DA18AC6EB3D9}"/>
              </a:ext>
            </a:extLst>
          </p:cNvPr>
          <p:cNvSpPr txBox="1"/>
          <p:nvPr/>
        </p:nvSpPr>
        <p:spPr>
          <a:xfrm>
            <a:off x="9383535" y="3950993"/>
            <a:ext cx="543740" cy="523220"/>
          </a:xfrm>
          <a:prstGeom prst="rect">
            <a:avLst/>
          </a:prstGeom>
          <a:noFill/>
        </p:spPr>
        <p:txBody>
          <a:bodyPr wrap="none" rtlCol="0">
            <a:spAutoFit/>
          </a:bodyPr>
          <a:lstStyle/>
          <a:p>
            <a:pPr algn="ctr"/>
            <a:r>
              <a:rPr lang="en-US" sz="2800" b="1" dirty="0"/>
              <a:t>😈</a:t>
            </a:r>
          </a:p>
        </p:txBody>
      </p:sp>
      <p:sp>
        <p:nvSpPr>
          <p:cNvPr id="102" name="TextBox 101">
            <a:extLst>
              <a:ext uri="{FF2B5EF4-FFF2-40B4-BE49-F238E27FC236}">
                <a16:creationId xmlns:a16="http://schemas.microsoft.com/office/drawing/2014/main" id="{D593BDBD-E093-4E4B-9E79-2F6DD4BFF2A1}"/>
              </a:ext>
            </a:extLst>
          </p:cNvPr>
          <p:cNvSpPr txBox="1"/>
          <p:nvPr/>
        </p:nvSpPr>
        <p:spPr>
          <a:xfrm>
            <a:off x="9674318" y="4248261"/>
            <a:ext cx="543740" cy="523220"/>
          </a:xfrm>
          <a:prstGeom prst="rect">
            <a:avLst/>
          </a:prstGeom>
          <a:noFill/>
        </p:spPr>
        <p:txBody>
          <a:bodyPr wrap="none" rtlCol="0">
            <a:spAutoFit/>
          </a:bodyPr>
          <a:lstStyle/>
          <a:p>
            <a:pPr algn="ctr"/>
            <a:r>
              <a:rPr lang="en-US" sz="2800" b="1" dirty="0"/>
              <a:t>😈</a:t>
            </a:r>
          </a:p>
        </p:txBody>
      </p:sp>
      <p:sp>
        <p:nvSpPr>
          <p:cNvPr id="103" name="TextBox 102">
            <a:extLst>
              <a:ext uri="{FF2B5EF4-FFF2-40B4-BE49-F238E27FC236}">
                <a16:creationId xmlns:a16="http://schemas.microsoft.com/office/drawing/2014/main" id="{E0D45BBE-72AB-244A-8DCC-D65D92BD0605}"/>
              </a:ext>
            </a:extLst>
          </p:cNvPr>
          <p:cNvSpPr txBox="1"/>
          <p:nvPr/>
        </p:nvSpPr>
        <p:spPr>
          <a:xfrm>
            <a:off x="9905050" y="4487494"/>
            <a:ext cx="543740" cy="523220"/>
          </a:xfrm>
          <a:prstGeom prst="rect">
            <a:avLst/>
          </a:prstGeom>
          <a:noFill/>
        </p:spPr>
        <p:txBody>
          <a:bodyPr wrap="none" rtlCol="0">
            <a:spAutoFit/>
          </a:bodyPr>
          <a:lstStyle/>
          <a:p>
            <a:pPr algn="ctr"/>
            <a:r>
              <a:rPr lang="en-US" sz="2800" b="1" dirty="0"/>
              <a:t>😈</a:t>
            </a:r>
          </a:p>
        </p:txBody>
      </p:sp>
      <p:sp>
        <p:nvSpPr>
          <p:cNvPr id="104" name="TextBox 103">
            <a:extLst>
              <a:ext uri="{FF2B5EF4-FFF2-40B4-BE49-F238E27FC236}">
                <a16:creationId xmlns:a16="http://schemas.microsoft.com/office/drawing/2014/main" id="{C4E69A5E-50B5-DE4F-93B8-34D3F86C937C}"/>
              </a:ext>
            </a:extLst>
          </p:cNvPr>
          <p:cNvSpPr txBox="1"/>
          <p:nvPr/>
        </p:nvSpPr>
        <p:spPr>
          <a:xfrm>
            <a:off x="10054064" y="3658636"/>
            <a:ext cx="543740" cy="523220"/>
          </a:xfrm>
          <a:prstGeom prst="rect">
            <a:avLst/>
          </a:prstGeom>
          <a:noFill/>
        </p:spPr>
        <p:txBody>
          <a:bodyPr wrap="none" rtlCol="0">
            <a:spAutoFit/>
          </a:bodyPr>
          <a:lstStyle/>
          <a:p>
            <a:pPr algn="ctr"/>
            <a:r>
              <a:rPr lang="en-US" sz="2800" b="1" dirty="0"/>
              <a:t>😈</a:t>
            </a:r>
          </a:p>
        </p:txBody>
      </p:sp>
      <p:sp>
        <p:nvSpPr>
          <p:cNvPr id="105" name="TextBox 104">
            <a:extLst>
              <a:ext uri="{FF2B5EF4-FFF2-40B4-BE49-F238E27FC236}">
                <a16:creationId xmlns:a16="http://schemas.microsoft.com/office/drawing/2014/main" id="{F4FCE31B-61DF-BE42-9549-C9A0BD266AA8}"/>
              </a:ext>
            </a:extLst>
          </p:cNvPr>
          <p:cNvSpPr txBox="1"/>
          <p:nvPr/>
        </p:nvSpPr>
        <p:spPr>
          <a:xfrm>
            <a:off x="10263439" y="4477978"/>
            <a:ext cx="543740" cy="523220"/>
          </a:xfrm>
          <a:prstGeom prst="rect">
            <a:avLst/>
          </a:prstGeom>
          <a:noFill/>
        </p:spPr>
        <p:txBody>
          <a:bodyPr wrap="none" rtlCol="0">
            <a:spAutoFit/>
          </a:bodyPr>
          <a:lstStyle/>
          <a:p>
            <a:pPr algn="ctr"/>
            <a:r>
              <a:rPr lang="en-US" sz="2800" b="1" dirty="0"/>
              <a:t>😈</a:t>
            </a:r>
          </a:p>
        </p:txBody>
      </p:sp>
      <p:sp>
        <p:nvSpPr>
          <p:cNvPr id="106" name="TextBox 105">
            <a:extLst>
              <a:ext uri="{FF2B5EF4-FFF2-40B4-BE49-F238E27FC236}">
                <a16:creationId xmlns:a16="http://schemas.microsoft.com/office/drawing/2014/main" id="{E4D696AB-A380-A145-8E79-4F02861193C3}"/>
              </a:ext>
            </a:extLst>
          </p:cNvPr>
          <p:cNvSpPr txBox="1"/>
          <p:nvPr/>
        </p:nvSpPr>
        <p:spPr>
          <a:xfrm>
            <a:off x="9688560" y="3992861"/>
            <a:ext cx="543740" cy="523220"/>
          </a:xfrm>
          <a:prstGeom prst="rect">
            <a:avLst/>
          </a:prstGeom>
          <a:noFill/>
        </p:spPr>
        <p:txBody>
          <a:bodyPr wrap="none" rtlCol="0">
            <a:spAutoFit/>
          </a:bodyPr>
          <a:lstStyle/>
          <a:p>
            <a:pPr algn="ctr"/>
            <a:r>
              <a:rPr lang="en-US" sz="2800" b="1" dirty="0"/>
              <a:t>😈</a:t>
            </a:r>
          </a:p>
        </p:txBody>
      </p:sp>
      <p:sp>
        <p:nvSpPr>
          <p:cNvPr id="107" name="TextBox 106">
            <a:extLst>
              <a:ext uri="{FF2B5EF4-FFF2-40B4-BE49-F238E27FC236}">
                <a16:creationId xmlns:a16="http://schemas.microsoft.com/office/drawing/2014/main" id="{30041F58-9341-4946-9282-2FD1AD393020}"/>
              </a:ext>
            </a:extLst>
          </p:cNvPr>
          <p:cNvSpPr txBox="1"/>
          <p:nvPr/>
        </p:nvSpPr>
        <p:spPr>
          <a:xfrm>
            <a:off x="8827893" y="4948077"/>
            <a:ext cx="889988" cy="307777"/>
          </a:xfrm>
          <a:prstGeom prst="rect">
            <a:avLst/>
          </a:prstGeom>
          <a:noFill/>
        </p:spPr>
        <p:txBody>
          <a:bodyPr wrap="none" rtlCol="0">
            <a:spAutoFit/>
          </a:bodyPr>
          <a:lstStyle/>
          <a:p>
            <a:pPr algn="ctr"/>
            <a:r>
              <a:rPr lang="en-US" sz="1400" b="1" dirty="0"/>
              <a:t>Help us!</a:t>
            </a:r>
          </a:p>
        </p:txBody>
      </p:sp>
      <p:sp>
        <p:nvSpPr>
          <p:cNvPr id="108" name="TextBox 107">
            <a:extLst>
              <a:ext uri="{FF2B5EF4-FFF2-40B4-BE49-F238E27FC236}">
                <a16:creationId xmlns:a16="http://schemas.microsoft.com/office/drawing/2014/main" id="{7DAA5B68-A545-D847-80A1-43B5E2815665}"/>
              </a:ext>
            </a:extLst>
          </p:cNvPr>
          <p:cNvSpPr txBox="1"/>
          <p:nvPr/>
        </p:nvSpPr>
        <p:spPr>
          <a:xfrm>
            <a:off x="4993702" y="5193281"/>
            <a:ext cx="697628" cy="707886"/>
          </a:xfrm>
          <a:prstGeom prst="rect">
            <a:avLst/>
          </a:prstGeom>
          <a:noFill/>
        </p:spPr>
        <p:txBody>
          <a:bodyPr wrap="none" rtlCol="0">
            <a:spAutoFit/>
          </a:bodyPr>
          <a:lstStyle/>
          <a:p>
            <a:pPr algn="ctr"/>
            <a:r>
              <a:rPr lang="en-US" sz="4000" b="1" dirty="0"/>
              <a:t>⏰</a:t>
            </a:r>
          </a:p>
        </p:txBody>
      </p:sp>
      <p:sp>
        <p:nvSpPr>
          <p:cNvPr id="109" name="TextBox 108">
            <a:extLst>
              <a:ext uri="{FF2B5EF4-FFF2-40B4-BE49-F238E27FC236}">
                <a16:creationId xmlns:a16="http://schemas.microsoft.com/office/drawing/2014/main" id="{F7719F52-8D4F-6D49-8DF8-38F61F1AFA3F}"/>
              </a:ext>
            </a:extLst>
          </p:cNvPr>
          <p:cNvSpPr txBox="1"/>
          <p:nvPr/>
        </p:nvSpPr>
        <p:spPr>
          <a:xfrm>
            <a:off x="5106172" y="5163592"/>
            <a:ext cx="697628" cy="707886"/>
          </a:xfrm>
          <a:prstGeom prst="rect">
            <a:avLst/>
          </a:prstGeom>
          <a:noFill/>
        </p:spPr>
        <p:txBody>
          <a:bodyPr wrap="none" rtlCol="0">
            <a:spAutoFit/>
          </a:bodyPr>
          <a:lstStyle/>
          <a:p>
            <a:pPr algn="ctr"/>
            <a:r>
              <a:rPr lang="en-US" sz="4000" b="1" dirty="0"/>
              <a:t>⏲</a:t>
            </a:r>
          </a:p>
        </p:txBody>
      </p:sp>
      <p:sp>
        <p:nvSpPr>
          <p:cNvPr id="110" name="Oval 109">
            <a:extLst>
              <a:ext uri="{FF2B5EF4-FFF2-40B4-BE49-F238E27FC236}">
                <a16:creationId xmlns:a16="http://schemas.microsoft.com/office/drawing/2014/main" id="{3252AC7D-A130-3843-9213-60FE728CF808}"/>
              </a:ext>
            </a:extLst>
          </p:cNvPr>
          <p:cNvSpPr/>
          <p:nvPr/>
        </p:nvSpPr>
        <p:spPr bwMode="auto">
          <a:xfrm>
            <a:off x="7215706" y="4580922"/>
            <a:ext cx="204087" cy="175171"/>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111" name="Oval 110">
            <a:extLst>
              <a:ext uri="{FF2B5EF4-FFF2-40B4-BE49-F238E27FC236}">
                <a16:creationId xmlns:a16="http://schemas.microsoft.com/office/drawing/2014/main" id="{8732D3D0-5F73-9447-B132-5D43F78C9907}"/>
              </a:ext>
            </a:extLst>
          </p:cNvPr>
          <p:cNvSpPr/>
          <p:nvPr/>
        </p:nvSpPr>
        <p:spPr bwMode="auto">
          <a:xfrm>
            <a:off x="7186596" y="4181856"/>
            <a:ext cx="398013" cy="222282"/>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112" name="Oval 111">
            <a:extLst>
              <a:ext uri="{FF2B5EF4-FFF2-40B4-BE49-F238E27FC236}">
                <a16:creationId xmlns:a16="http://schemas.microsoft.com/office/drawing/2014/main" id="{CA06E882-8791-F34E-A819-84C54E286376}"/>
              </a:ext>
            </a:extLst>
          </p:cNvPr>
          <p:cNvSpPr/>
          <p:nvPr/>
        </p:nvSpPr>
        <p:spPr bwMode="auto">
          <a:xfrm>
            <a:off x="7386655" y="3658636"/>
            <a:ext cx="688957" cy="311660"/>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113" name="Oval 112">
            <a:extLst>
              <a:ext uri="{FF2B5EF4-FFF2-40B4-BE49-F238E27FC236}">
                <a16:creationId xmlns:a16="http://schemas.microsoft.com/office/drawing/2014/main" id="{E8A606C1-E7EA-D349-AD62-14454FCD33C1}"/>
              </a:ext>
            </a:extLst>
          </p:cNvPr>
          <p:cNvSpPr/>
          <p:nvPr/>
        </p:nvSpPr>
        <p:spPr bwMode="auto">
          <a:xfrm>
            <a:off x="7731133" y="3006668"/>
            <a:ext cx="1817091" cy="523220"/>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a:t>
            </a:r>
          </a:p>
        </p:txBody>
      </p:sp>
      <p:sp>
        <p:nvSpPr>
          <p:cNvPr id="114" name="TextBox 113">
            <a:extLst>
              <a:ext uri="{FF2B5EF4-FFF2-40B4-BE49-F238E27FC236}">
                <a16:creationId xmlns:a16="http://schemas.microsoft.com/office/drawing/2014/main" id="{6D88AA16-BE7B-5642-AEF8-1130080F242D}"/>
              </a:ext>
            </a:extLst>
          </p:cNvPr>
          <p:cNvSpPr txBox="1"/>
          <p:nvPr/>
        </p:nvSpPr>
        <p:spPr>
          <a:xfrm>
            <a:off x="3510889" y="3564040"/>
            <a:ext cx="697627" cy="707886"/>
          </a:xfrm>
          <a:prstGeom prst="rect">
            <a:avLst/>
          </a:prstGeom>
          <a:noFill/>
        </p:spPr>
        <p:txBody>
          <a:bodyPr wrap="none" rtlCol="0">
            <a:spAutoFit/>
          </a:bodyPr>
          <a:lstStyle/>
          <a:p>
            <a:pPr algn="ctr"/>
            <a:r>
              <a:rPr lang="en-US" sz="4000" b="1" dirty="0"/>
              <a:t>💤</a:t>
            </a:r>
          </a:p>
        </p:txBody>
      </p:sp>
      <p:sp>
        <p:nvSpPr>
          <p:cNvPr id="115" name="Explosion 2 114">
            <a:extLst>
              <a:ext uri="{FF2B5EF4-FFF2-40B4-BE49-F238E27FC236}">
                <a16:creationId xmlns:a16="http://schemas.microsoft.com/office/drawing/2014/main" id="{6C29413C-5BDF-D941-9494-EFB7268655A9}"/>
              </a:ext>
            </a:extLst>
          </p:cNvPr>
          <p:cNvSpPr/>
          <p:nvPr/>
        </p:nvSpPr>
        <p:spPr bwMode="auto">
          <a:xfrm>
            <a:off x="1903412" y="3429000"/>
            <a:ext cx="2971800" cy="1196288"/>
          </a:xfrm>
          <a:prstGeom prst="irregularSeal2">
            <a:avLst/>
          </a:prstGeom>
          <a:solidFill>
            <a:srgbClr val="FFC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crash</a:t>
            </a:r>
          </a:p>
        </p:txBody>
      </p:sp>
      <p:cxnSp>
        <p:nvCxnSpPr>
          <p:cNvPr id="116" name="Straight Arrow Connector 115">
            <a:extLst>
              <a:ext uri="{FF2B5EF4-FFF2-40B4-BE49-F238E27FC236}">
                <a16:creationId xmlns:a16="http://schemas.microsoft.com/office/drawing/2014/main" id="{4E95E084-7968-AC4F-BC8D-2AFD1D443A61}"/>
              </a:ext>
            </a:extLst>
          </p:cNvPr>
          <p:cNvCxnSpPr>
            <a:cxnSpLocks/>
          </p:cNvCxnSpPr>
          <p:nvPr/>
        </p:nvCxnSpPr>
        <p:spPr bwMode="auto">
          <a:xfrm flipH="1" flipV="1">
            <a:off x="4606328" y="4181856"/>
            <a:ext cx="1559285" cy="765567"/>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19" name="TextBox 118">
            <a:extLst>
              <a:ext uri="{FF2B5EF4-FFF2-40B4-BE49-F238E27FC236}">
                <a16:creationId xmlns:a16="http://schemas.microsoft.com/office/drawing/2014/main" id="{947765D2-163A-5743-B554-4B43EA39714C}"/>
              </a:ext>
            </a:extLst>
          </p:cNvPr>
          <p:cNvSpPr txBox="1"/>
          <p:nvPr/>
        </p:nvSpPr>
        <p:spPr>
          <a:xfrm>
            <a:off x="5147415" y="4157869"/>
            <a:ext cx="1167244" cy="307777"/>
          </a:xfrm>
          <a:prstGeom prst="rect">
            <a:avLst/>
          </a:prstGeom>
          <a:noFill/>
        </p:spPr>
        <p:txBody>
          <a:bodyPr wrap="none" rtlCol="0">
            <a:spAutoFit/>
          </a:bodyPr>
          <a:lstStyle/>
          <a:p>
            <a:pPr algn="ctr"/>
            <a:r>
              <a:rPr lang="en-US" sz="1400" b="1" dirty="0"/>
              <a:t>Timer fired!</a:t>
            </a:r>
          </a:p>
        </p:txBody>
      </p:sp>
      <p:sp>
        <p:nvSpPr>
          <p:cNvPr id="120" name="TextBox 119">
            <a:extLst>
              <a:ext uri="{FF2B5EF4-FFF2-40B4-BE49-F238E27FC236}">
                <a16:creationId xmlns:a16="http://schemas.microsoft.com/office/drawing/2014/main" id="{134FD773-0252-3B46-B7D4-48E5436A78A7}"/>
              </a:ext>
            </a:extLst>
          </p:cNvPr>
          <p:cNvSpPr txBox="1"/>
          <p:nvPr/>
        </p:nvSpPr>
        <p:spPr>
          <a:xfrm>
            <a:off x="2249399" y="6352018"/>
            <a:ext cx="1340431" cy="246221"/>
          </a:xfrm>
          <a:prstGeom prst="rect">
            <a:avLst/>
          </a:prstGeom>
          <a:noFill/>
        </p:spPr>
        <p:txBody>
          <a:bodyPr wrap="none" rtlCol="0">
            <a:spAutoFit/>
          </a:bodyPr>
          <a:lstStyle/>
          <a:p>
            <a:r>
              <a:rPr lang="en-US" sz="1000" dirty="0">
                <a:latin typeface="+mn-lt"/>
              </a:rPr>
              <a:t>https://sel4.systems/</a:t>
            </a:r>
          </a:p>
        </p:txBody>
      </p:sp>
      <p:sp>
        <p:nvSpPr>
          <p:cNvPr id="121" name="TextBox 120">
            <a:extLst>
              <a:ext uri="{FF2B5EF4-FFF2-40B4-BE49-F238E27FC236}">
                <a16:creationId xmlns:a16="http://schemas.microsoft.com/office/drawing/2014/main" id="{ABF5D63E-7748-F44B-826C-32C59D861890}"/>
              </a:ext>
            </a:extLst>
          </p:cNvPr>
          <p:cNvSpPr txBox="1"/>
          <p:nvPr/>
        </p:nvSpPr>
        <p:spPr>
          <a:xfrm>
            <a:off x="2249399" y="6592640"/>
            <a:ext cx="6559808" cy="246221"/>
          </a:xfrm>
          <a:prstGeom prst="rect">
            <a:avLst/>
          </a:prstGeom>
          <a:noFill/>
        </p:spPr>
        <p:txBody>
          <a:bodyPr wrap="none" rtlCol="0">
            <a:spAutoFit/>
          </a:bodyPr>
          <a:lstStyle/>
          <a:p>
            <a:r>
              <a:rPr lang="en-US" sz="1000" dirty="0">
                <a:latin typeface="+mn-lt"/>
              </a:rPr>
              <a:t>L. M. Ruane, “Process synchronization in the UTS kernel,” </a:t>
            </a:r>
            <a:r>
              <a:rPr lang="en-US" sz="1000" i="1" dirty="0">
                <a:latin typeface="+mn-lt"/>
              </a:rPr>
              <a:t>Computing systems</a:t>
            </a:r>
            <a:r>
              <a:rPr lang="en-US" sz="1000" dirty="0">
                <a:latin typeface="+mn-lt"/>
              </a:rPr>
              <a:t>, vol. 3, no. 3, pp. 387–421, 1990. </a:t>
            </a:r>
          </a:p>
        </p:txBody>
      </p:sp>
    </p:spTree>
    <p:extLst>
      <p:ext uri="{BB962C8B-B14F-4D97-AF65-F5344CB8AC3E}">
        <p14:creationId xmlns:p14="http://schemas.microsoft.com/office/powerpoint/2010/main" val="150205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checkerboard(across)">
                                      <p:cBhvr>
                                        <p:cTn id="7" dur="500"/>
                                        <p:tgtEl>
                                          <p:spTgt spid="68"/>
                                        </p:tgtEl>
                                      </p:cBhvr>
                                    </p:animEffect>
                                  </p:childTnLst>
                                </p:cTn>
                              </p:par>
                              <p:par>
                                <p:cTn id="8" presetID="5" presetClass="entr" presetSubtype="10" fill="hold"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checkerboard(across)">
                                      <p:cBhvr>
                                        <p:cTn id="10" dur="500"/>
                                        <p:tgtEl>
                                          <p:spTgt spid="44"/>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09"/>
                                        </p:tgtEl>
                                        <p:attrNameLst>
                                          <p:attrName>style.visibility</p:attrName>
                                        </p:attrNameLst>
                                      </p:cBhvr>
                                      <p:to>
                                        <p:strVal val="visible"/>
                                      </p:to>
                                    </p:set>
                                    <p:animEffect transition="in" filter="checkerboard(across)">
                                      <p:cBhvr>
                                        <p:cTn id="15" dur="500"/>
                                        <p:tgtEl>
                                          <p:spTgt spid="109"/>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114"/>
                                        </p:tgtEl>
                                        <p:attrNameLst>
                                          <p:attrName>style.visibility</p:attrName>
                                        </p:attrNameLst>
                                      </p:cBhvr>
                                      <p:to>
                                        <p:strVal val="visible"/>
                                      </p:to>
                                    </p:set>
                                    <p:animEffect transition="in" filter="checkerboard(across)">
                                      <p:cBhvr>
                                        <p:cTn id="20" dur="500"/>
                                        <p:tgtEl>
                                          <p:spTgt spid="114"/>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checkerboard(across)">
                                      <p:cBhvr>
                                        <p:cTn id="25" dur="500"/>
                                        <p:tgtEl>
                                          <p:spTgt spid="16"/>
                                        </p:tgtEl>
                                      </p:cBhvr>
                                    </p:animEffect>
                                  </p:childTnLst>
                                </p:cTn>
                              </p:par>
                              <p:par>
                                <p:cTn id="26" presetID="5" presetClass="entr" presetSubtype="10" fill="hold"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checkerboard(across)">
                                      <p:cBhvr>
                                        <p:cTn id="28" dur="500"/>
                                        <p:tgtEl>
                                          <p:spTgt spid="17"/>
                                        </p:tgtEl>
                                      </p:cBhvr>
                                    </p:animEffect>
                                  </p:childTnLst>
                                </p:cTn>
                              </p:par>
                              <p:par>
                                <p:cTn id="29" presetID="5" presetClass="entr" presetSubtype="1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checkerboard(across)">
                                      <p:cBhvr>
                                        <p:cTn id="31" dur="500"/>
                                        <p:tgtEl>
                                          <p:spTgt spid="20"/>
                                        </p:tgtEl>
                                      </p:cBhvr>
                                    </p:animEffect>
                                  </p:childTnLst>
                                </p:cTn>
                              </p:par>
                              <p:par>
                                <p:cTn id="32" presetID="5" presetClass="entr" presetSubtype="10" fill="hold"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checkerboard(across)">
                                      <p:cBhvr>
                                        <p:cTn id="34" dur="500"/>
                                        <p:tgtEl>
                                          <p:spTgt spid="23"/>
                                        </p:tgtEl>
                                      </p:cBhvr>
                                    </p:animEffect>
                                  </p:childTnLst>
                                </p:cTn>
                              </p:par>
                              <p:par>
                                <p:cTn id="35" presetID="5" presetClass="entr" presetSubtype="10" fill="hold" nodeType="with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checkerboard(across)">
                                      <p:cBhvr>
                                        <p:cTn id="37" dur="500"/>
                                        <p:tgtEl>
                                          <p:spTgt spid="26"/>
                                        </p:tgtEl>
                                      </p:cBhvr>
                                    </p:animEffect>
                                  </p:childTnLst>
                                </p:cTn>
                              </p:par>
                              <p:par>
                                <p:cTn id="38" presetID="5" presetClass="entr" presetSubtype="10" fill="hold" nodeType="with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checkerboard(across)">
                                      <p:cBhvr>
                                        <p:cTn id="40" dur="500"/>
                                        <p:tgtEl>
                                          <p:spTgt spid="28"/>
                                        </p:tgtEl>
                                      </p:cBhvr>
                                    </p:animEffect>
                                  </p:childTnLst>
                                </p:cTn>
                              </p:par>
                              <p:par>
                                <p:cTn id="41" presetID="5" presetClass="entr" presetSubtype="10" fill="hold" nodeType="withEffect">
                                  <p:stCondLst>
                                    <p:cond delay="0"/>
                                  </p:stCondLst>
                                  <p:childTnLst>
                                    <p:set>
                                      <p:cBhvr>
                                        <p:cTn id="42" dur="1" fill="hold">
                                          <p:stCondLst>
                                            <p:cond delay="0"/>
                                          </p:stCondLst>
                                        </p:cTn>
                                        <p:tgtEl>
                                          <p:spTgt spid="58"/>
                                        </p:tgtEl>
                                        <p:attrNameLst>
                                          <p:attrName>style.visibility</p:attrName>
                                        </p:attrNameLst>
                                      </p:cBhvr>
                                      <p:to>
                                        <p:strVal val="visible"/>
                                      </p:to>
                                    </p:set>
                                    <p:animEffect transition="in" filter="checkerboard(across)">
                                      <p:cBhvr>
                                        <p:cTn id="43" dur="500"/>
                                        <p:tgtEl>
                                          <p:spTgt spid="58"/>
                                        </p:tgtEl>
                                      </p:cBhvr>
                                    </p:animEffect>
                                  </p:childTnLst>
                                </p:cTn>
                              </p:par>
                              <p:par>
                                <p:cTn id="44" presetID="5" presetClass="entr" presetSubtype="10" fill="hold" nodeType="withEffect">
                                  <p:stCondLst>
                                    <p:cond delay="0"/>
                                  </p:stCondLst>
                                  <p:childTnLst>
                                    <p:set>
                                      <p:cBhvr>
                                        <p:cTn id="45" dur="1" fill="hold">
                                          <p:stCondLst>
                                            <p:cond delay="0"/>
                                          </p:stCondLst>
                                        </p:cTn>
                                        <p:tgtEl>
                                          <p:spTgt spid="65"/>
                                        </p:tgtEl>
                                        <p:attrNameLst>
                                          <p:attrName>style.visibility</p:attrName>
                                        </p:attrNameLst>
                                      </p:cBhvr>
                                      <p:to>
                                        <p:strVal val="visible"/>
                                      </p:to>
                                    </p:set>
                                    <p:animEffect transition="in" filter="checkerboard(across)">
                                      <p:cBhvr>
                                        <p:cTn id="46" dur="500"/>
                                        <p:tgtEl>
                                          <p:spTgt spid="65"/>
                                        </p:tgtEl>
                                      </p:cBhvr>
                                    </p:animEffect>
                                  </p:childTnLst>
                                </p:cTn>
                              </p:par>
                              <p:par>
                                <p:cTn id="47" presetID="5" presetClass="entr" presetSubtype="10" fill="hold" nodeType="withEffect">
                                  <p:stCondLst>
                                    <p:cond delay="0"/>
                                  </p:stCondLst>
                                  <p:childTnLst>
                                    <p:set>
                                      <p:cBhvr>
                                        <p:cTn id="48" dur="1" fill="hold">
                                          <p:stCondLst>
                                            <p:cond delay="0"/>
                                          </p:stCondLst>
                                        </p:cTn>
                                        <p:tgtEl>
                                          <p:spTgt spid="93"/>
                                        </p:tgtEl>
                                        <p:attrNameLst>
                                          <p:attrName>style.visibility</p:attrName>
                                        </p:attrNameLst>
                                      </p:cBhvr>
                                      <p:to>
                                        <p:strVal val="visible"/>
                                      </p:to>
                                    </p:set>
                                    <p:animEffect transition="in" filter="checkerboard(across)">
                                      <p:cBhvr>
                                        <p:cTn id="49" dur="500"/>
                                        <p:tgtEl>
                                          <p:spTgt spid="93"/>
                                        </p:tgtEl>
                                      </p:cBhvr>
                                    </p:animEffect>
                                  </p:childTnLst>
                                </p:cTn>
                              </p:par>
                              <p:par>
                                <p:cTn id="50" presetID="5" presetClass="entr" presetSubtype="10" fill="hold" nodeType="withEffect">
                                  <p:stCondLst>
                                    <p:cond delay="0"/>
                                  </p:stCondLst>
                                  <p:childTnLst>
                                    <p:set>
                                      <p:cBhvr>
                                        <p:cTn id="51" dur="1" fill="hold">
                                          <p:stCondLst>
                                            <p:cond delay="0"/>
                                          </p:stCondLst>
                                        </p:cTn>
                                        <p:tgtEl>
                                          <p:spTgt spid="96"/>
                                        </p:tgtEl>
                                        <p:attrNameLst>
                                          <p:attrName>style.visibility</p:attrName>
                                        </p:attrNameLst>
                                      </p:cBhvr>
                                      <p:to>
                                        <p:strVal val="visible"/>
                                      </p:to>
                                    </p:set>
                                    <p:animEffect transition="in" filter="checkerboard(across)">
                                      <p:cBhvr>
                                        <p:cTn id="52" dur="500"/>
                                        <p:tgtEl>
                                          <p:spTgt spid="96"/>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checkerboard(across)">
                                      <p:cBhvr>
                                        <p:cTn id="55" dur="500"/>
                                        <p:tgtEl>
                                          <p:spTgt spid="5"/>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checkerboard(across)">
                                      <p:cBhvr>
                                        <p:cTn id="58" dur="500"/>
                                        <p:tgtEl>
                                          <p:spTgt spid="6"/>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checkerboard(across)">
                                      <p:cBhvr>
                                        <p:cTn id="61" dur="500"/>
                                        <p:tgtEl>
                                          <p:spTgt spid="7"/>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checkerboard(across)">
                                      <p:cBhvr>
                                        <p:cTn id="64" dur="500"/>
                                        <p:tgtEl>
                                          <p:spTgt spid="8"/>
                                        </p:tgtEl>
                                      </p:cBhvr>
                                    </p:animEffect>
                                  </p:childTnLst>
                                </p:cTn>
                              </p:par>
                              <p:par>
                                <p:cTn id="65" presetID="5" presetClass="entr" presetSubtype="10"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checkerboard(across)">
                                      <p:cBhvr>
                                        <p:cTn id="67" dur="500"/>
                                        <p:tgtEl>
                                          <p:spTgt spid="9"/>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checkerboard(across)">
                                      <p:cBhvr>
                                        <p:cTn id="70" dur="500"/>
                                        <p:tgtEl>
                                          <p:spTgt spid="10"/>
                                        </p:tgtEl>
                                      </p:cBhvr>
                                    </p:animEffect>
                                  </p:childTnLst>
                                </p:cTn>
                              </p:par>
                              <p:par>
                                <p:cTn id="71" presetID="5" presetClass="entr" presetSubtype="10" fill="hold" grpId="0" nodeType="with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checkerboard(across)">
                                      <p:cBhvr>
                                        <p:cTn id="73" dur="500"/>
                                        <p:tgtEl>
                                          <p:spTgt spid="11"/>
                                        </p:tgtEl>
                                      </p:cBhvr>
                                    </p:animEffect>
                                  </p:childTnLst>
                                </p:cTn>
                              </p:par>
                              <p:par>
                                <p:cTn id="74" presetID="5" presetClass="entr" presetSubtype="10" fill="hold" grpId="0" nodeType="with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checkerboard(across)">
                                      <p:cBhvr>
                                        <p:cTn id="76" dur="500"/>
                                        <p:tgtEl>
                                          <p:spTgt spid="12"/>
                                        </p:tgtEl>
                                      </p:cBhvr>
                                    </p:animEffect>
                                  </p:childTnLst>
                                </p:cTn>
                              </p:par>
                              <p:par>
                                <p:cTn id="77" presetID="5" presetClass="entr" presetSubtype="10" fill="hold" grpId="0" nodeType="withEffect">
                                  <p:stCondLst>
                                    <p:cond delay="0"/>
                                  </p:stCondLst>
                                  <p:childTnLst>
                                    <p:set>
                                      <p:cBhvr>
                                        <p:cTn id="78" dur="1" fill="hold">
                                          <p:stCondLst>
                                            <p:cond delay="0"/>
                                          </p:stCondLst>
                                        </p:cTn>
                                        <p:tgtEl>
                                          <p:spTgt spid="99"/>
                                        </p:tgtEl>
                                        <p:attrNameLst>
                                          <p:attrName>style.visibility</p:attrName>
                                        </p:attrNameLst>
                                      </p:cBhvr>
                                      <p:to>
                                        <p:strVal val="visible"/>
                                      </p:to>
                                    </p:set>
                                    <p:animEffect transition="in" filter="checkerboard(across)">
                                      <p:cBhvr>
                                        <p:cTn id="79" dur="500"/>
                                        <p:tgtEl>
                                          <p:spTgt spid="99"/>
                                        </p:tgtEl>
                                      </p:cBhvr>
                                    </p:animEffect>
                                  </p:childTnLst>
                                </p:cTn>
                              </p:par>
                              <p:par>
                                <p:cTn id="80" presetID="5" presetClass="entr" presetSubtype="10" fill="hold" grpId="0" nodeType="withEffect">
                                  <p:stCondLst>
                                    <p:cond delay="0"/>
                                  </p:stCondLst>
                                  <p:childTnLst>
                                    <p:set>
                                      <p:cBhvr>
                                        <p:cTn id="81" dur="1" fill="hold">
                                          <p:stCondLst>
                                            <p:cond delay="0"/>
                                          </p:stCondLst>
                                        </p:cTn>
                                        <p:tgtEl>
                                          <p:spTgt spid="100"/>
                                        </p:tgtEl>
                                        <p:attrNameLst>
                                          <p:attrName>style.visibility</p:attrName>
                                        </p:attrNameLst>
                                      </p:cBhvr>
                                      <p:to>
                                        <p:strVal val="visible"/>
                                      </p:to>
                                    </p:set>
                                    <p:animEffect transition="in" filter="checkerboard(across)">
                                      <p:cBhvr>
                                        <p:cTn id="82" dur="500"/>
                                        <p:tgtEl>
                                          <p:spTgt spid="100"/>
                                        </p:tgtEl>
                                      </p:cBhvr>
                                    </p:animEffect>
                                  </p:childTnLst>
                                </p:cTn>
                              </p:par>
                              <p:par>
                                <p:cTn id="83" presetID="5" presetClass="entr" presetSubtype="10" fill="hold" grpId="0" nodeType="withEffect">
                                  <p:stCondLst>
                                    <p:cond delay="0"/>
                                  </p:stCondLst>
                                  <p:childTnLst>
                                    <p:set>
                                      <p:cBhvr>
                                        <p:cTn id="84" dur="1" fill="hold">
                                          <p:stCondLst>
                                            <p:cond delay="0"/>
                                          </p:stCondLst>
                                        </p:cTn>
                                        <p:tgtEl>
                                          <p:spTgt spid="101"/>
                                        </p:tgtEl>
                                        <p:attrNameLst>
                                          <p:attrName>style.visibility</p:attrName>
                                        </p:attrNameLst>
                                      </p:cBhvr>
                                      <p:to>
                                        <p:strVal val="visible"/>
                                      </p:to>
                                    </p:set>
                                    <p:animEffect transition="in" filter="checkerboard(across)">
                                      <p:cBhvr>
                                        <p:cTn id="85" dur="500"/>
                                        <p:tgtEl>
                                          <p:spTgt spid="101"/>
                                        </p:tgtEl>
                                      </p:cBhvr>
                                    </p:animEffect>
                                  </p:childTnLst>
                                </p:cTn>
                              </p:par>
                              <p:par>
                                <p:cTn id="86" presetID="5" presetClass="entr" presetSubtype="10" fill="hold" grpId="0" nodeType="withEffect">
                                  <p:stCondLst>
                                    <p:cond delay="0"/>
                                  </p:stCondLst>
                                  <p:childTnLst>
                                    <p:set>
                                      <p:cBhvr>
                                        <p:cTn id="87" dur="1" fill="hold">
                                          <p:stCondLst>
                                            <p:cond delay="0"/>
                                          </p:stCondLst>
                                        </p:cTn>
                                        <p:tgtEl>
                                          <p:spTgt spid="102"/>
                                        </p:tgtEl>
                                        <p:attrNameLst>
                                          <p:attrName>style.visibility</p:attrName>
                                        </p:attrNameLst>
                                      </p:cBhvr>
                                      <p:to>
                                        <p:strVal val="visible"/>
                                      </p:to>
                                    </p:set>
                                    <p:animEffect transition="in" filter="checkerboard(across)">
                                      <p:cBhvr>
                                        <p:cTn id="88" dur="500"/>
                                        <p:tgtEl>
                                          <p:spTgt spid="102"/>
                                        </p:tgtEl>
                                      </p:cBhvr>
                                    </p:animEffect>
                                  </p:childTnLst>
                                </p:cTn>
                              </p:par>
                              <p:par>
                                <p:cTn id="89" presetID="5" presetClass="entr" presetSubtype="10" fill="hold" grpId="0" nodeType="withEffect">
                                  <p:stCondLst>
                                    <p:cond delay="0"/>
                                  </p:stCondLst>
                                  <p:childTnLst>
                                    <p:set>
                                      <p:cBhvr>
                                        <p:cTn id="90" dur="1" fill="hold">
                                          <p:stCondLst>
                                            <p:cond delay="0"/>
                                          </p:stCondLst>
                                        </p:cTn>
                                        <p:tgtEl>
                                          <p:spTgt spid="103"/>
                                        </p:tgtEl>
                                        <p:attrNameLst>
                                          <p:attrName>style.visibility</p:attrName>
                                        </p:attrNameLst>
                                      </p:cBhvr>
                                      <p:to>
                                        <p:strVal val="visible"/>
                                      </p:to>
                                    </p:set>
                                    <p:animEffect transition="in" filter="checkerboard(across)">
                                      <p:cBhvr>
                                        <p:cTn id="91" dur="500"/>
                                        <p:tgtEl>
                                          <p:spTgt spid="103"/>
                                        </p:tgtEl>
                                      </p:cBhvr>
                                    </p:animEffect>
                                  </p:childTnLst>
                                </p:cTn>
                              </p:par>
                              <p:par>
                                <p:cTn id="92" presetID="5" presetClass="entr" presetSubtype="10" fill="hold" grpId="0" nodeType="withEffect">
                                  <p:stCondLst>
                                    <p:cond delay="0"/>
                                  </p:stCondLst>
                                  <p:childTnLst>
                                    <p:set>
                                      <p:cBhvr>
                                        <p:cTn id="93" dur="1" fill="hold">
                                          <p:stCondLst>
                                            <p:cond delay="0"/>
                                          </p:stCondLst>
                                        </p:cTn>
                                        <p:tgtEl>
                                          <p:spTgt spid="104"/>
                                        </p:tgtEl>
                                        <p:attrNameLst>
                                          <p:attrName>style.visibility</p:attrName>
                                        </p:attrNameLst>
                                      </p:cBhvr>
                                      <p:to>
                                        <p:strVal val="visible"/>
                                      </p:to>
                                    </p:set>
                                    <p:animEffect transition="in" filter="checkerboard(across)">
                                      <p:cBhvr>
                                        <p:cTn id="94" dur="500"/>
                                        <p:tgtEl>
                                          <p:spTgt spid="104"/>
                                        </p:tgtEl>
                                      </p:cBhvr>
                                    </p:animEffect>
                                  </p:childTnLst>
                                </p:cTn>
                              </p:par>
                              <p:par>
                                <p:cTn id="95" presetID="5" presetClass="entr" presetSubtype="10" fill="hold" grpId="0" nodeType="withEffect">
                                  <p:stCondLst>
                                    <p:cond delay="0"/>
                                  </p:stCondLst>
                                  <p:childTnLst>
                                    <p:set>
                                      <p:cBhvr>
                                        <p:cTn id="96" dur="1" fill="hold">
                                          <p:stCondLst>
                                            <p:cond delay="0"/>
                                          </p:stCondLst>
                                        </p:cTn>
                                        <p:tgtEl>
                                          <p:spTgt spid="105"/>
                                        </p:tgtEl>
                                        <p:attrNameLst>
                                          <p:attrName>style.visibility</p:attrName>
                                        </p:attrNameLst>
                                      </p:cBhvr>
                                      <p:to>
                                        <p:strVal val="visible"/>
                                      </p:to>
                                    </p:set>
                                    <p:animEffect transition="in" filter="checkerboard(across)">
                                      <p:cBhvr>
                                        <p:cTn id="97" dur="500"/>
                                        <p:tgtEl>
                                          <p:spTgt spid="105"/>
                                        </p:tgtEl>
                                      </p:cBhvr>
                                    </p:animEffect>
                                  </p:childTnLst>
                                </p:cTn>
                              </p:par>
                              <p:par>
                                <p:cTn id="98" presetID="5" presetClass="entr" presetSubtype="10" fill="hold" grpId="0" nodeType="withEffect">
                                  <p:stCondLst>
                                    <p:cond delay="0"/>
                                  </p:stCondLst>
                                  <p:childTnLst>
                                    <p:set>
                                      <p:cBhvr>
                                        <p:cTn id="99" dur="1" fill="hold">
                                          <p:stCondLst>
                                            <p:cond delay="0"/>
                                          </p:stCondLst>
                                        </p:cTn>
                                        <p:tgtEl>
                                          <p:spTgt spid="106"/>
                                        </p:tgtEl>
                                        <p:attrNameLst>
                                          <p:attrName>style.visibility</p:attrName>
                                        </p:attrNameLst>
                                      </p:cBhvr>
                                      <p:to>
                                        <p:strVal val="visible"/>
                                      </p:to>
                                    </p:set>
                                    <p:animEffect transition="in" filter="checkerboard(across)">
                                      <p:cBhvr>
                                        <p:cTn id="100" dur="500"/>
                                        <p:tgtEl>
                                          <p:spTgt spid="106"/>
                                        </p:tgtEl>
                                      </p:cBhvr>
                                    </p:animEffect>
                                  </p:childTnLst>
                                </p:cTn>
                              </p:par>
                              <p:par>
                                <p:cTn id="101" presetID="5" presetClass="entr" presetSubtype="10" fill="hold" grpId="0" nodeType="withEffect">
                                  <p:stCondLst>
                                    <p:cond delay="0"/>
                                  </p:stCondLst>
                                  <p:childTnLst>
                                    <p:set>
                                      <p:cBhvr>
                                        <p:cTn id="102" dur="1" fill="hold">
                                          <p:stCondLst>
                                            <p:cond delay="0"/>
                                          </p:stCondLst>
                                        </p:cTn>
                                        <p:tgtEl>
                                          <p:spTgt spid="107"/>
                                        </p:tgtEl>
                                        <p:attrNameLst>
                                          <p:attrName>style.visibility</p:attrName>
                                        </p:attrNameLst>
                                      </p:cBhvr>
                                      <p:to>
                                        <p:strVal val="visible"/>
                                      </p:to>
                                    </p:set>
                                    <p:animEffect transition="in" filter="checkerboard(across)">
                                      <p:cBhvr>
                                        <p:cTn id="103" dur="500"/>
                                        <p:tgtEl>
                                          <p:spTgt spid="107"/>
                                        </p:tgtEl>
                                      </p:cBhvr>
                                    </p:animEffect>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grpId="0" nodeType="clickEffect">
                                  <p:stCondLst>
                                    <p:cond delay="0"/>
                                  </p:stCondLst>
                                  <p:childTnLst>
                                    <p:set>
                                      <p:cBhvr>
                                        <p:cTn id="107" dur="1" fill="hold">
                                          <p:stCondLst>
                                            <p:cond delay="0"/>
                                          </p:stCondLst>
                                        </p:cTn>
                                        <p:tgtEl>
                                          <p:spTgt spid="110"/>
                                        </p:tgtEl>
                                        <p:attrNameLst>
                                          <p:attrName>style.visibility</p:attrName>
                                        </p:attrNameLst>
                                      </p:cBhvr>
                                      <p:to>
                                        <p:strVal val="visible"/>
                                      </p:to>
                                    </p:set>
                                  </p:childTnLst>
                                </p:cTn>
                              </p:par>
                            </p:childTnLst>
                          </p:cTn>
                        </p:par>
                        <p:par>
                          <p:cTn id="108" fill="hold">
                            <p:stCondLst>
                              <p:cond delay="0"/>
                            </p:stCondLst>
                            <p:childTnLst>
                              <p:par>
                                <p:cTn id="109" presetID="1" presetClass="entr" presetSubtype="0" fill="hold" grpId="0" nodeType="afterEffect">
                                  <p:stCondLst>
                                    <p:cond delay="500"/>
                                  </p:stCondLst>
                                  <p:childTnLst>
                                    <p:set>
                                      <p:cBhvr>
                                        <p:cTn id="110" dur="1" fill="hold">
                                          <p:stCondLst>
                                            <p:cond delay="0"/>
                                          </p:stCondLst>
                                        </p:cTn>
                                        <p:tgtEl>
                                          <p:spTgt spid="111"/>
                                        </p:tgtEl>
                                        <p:attrNameLst>
                                          <p:attrName>style.visibility</p:attrName>
                                        </p:attrNameLst>
                                      </p:cBhvr>
                                      <p:to>
                                        <p:strVal val="visible"/>
                                      </p:to>
                                    </p:set>
                                  </p:childTnLst>
                                </p:cTn>
                              </p:par>
                            </p:childTnLst>
                          </p:cTn>
                        </p:par>
                        <p:par>
                          <p:cTn id="111" fill="hold">
                            <p:stCondLst>
                              <p:cond delay="500"/>
                            </p:stCondLst>
                            <p:childTnLst>
                              <p:par>
                                <p:cTn id="112" presetID="1" presetClass="entr" presetSubtype="0" fill="hold" grpId="0" nodeType="afterEffect">
                                  <p:stCondLst>
                                    <p:cond delay="500"/>
                                  </p:stCondLst>
                                  <p:childTnLst>
                                    <p:set>
                                      <p:cBhvr>
                                        <p:cTn id="113" dur="1" fill="hold">
                                          <p:stCondLst>
                                            <p:cond delay="0"/>
                                          </p:stCondLst>
                                        </p:cTn>
                                        <p:tgtEl>
                                          <p:spTgt spid="112"/>
                                        </p:tgtEl>
                                        <p:attrNameLst>
                                          <p:attrName>style.visibility</p:attrName>
                                        </p:attrNameLst>
                                      </p:cBhvr>
                                      <p:to>
                                        <p:strVal val="visible"/>
                                      </p:to>
                                    </p:set>
                                  </p:childTnLst>
                                </p:cTn>
                              </p:par>
                            </p:childTnLst>
                          </p:cTn>
                        </p:par>
                        <p:par>
                          <p:cTn id="114" fill="hold">
                            <p:stCondLst>
                              <p:cond delay="1000"/>
                            </p:stCondLst>
                            <p:childTnLst>
                              <p:par>
                                <p:cTn id="115" presetID="1" presetClass="entr" presetSubtype="0" fill="hold" grpId="0" nodeType="afterEffect">
                                  <p:stCondLst>
                                    <p:cond delay="500"/>
                                  </p:stCondLst>
                                  <p:childTnLst>
                                    <p:set>
                                      <p:cBhvr>
                                        <p:cTn id="116" dur="1" fill="hold">
                                          <p:stCondLst>
                                            <p:cond delay="0"/>
                                          </p:stCondLst>
                                        </p:cTn>
                                        <p:tgtEl>
                                          <p:spTgt spid="113"/>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1" nodeType="clickEffect">
                                  <p:stCondLst>
                                    <p:cond delay="0"/>
                                  </p:stCondLst>
                                  <p:childTnLst>
                                    <p:set>
                                      <p:cBhvr>
                                        <p:cTn id="120" dur="1" fill="hold">
                                          <p:stCondLst>
                                            <p:cond delay="0"/>
                                          </p:stCondLst>
                                        </p:cTn>
                                        <p:tgtEl>
                                          <p:spTgt spid="109"/>
                                        </p:tgtEl>
                                        <p:attrNameLst>
                                          <p:attrName>style.visibility</p:attrName>
                                        </p:attrNameLst>
                                      </p:cBhvr>
                                      <p:to>
                                        <p:strVal val="hidden"/>
                                      </p:to>
                                    </p:set>
                                  </p:childTnLst>
                                </p:cTn>
                              </p:par>
                              <p:par>
                                <p:cTn id="121" presetID="38" presetClass="entr" presetSubtype="0" accel="50000" fill="hold" grpId="0" nodeType="withEffect">
                                  <p:stCondLst>
                                    <p:cond delay="0"/>
                                  </p:stCondLst>
                                  <p:iterate type="lt">
                                    <p:tmPct val="50000"/>
                                  </p:iterate>
                                  <p:childTnLst>
                                    <p:set>
                                      <p:cBhvr>
                                        <p:cTn id="122" dur="1" fill="hold">
                                          <p:stCondLst>
                                            <p:cond delay="0"/>
                                          </p:stCondLst>
                                        </p:cTn>
                                        <p:tgtEl>
                                          <p:spTgt spid="108"/>
                                        </p:tgtEl>
                                        <p:attrNameLst>
                                          <p:attrName>style.visibility</p:attrName>
                                        </p:attrNameLst>
                                      </p:cBhvr>
                                      <p:to>
                                        <p:strVal val="visible"/>
                                      </p:to>
                                    </p:set>
                                    <p:set>
                                      <p:cBhvr>
                                        <p:cTn id="123" dur="455" fill="hold">
                                          <p:stCondLst>
                                            <p:cond delay="0"/>
                                          </p:stCondLst>
                                        </p:cTn>
                                        <p:tgtEl>
                                          <p:spTgt spid="108"/>
                                        </p:tgtEl>
                                        <p:attrNameLst>
                                          <p:attrName>style.rotation</p:attrName>
                                        </p:attrNameLst>
                                      </p:cBhvr>
                                      <p:to>
                                        <p:strVal val="-45.0"/>
                                      </p:to>
                                    </p:set>
                                    <p:anim calcmode="lin" valueType="num">
                                      <p:cBhvr>
                                        <p:cTn id="124" dur="455" fill="hold">
                                          <p:stCondLst>
                                            <p:cond delay="455"/>
                                          </p:stCondLst>
                                        </p:cTn>
                                        <p:tgtEl>
                                          <p:spTgt spid="108"/>
                                        </p:tgtEl>
                                        <p:attrNameLst>
                                          <p:attrName>style.rotation</p:attrName>
                                        </p:attrNameLst>
                                      </p:cBhvr>
                                      <p:tavLst>
                                        <p:tav tm="0">
                                          <p:val>
                                            <p:fltVal val="-45"/>
                                          </p:val>
                                        </p:tav>
                                        <p:tav tm="69900">
                                          <p:val>
                                            <p:fltVal val="45"/>
                                          </p:val>
                                        </p:tav>
                                        <p:tav tm="100000">
                                          <p:val>
                                            <p:fltVal val="0"/>
                                          </p:val>
                                        </p:tav>
                                      </p:tavLst>
                                    </p:anim>
                                    <p:anim calcmode="lin" valueType="num">
                                      <p:cBhvr>
                                        <p:cTn id="125" dur="455" fill="hold">
                                          <p:stCondLst>
                                            <p:cond delay="0"/>
                                          </p:stCondLst>
                                        </p:cTn>
                                        <p:tgtEl>
                                          <p:spTgt spid="108"/>
                                        </p:tgtEl>
                                        <p:attrNameLst>
                                          <p:attrName>ppt_y</p:attrName>
                                        </p:attrNameLst>
                                      </p:cBhvr>
                                      <p:tavLst>
                                        <p:tav tm="0">
                                          <p:val>
                                            <p:strVal val="#ppt_y-1"/>
                                          </p:val>
                                        </p:tav>
                                        <p:tav tm="100000">
                                          <p:val>
                                            <p:strVal val="#ppt_y-(0.354*#ppt_w-0.172*#ppt_h)"/>
                                          </p:val>
                                        </p:tav>
                                      </p:tavLst>
                                    </p:anim>
                                    <p:anim calcmode="lin" valueType="num">
                                      <p:cBhvr>
                                        <p:cTn id="126" dur="156" decel="50000" autoRev="1" fill="hold">
                                          <p:stCondLst>
                                            <p:cond delay="455"/>
                                          </p:stCondLst>
                                        </p:cTn>
                                        <p:tgtEl>
                                          <p:spTgt spid="108"/>
                                        </p:tgtEl>
                                        <p:attrNameLst>
                                          <p:attrName>ppt_y</p:attrName>
                                        </p:attrNameLst>
                                      </p:cBhvr>
                                      <p:tavLst>
                                        <p:tav tm="0">
                                          <p:val>
                                            <p:strVal val="#ppt_y-(0.354*#ppt_w-0.172*#ppt_h)"/>
                                          </p:val>
                                        </p:tav>
                                        <p:tav tm="100000">
                                          <p:val>
                                            <p:strVal val="#ppt_y-(0.354*#ppt_w-0.172*#ppt_h)-#ppt_h/2"/>
                                          </p:val>
                                        </p:tav>
                                      </p:tavLst>
                                    </p:anim>
                                    <p:anim calcmode="lin" valueType="num">
                                      <p:cBhvr>
                                        <p:cTn id="127" dur="136" fill="hold">
                                          <p:stCondLst>
                                            <p:cond delay="864"/>
                                          </p:stCondLst>
                                        </p:cTn>
                                        <p:tgtEl>
                                          <p:spTgt spid="108"/>
                                        </p:tgtEl>
                                        <p:attrNameLst>
                                          <p:attrName>ppt_y</p:attrName>
                                        </p:attrNameLst>
                                      </p:cBhvr>
                                      <p:tavLst>
                                        <p:tav tm="0">
                                          <p:val>
                                            <p:strVal val="#ppt_y-(0.354*#ppt_w-0.172*#ppt_h)"/>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35" presetClass="entr" presetSubtype="0" fill="hold" grpId="0" nodeType="clickEffect">
                                  <p:stCondLst>
                                    <p:cond delay="0"/>
                                  </p:stCondLst>
                                  <p:childTnLst>
                                    <p:set>
                                      <p:cBhvr>
                                        <p:cTn id="131" dur="1" fill="hold">
                                          <p:stCondLst>
                                            <p:cond delay="0"/>
                                          </p:stCondLst>
                                        </p:cTn>
                                        <p:tgtEl>
                                          <p:spTgt spid="115"/>
                                        </p:tgtEl>
                                        <p:attrNameLst>
                                          <p:attrName>style.visibility</p:attrName>
                                        </p:attrNameLst>
                                      </p:cBhvr>
                                      <p:to>
                                        <p:strVal val="visible"/>
                                      </p:to>
                                    </p:set>
                                    <p:animEffect transition="in" filter="fade">
                                      <p:cBhvr>
                                        <p:cTn id="132" dur="1000"/>
                                        <p:tgtEl>
                                          <p:spTgt spid="115"/>
                                        </p:tgtEl>
                                      </p:cBhvr>
                                    </p:animEffect>
                                    <p:anim calcmode="lin" valueType="num">
                                      <p:cBhvr>
                                        <p:cTn id="133" dur="1000" fill="hold"/>
                                        <p:tgtEl>
                                          <p:spTgt spid="115"/>
                                        </p:tgtEl>
                                        <p:attrNameLst>
                                          <p:attrName>style.rotation</p:attrName>
                                        </p:attrNameLst>
                                      </p:cBhvr>
                                      <p:tavLst>
                                        <p:tav tm="0">
                                          <p:val>
                                            <p:fltVal val="720"/>
                                          </p:val>
                                        </p:tav>
                                        <p:tav tm="100000">
                                          <p:val>
                                            <p:fltVal val="0"/>
                                          </p:val>
                                        </p:tav>
                                      </p:tavLst>
                                    </p:anim>
                                    <p:anim calcmode="lin" valueType="num">
                                      <p:cBhvr>
                                        <p:cTn id="134" dur="1000" fill="hold"/>
                                        <p:tgtEl>
                                          <p:spTgt spid="115"/>
                                        </p:tgtEl>
                                        <p:attrNameLst>
                                          <p:attrName>ppt_h</p:attrName>
                                        </p:attrNameLst>
                                      </p:cBhvr>
                                      <p:tavLst>
                                        <p:tav tm="0">
                                          <p:val>
                                            <p:fltVal val="0"/>
                                          </p:val>
                                        </p:tav>
                                        <p:tav tm="100000">
                                          <p:val>
                                            <p:strVal val="#ppt_h"/>
                                          </p:val>
                                        </p:tav>
                                      </p:tavLst>
                                    </p:anim>
                                    <p:anim calcmode="lin" valueType="num">
                                      <p:cBhvr>
                                        <p:cTn id="135" dur="1000" fill="hold"/>
                                        <p:tgtEl>
                                          <p:spTgt spid="115"/>
                                        </p:tgtEl>
                                        <p:attrNameLst>
                                          <p:attrName>ppt_w</p:attrName>
                                        </p:attrNameLst>
                                      </p:cBhvr>
                                      <p:tavLst>
                                        <p:tav tm="0">
                                          <p:val>
                                            <p:fltVal val="0"/>
                                          </p:val>
                                        </p:tav>
                                        <p:tav tm="100000">
                                          <p:val>
                                            <p:strVal val="#ppt_w"/>
                                          </p:val>
                                        </p:tav>
                                      </p:tavLst>
                                    </p:anim>
                                  </p:childTnLst>
                                </p:cTn>
                              </p:par>
                            </p:childTnLst>
                          </p:cTn>
                        </p:par>
                      </p:childTnLst>
                    </p:cTn>
                  </p:par>
                  <p:par>
                    <p:cTn id="136" fill="hold">
                      <p:stCondLst>
                        <p:cond delay="indefinite"/>
                      </p:stCondLst>
                      <p:childTnLst>
                        <p:par>
                          <p:cTn id="137" fill="hold">
                            <p:stCondLst>
                              <p:cond delay="0"/>
                            </p:stCondLst>
                            <p:childTnLst>
                              <p:par>
                                <p:cTn id="138" presetID="5" presetClass="entr" presetSubtype="10" fill="hold" grpId="0" nodeType="clickEffect">
                                  <p:stCondLst>
                                    <p:cond delay="0"/>
                                  </p:stCondLst>
                                  <p:childTnLst>
                                    <p:set>
                                      <p:cBhvr>
                                        <p:cTn id="139" dur="1" fill="hold">
                                          <p:stCondLst>
                                            <p:cond delay="0"/>
                                          </p:stCondLst>
                                        </p:cTn>
                                        <p:tgtEl>
                                          <p:spTgt spid="119"/>
                                        </p:tgtEl>
                                        <p:attrNameLst>
                                          <p:attrName>style.visibility</p:attrName>
                                        </p:attrNameLst>
                                      </p:cBhvr>
                                      <p:to>
                                        <p:strVal val="visible"/>
                                      </p:to>
                                    </p:set>
                                    <p:animEffect transition="in" filter="checkerboard(across)">
                                      <p:cBhvr>
                                        <p:cTn id="140" dur="500"/>
                                        <p:tgtEl>
                                          <p:spTgt spid="119"/>
                                        </p:tgtEl>
                                      </p:cBhvr>
                                    </p:animEffect>
                                  </p:childTnLst>
                                </p:cTn>
                              </p:par>
                              <p:par>
                                <p:cTn id="141" presetID="5" presetClass="entr" presetSubtype="10" fill="hold" nodeType="withEffect">
                                  <p:stCondLst>
                                    <p:cond delay="0"/>
                                  </p:stCondLst>
                                  <p:childTnLst>
                                    <p:set>
                                      <p:cBhvr>
                                        <p:cTn id="142" dur="1" fill="hold">
                                          <p:stCondLst>
                                            <p:cond delay="0"/>
                                          </p:stCondLst>
                                        </p:cTn>
                                        <p:tgtEl>
                                          <p:spTgt spid="116"/>
                                        </p:tgtEl>
                                        <p:attrNameLst>
                                          <p:attrName>style.visibility</p:attrName>
                                        </p:attrNameLst>
                                      </p:cBhvr>
                                      <p:to>
                                        <p:strVal val="visible"/>
                                      </p:to>
                                    </p:set>
                                    <p:animEffect transition="in" filter="checkerboard(across)">
                                      <p:cBhvr>
                                        <p:cTn id="143" dur="500"/>
                                        <p:tgtEl>
                                          <p:spTgt spid="116"/>
                                        </p:tgtEl>
                                      </p:cBhvr>
                                    </p:animEffect>
                                  </p:childTnLst>
                                </p:cTn>
                              </p:par>
                              <p:par>
                                <p:cTn id="144" presetID="5" presetClass="entr" presetSubtype="10" fill="hold" nodeType="withEffect">
                                  <p:stCondLst>
                                    <p:cond delay="0"/>
                                  </p:stCondLst>
                                  <p:childTnLst>
                                    <p:set>
                                      <p:cBhvr>
                                        <p:cTn id="145" dur="1" fill="hold">
                                          <p:stCondLst>
                                            <p:cond delay="0"/>
                                          </p:stCondLst>
                                        </p:cTn>
                                        <p:tgtEl>
                                          <p:spTgt spid="116"/>
                                        </p:tgtEl>
                                        <p:attrNameLst>
                                          <p:attrName>style.visibility</p:attrName>
                                        </p:attrNameLst>
                                      </p:cBhvr>
                                      <p:to>
                                        <p:strVal val="visible"/>
                                      </p:to>
                                    </p:set>
                                    <p:animEffect transition="in" filter="checkerboard(across)">
                                      <p:cBhvr>
                                        <p:cTn id="146" dur="500"/>
                                        <p:tgtEl>
                                          <p:spTgt spid="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5" grpId="0"/>
      <p:bldP spid="6" grpId="0"/>
      <p:bldP spid="7" grpId="0"/>
      <p:bldP spid="8" grpId="0"/>
      <p:bldP spid="9" grpId="0"/>
      <p:bldP spid="10" grpId="0"/>
      <p:bldP spid="11" grpId="0"/>
      <p:bldP spid="12" grpId="0"/>
      <p:bldP spid="99" grpId="0"/>
      <p:bldP spid="100" grpId="0"/>
      <p:bldP spid="101" grpId="0"/>
      <p:bldP spid="102" grpId="0"/>
      <p:bldP spid="103" grpId="0"/>
      <p:bldP spid="104" grpId="0"/>
      <p:bldP spid="105" grpId="0"/>
      <p:bldP spid="106" grpId="0"/>
      <p:bldP spid="107" grpId="0"/>
      <p:bldP spid="108" grpId="0"/>
      <p:bldP spid="109" grpId="0"/>
      <p:bldP spid="109" grpId="1"/>
      <p:bldP spid="110" grpId="0" animBg="1"/>
      <p:bldP spid="111" grpId="0" animBg="1"/>
      <p:bldP spid="112" grpId="0" animBg="1"/>
      <p:bldP spid="113" grpId="0" animBg="1"/>
      <p:bldP spid="114" grpId="0"/>
      <p:bldP spid="115" grpId="0" animBg="1"/>
      <p:bldP spid="1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sp>
        <p:nvSpPr>
          <p:cNvPr id="4" name="Freeform 6"/>
          <p:cNvSpPr/>
          <p:nvPr/>
        </p:nvSpPr>
        <p:spPr>
          <a:xfrm>
            <a:off x="4145143" y="2769894"/>
            <a:ext cx="3898540" cy="2059564"/>
          </a:xfrm>
          <a:custGeom>
            <a:avLst/>
            <a:gdLst>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67841 w 3896591"/>
              <a:gd name="connsiteY27" fmla="*/ 161059 h 2093768"/>
              <a:gd name="connsiteX28" fmla="*/ 2462645 w 3896591"/>
              <a:gd name="connsiteY28" fmla="*/ 15586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67841 w 3896591"/>
              <a:gd name="connsiteY27" fmla="*/ 161059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380259 w 3896591"/>
              <a:gd name="connsiteY13" fmla="*/ 25977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232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23259 w 3896591"/>
              <a:gd name="connsiteY25" fmla="*/ 559377 h 2093768"/>
              <a:gd name="connsiteX26" fmla="*/ 25232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0 h 2088573"/>
              <a:gd name="connsiteX1" fmla="*/ 3709554 w 3896591"/>
              <a:gd name="connsiteY1" fmla="*/ 0 h 2088573"/>
              <a:gd name="connsiteX2" fmla="*/ 3865418 w 3896591"/>
              <a:gd name="connsiteY2" fmla="*/ 51955 h 2088573"/>
              <a:gd name="connsiteX3" fmla="*/ 3896591 w 3896591"/>
              <a:gd name="connsiteY3" fmla="*/ 202623 h 2088573"/>
              <a:gd name="connsiteX4" fmla="*/ 3891395 w 3896591"/>
              <a:gd name="connsiteY4" fmla="*/ 1875559 h 2088573"/>
              <a:gd name="connsiteX5" fmla="*/ 3875809 w 3896591"/>
              <a:gd name="connsiteY5" fmla="*/ 2041814 h 2088573"/>
              <a:gd name="connsiteX6" fmla="*/ 3699164 w 3896591"/>
              <a:gd name="connsiteY6" fmla="*/ 2088573 h 2088573"/>
              <a:gd name="connsiteX7" fmla="*/ 176645 w 3896591"/>
              <a:gd name="connsiteY7" fmla="*/ 2083377 h 2088573"/>
              <a:gd name="connsiteX8" fmla="*/ 51954 w 3896591"/>
              <a:gd name="connsiteY8" fmla="*/ 2047009 h 2088573"/>
              <a:gd name="connsiteX9" fmla="*/ 0 w 3896591"/>
              <a:gd name="connsiteY9" fmla="*/ 1937905 h 2088573"/>
              <a:gd name="connsiteX10" fmla="*/ 5195 w 3896591"/>
              <a:gd name="connsiteY10" fmla="*/ 161059 h 2088573"/>
              <a:gd name="connsiteX11" fmla="*/ 46759 w 3896591"/>
              <a:gd name="connsiteY11" fmla="*/ 51955 h 2088573"/>
              <a:gd name="connsiteX12" fmla="*/ 84859 w 3896591"/>
              <a:gd name="connsiteY12" fmla="*/ 20782 h 2088573"/>
              <a:gd name="connsiteX13" fmla="*/ 1456459 w 3896591"/>
              <a:gd name="connsiteY13" fmla="*/ 20782 h 2088573"/>
              <a:gd name="connsiteX14" fmla="*/ 1456459 w 3896591"/>
              <a:gd name="connsiteY14" fmla="*/ 173182 h 2088573"/>
              <a:gd name="connsiteX15" fmla="*/ 1380259 w 3896591"/>
              <a:gd name="connsiteY15" fmla="*/ 249382 h 2088573"/>
              <a:gd name="connsiteX16" fmla="*/ 1380259 w 3896591"/>
              <a:gd name="connsiteY16" fmla="*/ 554182 h 2088573"/>
              <a:gd name="connsiteX17" fmla="*/ 1685059 w 3896591"/>
              <a:gd name="connsiteY17" fmla="*/ 554182 h 2088573"/>
              <a:gd name="connsiteX18" fmla="*/ 1685059 w 3896591"/>
              <a:gd name="connsiteY18" fmla="*/ 249382 h 2088573"/>
              <a:gd name="connsiteX19" fmla="*/ 1608859 w 3896591"/>
              <a:gd name="connsiteY19" fmla="*/ 173182 h 2088573"/>
              <a:gd name="connsiteX20" fmla="*/ 1608859 w 3896591"/>
              <a:gd name="connsiteY20" fmla="*/ 20782 h 2088573"/>
              <a:gd name="connsiteX21" fmla="*/ 2294659 w 3896591"/>
              <a:gd name="connsiteY21" fmla="*/ 20782 h 2088573"/>
              <a:gd name="connsiteX22" fmla="*/ 2294659 w 3896591"/>
              <a:gd name="connsiteY22" fmla="*/ 173182 h 2088573"/>
              <a:gd name="connsiteX23" fmla="*/ 2218459 w 3896591"/>
              <a:gd name="connsiteY23" fmla="*/ 249382 h 2088573"/>
              <a:gd name="connsiteX24" fmla="*/ 2218459 w 3896591"/>
              <a:gd name="connsiteY24" fmla="*/ 554182 h 2088573"/>
              <a:gd name="connsiteX25" fmla="*/ 2523259 w 3896591"/>
              <a:gd name="connsiteY25" fmla="*/ 554182 h 2088573"/>
              <a:gd name="connsiteX26" fmla="*/ 2523259 w 3896591"/>
              <a:gd name="connsiteY26" fmla="*/ 249382 h 2088573"/>
              <a:gd name="connsiteX27" fmla="*/ 2447059 w 3896591"/>
              <a:gd name="connsiteY27" fmla="*/ 173182 h 2088573"/>
              <a:gd name="connsiteX28" fmla="*/ 2447059 w 3896591"/>
              <a:gd name="connsiteY28" fmla="*/ 20782 h 2088573"/>
              <a:gd name="connsiteX29" fmla="*/ 3184814 w 3896591"/>
              <a:gd name="connsiteY29" fmla="*/ 0 h 2088573"/>
              <a:gd name="connsiteX0" fmla="*/ 3184814 w 3896591"/>
              <a:gd name="connsiteY0" fmla="*/ 0 h 2088573"/>
              <a:gd name="connsiteX1" fmla="*/ 3709554 w 3896591"/>
              <a:gd name="connsiteY1" fmla="*/ 0 h 2088573"/>
              <a:gd name="connsiteX2" fmla="*/ 3865418 w 3896591"/>
              <a:gd name="connsiteY2" fmla="*/ 51955 h 2088573"/>
              <a:gd name="connsiteX3" fmla="*/ 3896591 w 3896591"/>
              <a:gd name="connsiteY3" fmla="*/ 202623 h 2088573"/>
              <a:gd name="connsiteX4" fmla="*/ 3891395 w 3896591"/>
              <a:gd name="connsiteY4" fmla="*/ 1875559 h 2088573"/>
              <a:gd name="connsiteX5" fmla="*/ 3875809 w 3896591"/>
              <a:gd name="connsiteY5" fmla="*/ 2041814 h 2088573"/>
              <a:gd name="connsiteX6" fmla="*/ 3699164 w 3896591"/>
              <a:gd name="connsiteY6" fmla="*/ 2088573 h 2088573"/>
              <a:gd name="connsiteX7" fmla="*/ 176645 w 3896591"/>
              <a:gd name="connsiteY7" fmla="*/ 2083377 h 2088573"/>
              <a:gd name="connsiteX8" fmla="*/ 51954 w 3896591"/>
              <a:gd name="connsiteY8" fmla="*/ 2047009 h 2088573"/>
              <a:gd name="connsiteX9" fmla="*/ 0 w 3896591"/>
              <a:gd name="connsiteY9" fmla="*/ 1937905 h 2088573"/>
              <a:gd name="connsiteX10" fmla="*/ 8659 w 3896591"/>
              <a:gd name="connsiteY10" fmla="*/ 173182 h 2088573"/>
              <a:gd name="connsiteX11" fmla="*/ 46759 w 3896591"/>
              <a:gd name="connsiteY11" fmla="*/ 51955 h 2088573"/>
              <a:gd name="connsiteX12" fmla="*/ 84859 w 3896591"/>
              <a:gd name="connsiteY12" fmla="*/ 20782 h 2088573"/>
              <a:gd name="connsiteX13" fmla="*/ 1456459 w 3896591"/>
              <a:gd name="connsiteY13" fmla="*/ 20782 h 2088573"/>
              <a:gd name="connsiteX14" fmla="*/ 1456459 w 3896591"/>
              <a:gd name="connsiteY14" fmla="*/ 173182 h 2088573"/>
              <a:gd name="connsiteX15" fmla="*/ 1380259 w 3896591"/>
              <a:gd name="connsiteY15" fmla="*/ 249382 h 2088573"/>
              <a:gd name="connsiteX16" fmla="*/ 1380259 w 3896591"/>
              <a:gd name="connsiteY16" fmla="*/ 554182 h 2088573"/>
              <a:gd name="connsiteX17" fmla="*/ 1685059 w 3896591"/>
              <a:gd name="connsiteY17" fmla="*/ 554182 h 2088573"/>
              <a:gd name="connsiteX18" fmla="*/ 1685059 w 3896591"/>
              <a:gd name="connsiteY18" fmla="*/ 249382 h 2088573"/>
              <a:gd name="connsiteX19" fmla="*/ 1608859 w 3896591"/>
              <a:gd name="connsiteY19" fmla="*/ 173182 h 2088573"/>
              <a:gd name="connsiteX20" fmla="*/ 1608859 w 3896591"/>
              <a:gd name="connsiteY20" fmla="*/ 20782 h 2088573"/>
              <a:gd name="connsiteX21" fmla="*/ 2294659 w 3896591"/>
              <a:gd name="connsiteY21" fmla="*/ 20782 h 2088573"/>
              <a:gd name="connsiteX22" fmla="*/ 2294659 w 3896591"/>
              <a:gd name="connsiteY22" fmla="*/ 173182 h 2088573"/>
              <a:gd name="connsiteX23" fmla="*/ 2218459 w 3896591"/>
              <a:gd name="connsiteY23" fmla="*/ 249382 h 2088573"/>
              <a:gd name="connsiteX24" fmla="*/ 2218459 w 3896591"/>
              <a:gd name="connsiteY24" fmla="*/ 554182 h 2088573"/>
              <a:gd name="connsiteX25" fmla="*/ 2523259 w 3896591"/>
              <a:gd name="connsiteY25" fmla="*/ 554182 h 2088573"/>
              <a:gd name="connsiteX26" fmla="*/ 2523259 w 3896591"/>
              <a:gd name="connsiteY26" fmla="*/ 249382 h 2088573"/>
              <a:gd name="connsiteX27" fmla="*/ 2447059 w 3896591"/>
              <a:gd name="connsiteY27" fmla="*/ 173182 h 2088573"/>
              <a:gd name="connsiteX28" fmla="*/ 2447059 w 3896591"/>
              <a:gd name="connsiteY28" fmla="*/ 20782 h 2088573"/>
              <a:gd name="connsiteX29" fmla="*/ 3184814 w 3896591"/>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39832 w 3889664"/>
              <a:gd name="connsiteY11" fmla="*/ 51955 h 2088573"/>
              <a:gd name="connsiteX12" fmla="*/ 77932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39832 w 3889664"/>
              <a:gd name="connsiteY11" fmla="*/ 51955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265056 w 3976833"/>
              <a:gd name="connsiteY0" fmla="*/ 30018 h 2118591"/>
              <a:gd name="connsiteX1" fmla="*/ 3789796 w 3976833"/>
              <a:gd name="connsiteY1" fmla="*/ 30018 h 2118591"/>
              <a:gd name="connsiteX2" fmla="*/ 3945660 w 3976833"/>
              <a:gd name="connsiteY2" fmla="*/ 81973 h 2118591"/>
              <a:gd name="connsiteX3" fmla="*/ 3976833 w 3976833"/>
              <a:gd name="connsiteY3" fmla="*/ 232641 h 2118591"/>
              <a:gd name="connsiteX4" fmla="*/ 3971637 w 3976833"/>
              <a:gd name="connsiteY4" fmla="*/ 1905577 h 2118591"/>
              <a:gd name="connsiteX5" fmla="*/ 3956051 w 3976833"/>
              <a:gd name="connsiteY5" fmla="*/ 2071832 h 2118591"/>
              <a:gd name="connsiteX6" fmla="*/ 3779406 w 3976833"/>
              <a:gd name="connsiteY6" fmla="*/ 2118591 h 2118591"/>
              <a:gd name="connsiteX7" fmla="*/ 256887 w 3976833"/>
              <a:gd name="connsiteY7" fmla="*/ 2113395 h 2118591"/>
              <a:gd name="connsiteX8" fmla="*/ 88900 w 3976833"/>
              <a:gd name="connsiteY8" fmla="*/ 2108200 h 2118591"/>
              <a:gd name="connsiteX9" fmla="*/ 88901 w 3976833"/>
              <a:gd name="connsiteY9" fmla="*/ 1955800 h 2118591"/>
              <a:gd name="connsiteX10" fmla="*/ 88901 w 3976833"/>
              <a:gd name="connsiteY10" fmla="*/ 203200 h 2118591"/>
              <a:gd name="connsiteX11" fmla="*/ 88900 w 3976833"/>
              <a:gd name="connsiteY11" fmla="*/ 50800 h 2118591"/>
              <a:gd name="connsiteX12" fmla="*/ 241300 w 3976833"/>
              <a:gd name="connsiteY12" fmla="*/ 50800 h 2118591"/>
              <a:gd name="connsiteX13" fmla="*/ 1536701 w 3976833"/>
              <a:gd name="connsiteY13" fmla="*/ 50800 h 2118591"/>
              <a:gd name="connsiteX14" fmla="*/ 1536701 w 3976833"/>
              <a:gd name="connsiteY14" fmla="*/ 203200 h 2118591"/>
              <a:gd name="connsiteX15" fmla="*/ 1460501 w 3976833"/>
              <a:gd name="connsiteY15" fmla="*/ 279400 h 2118591"/>
              <a:gd name="connsiteX16" fmla="*/ 1460501 w 3976833"/>
              <a:gd name="connsiteY16" fmla="*/ 584200 h 2118591"/>
              <a:gd name="connsiteX17" fmla="*/ 1765301 w 3976833"/>
              <a:gd name="connsiteY17" fmla="*/ 584200 h 2118591"/>
              <a:gd name="connsiteX18" fmla="*/ 1765301 w 3976833"/>
              <a:gd name="connsiteY18" fmla="*/ 279400 h 2118591"/>
              <a:gd name="connsiteX19" fmla="*/ 1689101 w 3976833"/>
              <a:gd name="connsiteY19" fmla="*/ 203200 h 2118591"/>
              <a:gd name="connsiteX20" fmla="*/ 1689101 w 3976833"/>
              <a:gd name="connsiteY20" fmla="*/ 50800 h 2118591"/>
              <a:gd name="connsiteX21" fmla="*/ 2374901 w 3976833"/>
              <a:gd name="connsiteY21" fmla="*/ 50800 h 2118591"/>
              <a:gd name="connsiteX22" fmla="*/ 2374901 w 3976833"/>
              <a:gd name="connsiteY22" fmla="*/ 203200 h 2118591"/>
              <a:gd name="connsiteX23" fmla="*/ 2298701 w 3976833"/>
              <a:gd name="connsiteY23" fmla="*/ 279400 h 2118591"/>
              <a:gd name="connsiteX24" fmla="*/ 2298701 w 3976833"/>
              <a:gd name="connsiteY24" fmla="*/ 584200 h 2118591"/>
              <a:gd name="connsiteX25" fmla="*/ 2603501 w 3976833"/>
              <a:gd name="connsiteY25" fmla="*/ 584200 h 2118591"/>
              <a:gd name="connsiteX26" fmla="*/ 2603501 w 3976833"/>
              <a:gd name="connsiteY26" fmla="*/ 279400 h 2118591"/>
              <a:gd name="connsiteX27" fmla="*/ 2527301 w 3976833"/>
              <a:gd name="connsiteY27" fmla="*/ 203200 h 2118591"/>
              <a:gd name="connsiteX28" fmla="*/ 2527301 w 3976833"/>
              <a:gd name="connsiteY28" fmla="*/ 50800 h 2118591"/>
              <a:gd name="connsiteX29" fmla="*/ 3265056 w 3976833"/>
              <a:gd name="connsiteY29" fmla="*/ 30018 h 2118591"/>
              <a:gd name="connsiteX0" fmla="*/ 3265056 w 3976833"/>
              <a:gd name="connsiteY0" fmla="*/ 0 h 2088573"/>
              <a:gd name="connsiteX1" fmla="*/ 3789796 w 3976833"/>
              <a:gd name="connsiteY1" fmla="*/ 0 h 2088573"/>
              <a:gd name="connsiteX2" fmla="*/ 3945660 w 3976833"/>
              <a:gd name="connsiteY2" fmla="*/ 51955 h 2088573"/>
              <a:gd name="connsiteX3" fmla="*/ 3976833 w 3976833"/>
              <a:gd name="connsiteY3" fmla="*/ 202623 h 2088573"/>
              <a:gd name="connsiteX4" fmla="*/ 3971637 w 3976833"/>
              <a:gd name="connsiteY4" fmla="*/ 1875559 h 2088573"/>
              <a:gd name="connsiteX5" fmla="*/ 3956051 w 3976833"/>
              <a:gd name="connsiteY5" fmla="*/ 2041814 h 2088573"/>
              <a:gd name="connsiteX6" fmla="*/ 3779406 w 3976833"/>
              <a:gd name="connsiteY6" fmla="*/ 2088573 h 2088573"/>
              <a:gd name="connsiteX7" fmla="*/ 256887 w 3976833"/>
              <a:gd name="connsiteY7" fmla="*/ 2083377 h 2088573"/>
              <a:gd name="connsiteX8" fmla="*/ 88900 w 3976833"/>
              <a:gd name="connsiteY8" fmla="*/ 2078182 h 2088573"/>
              <a:gd name="connsiteX9" fmla="*/ 88901 w 3976833"/>
              <a:gd name="connsiteY9" fmla="*/ 1925782 h 2088573"/>
              <a:gd name="connsiteX10" fmla="*/ 88901 w 3976833"/>
              <a:gd name="connsiteY10" fmla="*/ 173182 h 2088573"/>
              <a:gd name="connsiteX11" fmla="*/ 88900 w 3976833"/>
              <a:gd name="connsiteY11" fmla="*/ 20782 h 2088573"/>
              <a:gd name="connsiteX12" fmla="*/ 241300 w 3976833"/>
              <a:gd name="connsiteY12" fmla="*/ 20782 h 2088573"/>
              <a:gd name="connsiteX13" fmla="*/ 1536701 w 3976833"/>
              <a:gd name="connsiteY13" fmla="*/ 20782 h 2088573"/>
              <a:gd name="connsiteX14" fmla="*/ 1536701 w 3976833"/>
              <a:gd name="connsiteY14" fmla="*/ 173182 h 2088573"/>
              <a:gd name="connsiteX15" fmla="*/ 1460501 w 3976833"/>
              <a:gd name="connsiteY15" fmla="*/ 249382 h 2088573"/>
              <a:gd name="connsiteX16" fmla="*/ 1460501 w 3976833"/>
              <a:gd name="connsiteY16" fmla="*/ 554182 h 2088573"/>
              <a:gd name="connsiteX17" fmla="*/ 1765301 w 3976833"/>
              <a:gd name="connsiteY17" fmla="*/ 554182 h 2088573"/>
              <a:gd name="connsiteX18" fmla="*/ 1765301 w 3976833"/>
              <a:gd name="connsiteY18" fmla="*/ 249382 h 2088573"/>
              <a:gd name="connsiteX19" fmla="*/ 1689101 w 3976833"/>
              <a:gd name="connsiteY19" fmla="*/ 173182 h 2088573"/>
              <a:gd name="connsiteX20" fmla="*/ 1689101 w 3976833"/>
              <a:gd name="connsiteY20" fmla="*/ 20782 h 2088573"/>
              <a:gd name="connsiteX21" fmla="*/ 2374901 w 3976833"/>
              <a:gd name="connsiteY21" fmla="*/ 20782 h 2088573"/>
              <a:gd name="connsiteX22" fmla="*/ 2374901 w 3976833"/>
              <a:gd name="connsiteY22" fmla="*/ 173182 h 2088573"/>
              <a:gd name="connsiteX23" fmla="*/ 2298701 w 3976833"/>
              <a:gd name="connsiteY23" fmla="*/ 249382 h 2088573"/>
              <a:gd name="connsiteX24" fmla="*/ 2298701 w 3976833"/>
              <a:gd name="connsiteY24" fmla="*/ 554182 h 2088573"/>
              <a:gd name="connsiteX25" fmla="*/ 2603501 w 3976833"/>
              <a:gd name="connsiteY25" fmla="*/ 554182 h 2088573"/>
              <a:gd name="connsiteX26" fmla="*/ 2603501 w 3976833"/>
              <a:gd name="connsiteY26" fmla="*/ 249382 h 2088573"/>
              <a:gd name="connsiteX27" fmla="*/ 2527301 w 3976833"/>
              <a:gd name="connsiteY27" fmla="*/ 173182 h 2088573"/>
              <a:gd name="connsiteX28" fmla="*/ 2527301 w 3976833"/>
              <a:gd name="connsiteY28" fmla="*/ 20782 h 2088573"/>
              <a:gd name="connsiteX29" fmla="*/ 3265056 w 3976833"/>
              <a:gd name="connsiteY29" fmla="*/ 0 h 2088573"/>
              <a:gd name="connsiteX0" fmla="*/ 3265056 w 3976833"/>
              <a:gd name="connsiteY0" fmla="*/ 0 h 2088573"/>
              <a:gd name="connsiteX1" fmla="*/ 3789796 w 3976833"/>
              <a:gd name="connsiteY1" fmla="*/ 0 h 2088573"/>
              <a:gd name="connsiteX2" fmla="*/ 3945660 w 3976833"/>
              <a:gd name="connsiteY2" fmla="*/ 51955 h 2088573"/>
              <a:gd name="connsiteX3" fmla="*/ 3976833 w 3976833"/>
              <a:gd name="connsiteY3" fmla="*/ 202623 h 2088573"/>
              <a:gd name="connsiteX4" fmla="*/ 3971637 w 3976833"/>
              <a:gd name="connsiteY4" fmla="*/ 1875559 h 2088573"/>
              <a:gd name="connsiteX5" fmla="*/ 3956051 w 3976833"/>
              <a:gd name="connsiteY5" fmla="*/ 2041814 h 2088573"/>
              <a:gd name="connsiteX6" fmla="*/ 3779406 w 3976833"/>
              <a:gd name="connsiteY6" fmla="*/ 2088573 h 2088573"/>
              <a:gd name="connsiteX7" fmla="*/ 256887 w 3976833"/>
              <a:gd name="connsiteY7" fmla="*/ 2083377 h 2088573"/>
              <a:gd name="connsiteX8" fmla="*/ 88900 w 3976833"/>
              <a:gd name="connsiteY8" fmla="*/ 2078182 h 2088573"/>
              <a:gd name="connsiteX9" fmla="*/ 88901 w 3976833"/>
              <a:gd name="connsiteY9" fmla="*/ 1925782 h 2088573"/>
              <a:gd name="connsiteX10" fmla="*/ 88901 w 3976833"/>
              <a:gd name="connsiteY10" fmla="*/ 173182 h 2088573"/>
              <a:gd name="connsiteX11" fmla="*/ 88901 w 3976833"/>
              <a:gd name="connsiteY11" fmla="*/ 20782 h 2088573"/>
              <a:gd name="connsiteX12" fmla="*/ 241300 w 3976833"/>
              <a:gd name="connsiteY12" fmla="*/ 20782 h 2088573"/>
              <a:gd name="connsiteX13" fmla="*/ 1536701 w 3976833"/>
              <a:gd name="connsiteY13" fmla="*/ 20782 h 2088573"/>
              <a:gd name="connsiteX14" fmla="*/ 1536701 w 3976833"/>
              <a:gd name="connsiteY14" fmla="*/ 173182 h 2088573"/>
              <a:gd name="connsiteX15" fmla="*/ 1460501 w 3976833"/>
              <a:gd name="connsiteY15" fmla="*/ 249382 h 2088573"/>
              <a:gd name="connsiteX16" fmla="*/ 1460501 w 3976833"/>
              <a:gd name="connsiteY16" fmla="*/ 554182 h 2088573"/>
              <a:gd name="connsiteX17" fmla="*/ 1765301 w 3976833"/>
              <a:gd name="connsiteY17" fmla="*/ 554182 h 2088573"/>
              <a:gd name="connsiteX18" fmla="*/ 1765301 w 3976833"/>
              <a:gd name="connsiteY18" fmla="*/ 249382 h 2088573"/>
              <a:gd name="connsiteX19" fmla="*/ 1689101 w 3976833"/>
              <a:gd name="connsiteY19" fmla="*/ 173182 h 2088573"/>
              <a:gd name="connsiteX20" fmla="*/ 1689101 w 3976833"/>
              <a:gd name="connsiteY20" fmla="*/ 20782 h 2088573"/>
              <a:gd name="connsiteX21" fmla="*/ 2374901 w 3976833"/>
              <a:gd name="connsiteY21" fmla="*/ 20782 h 2088573"/>
              <a:gd name="connsiteX22" fmla="*/ 2374901 w 3976833"/>
              <a:gd name="connsiteY22" fmla="*/ 173182 h 2088573"/>
              <a:gd name="connsiteX23" fmla="*/ 2298701 w 3976833"/>
              <a:gd name="connsiteY23" fmla="*/ 249382 h 2088573"/>
              <a:gd name="connsiteX24" fmla="*/ 2298701 w 3976833"/>
              <a:gd name="connsiteY24" fmla="*/ 554182 h 2088573"/>
              <a:gd name="connsiteX25" fmla="*/ 2603501 w 3976833"/>
              <a:gd name="connsiteY25" fmla="*/ 554182 h 2088573"/>
              <a:gd name="connsiteX26" fmla="*/ 2603501 w 3976833"/>
              <a:gd name="connsiteY26" fmla="*/ 249382 h 2088573"/>
              <a:gd name="connsiteX27" fmla="*/ 2527301 w 3976833"/>
              <a:gd name="connsiteY27" fmla="*/ 173182 h 2088573"/>
              <a:gd name="connsiteX28" fmla="*/ 2527301 w 3976833"/>
              <a:gd name="connsiteY28" fmla="*/ 20782 h 2088573"/>
              <a:gd name="connsiteX29" fmla="*/ 3265056 w 3976833"/>
              <a:gd name="connsiteY29" fmla="*/ 0 h 2088573"/>
              <a:gd name="connsiteX0" fmla="*/ 3265056 w 3976833"/>
              <a:gd name="connsiteY0" fmla="*/ 218136 h 2306709"/>
              <a:gd name="connsiteX1" fmla="*/ 3789796 w 3976833"/>
              <a:gd name="connsiteY1" fmla="*/ 218136 h 2306709"/>
              <a:gd name="connsiteX2" fmla="*/ 3945660 w 3976833"/>
              <a:gd name="connsiteY2" fmla="*/ 270091 h 2306709"/>
              <a:gd name="connsiteX3" fmla="*/ 3976833 w 3976833"/>
              <a:gd name="connsiteY3" fmla="*/ 420759 h 2306709"/>
              <a:gd name="connsiteX4" fmla="*/ 3971637 w 3976833"/>
              <a:gd name="connsiteY4" fmla="*/ 2093695 h 2306709"/>
              <a:gd name="connsiteX5" fmla="*/ 3956051 w 3976833"/>
              <a:gd name="connsiteY5" fmla="*/ 2259950 h 2306709"/>
              <a:gd name="connsiteX6" fmla="*/ 3779406 w 3976833"/>
              <a:gd name="connsiteY6" fmla="*/ 2306709 h 2306709"/>
              <a:gd name="connsiteX7" fmla="*/ 256887 w 3976833"/>
              <a:gd name="connsiteY7" fmla="*/ 2301513 h 2306709"/>
              <a:gd name="connsiteX8" fmla="*/ 88900 w 3976833"/>
              <a:gd name="connsiteY8" fmla="*/ 2296318 h 2306709"/>
              <a:gd name="connsiteX9" fmla="*/ 88901 w 3976833"/>
              <a:gd name="connsiteY9" fmla="*/ 2143918 h 2306709"/>
              <a:gd name="connsiteX10" fmla="*/ 88901 w 3976833"/>
              <a:gd name="connsiteY10" fmla="*/ 391318 h 2306709"/>
              <a:gd name="connsiteX11" fmla="*/ 88901 w 3976833"/>
              <a:gd name="connsiteY11" fmla="*/ 238918 h 2306709"/>
              <a:gd name="connsiteX12" fmla="*/ 241300 w 3976833"/>
              <a:gd name="connsiteY12" fmla="*/ 238918 h 2306709"/>
              <a:gd name="connsiteX13" fmla="*/ 1536701 w 3976833"/>
              <a:gd name="connsiteY13" fmla="*/ 238918 h 2306709"/>
              <a:gd name="connsiteX14" fmla="*/ 1536701 w 3976833"/>
              <a:gd name="connsiteY14" fmla="*/ 391318 h 2306709"/>
              <a:gd name="connsiteX15" fmla="*/ 1460501 w 3976833"/>
              <a:gd name="connsiteY15" fmla="*/ 467518 h 2306709"/>
              <a:gd name="connsiteX16" fmla="*/ 1460501 w 3976833"/>
              <a:gd name="connsiteY16" fmla="*/ 772318 h 2306709"/>
              <a:gd name="connsiteX17" fmla="*/ 1765301 w 3976833"/>
              <a:gd name="connsiteY17" fmla="*/ 772318 h 2306709"/>
              <a:gd name="connsiteX18" fmla="*/ 1765301 w 3976833"/>
              <a:gd name="connsiteY18" fmla="*/ 467518 h 2306709"/>
              <a:gd name="connsiteX19" fmla="*/ 1689101 w 3976833"/>
              <a:gd name="connsiteY19" fmla="*/ 391318 h 2306709"/>
              <a:gd name="connsiteX20" fmla="*/ 1689101 w 3976833"/>
              <a:gd name="connsiteY20" fmla="*/ 238918 h 2306709"/>
              <a:gd name="connsiteX21" fmla="*/ 2374901 w 3976833"/>
              <a:gd name="connsiteY21" fmla="*/ 238918 h 2306709"/>
              <a:gd name="connsiteX22" fmla="*/ 2374901 w 3976833"/>
              <a:gd name="connsiteY22" fmla="*/ 391318 h 2306709"/>
              <a:gd name="connsiteX23" fmla="*/ 2298701 w 3976833"/>
              <a:gd name="connsiteY23" fmla="*/ 467518 h 2306709"/>
              <a:gd name="connsiteX24" fmla="*/ 2298701 w 3976833"/>
              <a:gd name="connsiteY24" fmla="*/ 772318 h 2306709"/>
              <a:gd name="connsiteX25" fmla="*/ 2603501 w 3976833"/>
              <a:gd name="connsiteY25" fmla="*/ 772318 h 2306709"/>
              <a:gd name="connsiteX26" fmla="*/ 2603501 w 3976833"/>
              <a:gd name="connsiteY26" fmla="*/ 467518 h 2306709"/>
              <a:gd name="connsiteX27" fmla="*/ 2527301 w 3976833"/>
              <a:gd name="connsiteY27" fmla="*/ 391318 h 2306709"/>
              <a:gd name="connsiteX28" fmla="*/ 2527301 w 3976833"/>
              <a:gd name="connsiteY28" fmla="*/ 238918 h 2306709"/>
              <a:gd name="connsiteX29" fmla="*/ 3265056 w 3976833"/>
              <a:gd name="connsiteY29" fmla="*/ 218136 h 2306709"/>
              <a:gd name="connsiteX0" fmla="*/ 3177887 w 3889664"/>
              <a:gd name="connsiteY0" fmla="*/ 218136 h 2306709"/>
              <a:gd name="connsiteX1" fmla="*/ 3702627 w 3889664"/>
              <a:gd name="connsiteY1" fmla="*/ 218136 h 2306709"/>
              <a:gd name="connsiteX2" fmla="*/ 3858491 w 3889664"/>
              <a:gd name="connsiteY2" fmla="*/ 270091 h 2306709"/>
              <a:gd name="connsiteX3" fmla="*/ 3889664 w 3889664"/>
              <a:gd name="connsiteY3" fmla="*/ 420759 h 2306709"/>
              <a:gd name="connsiteX4" fmla="*/ 3884468 w 3889664"/>
              <a:gd name="connsiteY4" fmla="*/ 2093695 h 2306709"/>
              <a:gd name="connsiteX5" fmla="*/ 3868882 w 3889664"/>
              <a:gd name="connsiteY5" fmla="*/ 2259950 h 2306709"/>
              <a:gd name="connsiteX6" fmla="*/ 3692237 w 3889664"/>
              <a:gd name="connsiteY6" fmla="*/ 2306709 h 2306709"/>
              <a:gd name="connsiteX7" fmla="*/ 169718 w 3889664"/>
              <a:gd name="connsiteY7" fmla="*/ 2301513 h 2306709"/>
              <a:gd name="connsiteX8" fmla="*/ 1731 w 3889664"/>
              <a:gd name="connsiteY8" fmla="*/ 2296318 h 2306709"/>
              <a:gd name="connsiteX9" fmla="*/ 1732 w 3889664"/>
              <a:gd name="connsiteY9" fmla="*/ 2143918 h 2306709"/>
              <a:gd name="connsiteX10" fmla="*/ 1732 w 3889664"/>
              <a:gd name="connsiteY10" fmla="*/ 391318 h 2306709"/>
              <a:gd name="connsiteX11" fmla="*/ 1732 w 3889664"/>
              <a:gd name="connsiteY11" fmla="*/ 238918 h 2306709"/>
              <a:gd name="connsiteX12" fmla="*/ 154131 w 3889664"/>
              <a:gd name="connsiteY12" fmla="*/ 238918 h 2306709"/>
              <a:gd name="connsiteX13" fmla="*/ 1449532 w 3889664"/>
              <a:gd name="connsiteY13" fmla="*/ 238918 h 2306709"/>
              <a:gd name="connsiteX14" fmla="*/ 1449532 w 3889664"/>
              <a:gd name="connsiteY14" fmla="*/ 391318 h 2306709"/>
              <a:gd name="connsiteX15" fmla="*/ 1373332 w 3889664"/>
              <a:gd name="connsiteY15" fmla="*/ 467518 h 2306709"/>
              <a:gd name="connsiteX16" fmla="*/ 1373332 w 3889664"/>
              <a:gd name="connsiteY16" fmla="*/ 772318 h 2306709"/>
              <a:gd name="connsiteX17" fmla="*/ 1678132 w 3889664"/>
              <a:gd name="connsiteY17" fmla="*/ 772318 h 2306709"/>
              <a:gd name="connsiteX18" fmla="*/ 1678132 w 3889664"/>
              <a:gd name="connsiteY18" fmla="*/ 467518 h 2306709"/>
              <a:gd name="connsiteX19" fmla="*/ 1601932 w 3889664"/>
              <a:gd name="connsiteY19" fmla="*/ 391318 h 2306709"/>
              <a:gd name="connsiteX20" fmla="*/ 1601932 w 3889664"/>
              <a:gd name="connsiteY20" fmla="*/ 238918 h 2306709"/>
              <a:gd name="connsiteX21" fmla="*/ 2287732 w 3889664"/>
              <a:gd name="connsiteY21" fmla="*/ 238918 h 2306709"/>
              <a:gd name="connsiteX22" fmla="*/ 2287732 w 3889664"/>
              <a:gd name="connsiteY22" fmla="*/ 391318 h 2306709"/>
              <a:gd name="connsiteX23" fmla="*/ 2211532 w 3889664"/>
              <a:gd name="connsiteY23" fmla="*/ 467518 h 2306709"/>
              <a:gd name="connsiteX24" fmla="*/ 2211532 w 3889664"/>
              <a:gd name="connsiteY24" fmla="*/ 772318 h 2306709"/>
              <a:gd name="connsiteX25" fmla="*/ 2516332 w 3889664"/>
              <a:gd name="connsiteY25" fmla="*/ 772318 h 2306709"/>
              <a:gd name="connsiteX26" fmla="*/ 2516332 w 3889664"/>
              <a:gd name="connsiteY26" fmla="*/ 467518 h 2306709"/>
              <a:gd name="connsiteX27" fmla="*/ 2440132 w 3889664"/>
              <a:gd name="connsiteY27" fmla="*/ 391318 h 2306709"/>
              <a:gd name="connsiteX28" fmla="*/ 2440132 w 3889664"/>
              <a:gd name="connsiteY28" fmla="*/ 238918 h 2306709"/>
              <a:gd name="connsiteX29" fmla="*/ 3177887 w 3889664"/>
              <a:gd name="connsiteY29" fmla="*/ 218136 h 2306709"/>
              <a:gd name="connsiteX0" fmla="*/ 3177887 w 3889664"/>
              <a:gd name="connsiteY0" fmla="*/ 27636 h 2116209"/>
              <a:gd name="connsiteX1" fmla="*/ 3702627 w 3889664"/>
              <a:gd name="connsiteY1" fmla="*/ 27636 h 2116209"/>
              <a:gd name="connsiteX2" fmla="*/ 3858491 w 3889664"/>
              <a:gd name="connsiteY2" fmla="*/ 79591 h 2116209"/>
              <a:gd name="connsiteX3" fmla="*/ 3889664 w 3889664"/>
              <a:gd name="connsiteY3" fmla="*/ 230259 h 2116209"/>
              <a:gd name="connsiteX4" fmla="*/ 3884468 w 3889664"/>
              <a:gd name="connsiteY4" fmla="*/ 1903195 h 2116209"/>
              <a:gd name="connsiteX5" fmla="*/ 3868882 w 3889664"/>
              <a:gd name="connsiteY5" fmla="*/ 2069450 h 2116209"/>
              <a:gd name="connsiteX6" fmla="*/ 3692237 w 3889664"/>
              <a:gd name="connsiteY6" fmla="*/ 2116209 h 2116209"/>
              <a:gd name="connsiteX7" fmla="*/ 169718 w 3889664"/>
              <a:gd name="connsiteY7" fmla="*/ 2111013 h 2116209"/>
              <a:gd name="connsiteX8" fmla="*/ 1731 w 3889664"/>
              <a:gd name="connsiteY8" fmla="*/ 2105818 h 2116209"/>
              <a:gd name="connsiteX9" fmla="*/ 1732 w 3889664"/>
              <a:gd name="connsiteY9" fmla="*/ 1953418 h 2116209"/>
              <a:gd name="connsiteX10" fmla="*/ 1732 w 3889664"/>
              <a:gd name="connsiteY10" fmla="*/ 200818 h 2116209"/>
              <a:gd name="connsiteX11" fmla="*/ 1732 w 3889664"/>
              <a:gd name="connsiteY11" fmla="*/ 48418 h 2116209"/>
              <a:gd name="connsiteX12" fmla="*/ 154131 w 3889664"/>
              <a:gd name="connsiteY12" fmla="*/ 48418 h 2116209"/>
              <a:gd name="connsiteX13" fmla="*/ 1449532 w 3889664"/>
              <a:gd name="connsiteY13" fmla="*/ 48418 h 2116209"/>
              <a:gd name="connsiteX14" fmla="*/ 1449532 w 3889664"/>
              <a:gd name="connsiteY14" fmla="*/ 200818 h 2116209"/>
              <a:gd name="connsiteX15" fmla="*/ 1373332 w 3889664"/>
              <a:gd name="connsiteY15" fmla="*/ 277018 h 2116209"/>
              <a:gd name="connsiteX16" fmla="*/ 1373332 w 3889664"/>
              <a:gd name="connsiteY16" fmla="*/ 581818 h 2116209"/>
              <a:gd name="connsiteX17" fmla="*/ 1678132 w 3889664"/>
              <a:gd name="connsiteY17" fmla="*/ 581818 h 2116209"/>
              <a:gd name="connsiteX18" fmla="*/ 1678132 w 3889664"/>
              <a:gd name="connsiteY18" fmla="*/ 277018 h 2116209"/>
              <a:gd name="connsiteX19" fmla="*/ 1601932 w 3889664"/>
              <a:gd name="connsiteY19" fmla="*/ 200818 h 2116209"/>
              <a:gd name="connsiteX20" fmla="*/ 1601932 w 3889664"/>
              <a:gd name="connsiteY20" fmla="*/ 48418 h 2116209"/>
              <a:gd name="connsiteX21" fmla="*/ 2287732 w 3889664"/>
              <a:gd name="connsiteY21" fmla="*/ 48418 h 2116209"/>
              <a:gd name="connsiteX22" fmla="*/ 2287732 w 3889664"/>
              <a:gd name="connsiteY22" fmla="*/ 200818 h 2116209"/>
              <a:gd name="connsiteX23" fmla="*/ 2211532 w 3889664"/>
              <a:gd name="connsiteY23" fmla="*/ 277018 h 2116209"/>
              <a:gd name="connsiteX24" fmla="*/ 2211532 w 3889664"/>
              <a:gd name="connsiteY24" fmla="*/ 581818 h 2116209"/>
              <a:gd name="connsiteX25" fmla="*/ 2516332 w 3889664"/>
              <a:gd name="connsiteY25" fmla="*/ 581818 h 2116209"/>
              <a:gd name="connsiteX26" fmla="*/ 2516332 w 3889664"/>
              <a:gd name="connsiteY26" fmla="*/ 277018 h 2116209"/>
              <a:gd name="connsiteX27" fmla="*/ 2440132 w 3889664"/>
              <a:gd name="connsiteY27" fmla="*/ 200818 h 2116209"/>
              <a:gd name="connsiteX28" fmla="*/ 2440132 w 3889664"/>
              <a:gd name="connsiteY28" fmla="*/ 48418 h 2116209"/>
              <a:gd name="connsiteX29" fmla="*/ 3177887 w 3889664"/>
              <a:gd name="connsiteY29" fmla="*/ 27636 h 2116209"/>
              <a:gd name="connsiteX0" fmla="*/ 3209492 w 3921269"/>
              <a:gd name="connsiteY0" fmla="*/ 27636 h 2116209"/>
              <a:gd name="connsiteX1" fmla="*/ 3734232 w 3921269"/>
              <a:gd name="connsiteY1" fmla="*/ 27636 h 2116209"/>
              <a:gd name="connsiteX2" fmla="*/ 3890096 w 3921269"/>
              <a:gd name="connsiteY2" fmla="*/ 79591 h 2116209"/>
              <a:gd name="connsiteX3" fmla="*/ 3921269 w 3921269"/>
              <a:gd name="connsiteY3" fmla="*/ 230259 h 2116209"/>
              <a:gd name="connsiteX4" fmla="*/ 3916073 w 3921269"/>
              <a:gd name="connsiteY4" fmla="*/ 1903195 h 2116209"/>
              <a:gd name="connsiteX5" fmla="*/ 3900487 w 3921269"/>
              <a:gd name="connsiteY5" fmla="*/ 2069450 h 2116209"/>
              <a:gd name="connsiteX6" fmla="*/ 3723842 w 3921269"/>
              <a:gd name="connsiteY6" fmla="*/ 2116209 h 2116209"/>
              <a:gd name="connsiteX7" fmla="*/ 201323 w 3921269"/>
              <a:gd name="connsiteY7" fmla="*/ 2111013 h 2116209"/>
              <a:gd name="connsiteX8" fmla="*/ 33336 w 3921269"/>
              <a:gd name="connsiteY8" fmla="*/ 2105818 h 2116209"/>
              <a:gd name="connsiteX9" fmla="*/ 33337 w 3921269"/>
              <a:gd name="connsiteY9" fmla="*/ 1953418 h 2116209"/>
              <a:gd name="connsiteX10" fmla="*/ 33337 w 3921269"/>
              <a:gd name="connsiteY10" fmla="*/ 200818 h 2116209"/>
              <a:gd name="connsiteX11" fmla="*/ 33337 w 3921269"/>
              <a:gd name="connsiteY11" fmla="*/ 48418 h 2116209"/>
              <a:gd name="connsiteX12" fmla="*/ 185736 w 3921269"/>
              <a:gd name="connsiteY12" fmla="*/ 48418 h 2116209"/>
              <a:gd name="connsiteX13" fmla="*/ 1481137 w 3921269"/>
              <a:gd name="connsiteY13" fmla="*/ 48418 h 2116209"/>
              <a:gd name="connsiteX14" fmla="*/ 1481137 w 3921269"/>
              <a:gd name="connsiteY14" fmla="*/ 200818 h 2116209"/>
              <a:gd name="connsiteX15" fmla="*/ 1404937 w 3921269"/>
              <a:gd name="connsiteY15" fmla="*/ 277018 h 2116209"/>
              <a:gd name="connsiteX16" fmla="*/ 1404937 w 3921269"/>
              <a:gd name="connsiteY16" fmla="*/ 581818 h 2116209"/>
              <a:gd name="connsiteX17" fmla="*/ 1709737 w 3921269"/>
              <a:gd name="connsiteY17" fmla="*/ 581818 h 2116209"/>
              <a:gd name="connsiteX18" fmla="*/ 1709737 w 3921269"/>
              <a:gd name="connsiteY18" fmla="*/ 277018 h 2116209"/>
              <a:gd name="connsiteX19" fmla="*/ 1633537 w 3921269"/>
              <a:gd name="connsiteY19" fmla="*/ 200818 h 2116209"/>
              <a:gd name="connsiteX20" fmla="*/ 1633537 w 3921269"/>
              <a:gd name="connsiteY20" fmla="*/ 48418 h 2116209"/>
              <a:gd name="connsiteX21" fmla="*/ 2319337 w 3921269"/>
              <a:gd name="connsiteY21" fmla="*/ 48418 h 2116209"/>
              <a:gd name="connsiteX22" fmla="*/ 2319337 w 3921269"/>
              <a:gd name="connsiteY22" fmla="*/ 200818 h 2116209"/>
              <a:gd name="connsiteX23" fmla="*/ 2243137 w 3921269"/>
              <a:gd name="connsiteY23" fmla="*/ 277018 h 2116209"/>
              <a:gd name="connsiteX24" fmla="*/ 2243137 w 3921269"/>
              <a:gd name="connsiteY24" fmla="*/ 581818 h 2116209"/>
              <a:gd name="connsiteX25" fmla="*/ 2547937 w 3921269"/>
              <a:gd name="connsiteY25" fmla="*/ 581818 h 2116209"/>
              <a:gd name="connsiteX26" fmla="*/ 2547937 w 3921269"/>
              <a:gd name="connsiteY26" fmla="*/ 277018 h 2116209"/>
              <a:gd name="connsiteX27" fmla="*/ 2471737 w 3921269"/>
              <a:gd name="connsiteY27" fmla="*/ 200818 h 2116209"/>
              <a:gd name="connsiteX28" fmla="*/ 2471737 w 3921269"/>
              <a:gd name="connsiteY28" fmla="*/ 48418 h 2116209"/>
              <a:gd name="connsiteX29" fmla="*/ 3209492 w 3921269"/>
              <a:gd name="connsiteY29" fmla="*/ 27636 h 2116209"/>
              <a:gd name="connsiteX0" fmla="*/ 3259500 w 3971277"/>
              <a:gd name="connsiteY0" fmla="*/ 0 h 2088573"/>
              <a:gd name="connsiteX1" fmla="*/ 3784240 w 3971277"/>
              <a:gd name="connsiteY1" fmla="*/ 0 h 2088573"/>
              <a:gd name="connsiteX2" fmla="*/ 3940104 w 3971277"/>
              <a:gd name="connsiteY2" fmla="*/ 51955 h 2088573"/>
              <a:gd name="connsiteX3" fmla="*/ 3971277 w 3971277"/>
              <a:gd name="connsiteY3" fmla="*/ 202623 h 2088573"/>
              <a:gd name="connsiteX4" fmla="*/ 3966081 w 3971277"/>
              <a:gd name="connsiteY4" fmla="*/ 1875559 h 2088573"/>
              <a:gd name="connsiteX5" fmla="*/ 3950495 w 3971277"/>
              <a:gd name="connsiteY5" fmla="*/ 2041814 h 2088573"/>
              <a:gd name="connsiteX6" fmla="*/ 3773850 w 3971277"/>
              <a:gd name="connsiteY6" fmla="*/ 2088573 h 2088573"/>
              <a:gd name="connsiteX7" fmla="*/ 251331 w 3971277"/>
              <a:gd name="connsiteY7" fmla="*/ 2083377 h 2088573"/>
              <a:gd name="connsiteX8" fmla="*/ 83344 w 3971277"/>
              <a:gd name="connsiteY8" fmla="*/ 2078182 h 2088573"/>
              <a:gd name="connsiteX9" fmla="*/ 83345 w 3971277"/>
              <a:gd name="connsiteY9" fmla="*/ 1925782 h 2088573"/>
              <a:gd name="connsiteX10" fmla="*/ 83345 w 3971277"/>
              <a:gd name="connsiteY10" fmla="*/ 173182 h 2088573"/>
              <a:gd name="connsiteX11" fmla="*/ 116683 w 3971277"/>
              <a:gd name="connsiteY11" fmla="*/ 51738 h 2088573"/>
              <a:gd name="connsiteX12" fmla="*/ 235744 w 3971277"/>
              <a:gd name="connsiteY12" fmla="*/ 20782 h 2088573"/>
              <a:gd name="connsiteX13" fmla="*/ 1531145 w 3971277"/>
              <a:gd name="connsiteY13" fmla="*/ 20782 h 2088573"/>
              <a:gd name="connsiteX14" fmla="*/ 1531145 w 3971277"/>
              <a:gd name="connsiteY14" fmla="*/ 173182 h 2088573"/>
              <a:gd name="connsiteX15" fmla="*/ 1454945 w 3971277"/>
              <a:gd name="connsiteY15" fmla="*/ 249382 h 2088573"/>
              <a:gd name="connsiteX16" fmla="*/ 1454945 w 3971277"/>
              <a:gd name="connsiteY16" fmla="*/ 554182 h 2088573"/>
              <a:gd name="connsiteX17" fmla="*/ 1759745 w 3971277"/>
              <a:gd name="connsiteY17" fmla="*/ 554182 h 2088573"/>
              <a:gd name="connsiteX18" fmla="*/ 1759745 w 3971277"/>
              <a:gd name="connsiteY18" fmla="*/ 249382 h 2088573"/>
              <a:gd name="connsiteX19" fmla="*/ 1683545 w 3971277"/>
              <a:gd name="connsiteY19" fmla="*/ 173182 h 2088573"/>
              <a:gd name="connsiteX20" fmla="*/ 1683545 w 3971277"/>
              <a:gd name="connsiteY20" fmla="*/ 20782 h 2088573"/>
              <a:gd name="connsiteX21" fmla="*/ 2369345 w 3971277"/>
              <a:gd name="connsiteY21" fmla="*/ 20782 h 2088573"/>
              <a:gd name="connsiteX22" fmla="*/ 2369345 w 3971277"/>
              <a:gd name="connsiteY22" fmla="*/ 173182 h 2088573"/>
              <a:gd name="connsiteX23" fmla="*/ 2293145 w 3971277"/>
              <a:gd name="connsiteY23" fmla="*/ 249382 h 2088573"/>
              <a:gd name="connsiteX24" fmla="*/ 2293145 w 3971277"/>
              <a:gd name="connsiteY24" fmla="*/ 554182 h 2088573"/>
              <a:gd name="connsiteX25" fmla="*/ 2597945 w 3971277"/>
              <a:gd name="connsiteY25" fmla="*/ 554182 h 2088573"/>
              <a:gd name="connsiteX26" fmla="*/ 2597945 w 3971277"/>
              <a:gd name="connsiteY26" fmla="*/ 249382 h 2088573"/>
              <a:gd name="connsiteX27" fmla="*/ 2521745 w 3971277"/>
              <a:gd name="connsiteY27" fmla="*/ 173182 h 2088573"/>
              <a:gd name="connsiteX28" fmla="*/ 2521745 w 3971277"/>
              <a:gd name="connsiteY28" fmla="*/ 20782 h 2088573"/>
              <a:gd name="connsiteX29" fmla="*/ 3259500 w 3971277"/>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70366 w 3890312"/>
              <a:gd name="connsiteY7" fmla="*/ 2083377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638840 w 4350617"/>
              <a:gd name="connsiteY0" fmla="*/ 0 h 2128982"/>
              <a:gd name="connsiteX1" fmla="*/ 4163580 w 4350617"/>
              <a:gd name="connsiteY1" fmla="*/ 0 h 2128982"/>
              <a:gd name="connsiteX2" fmla="*/ 4319444 w 4350617"/>
              <a:gd name="connsiteY2" fmla="*/ 51955 h 2128982"/>
              <a:gd name="connsiteX3" fmla="*/ 4350617 w 4350617"/>
              <a:gd name="connsiteY3" fmla="*/ 202623 h 2128982"/>
              <a:gd name="connsiteX4" fmla="*/ 4345421 w 4350617"/>
              <a:gd name="connsiteY4" fmla="*/ 1875559 h 2128982"/>
              <a:gd name="connsiteX5" fmla="*/ 4329835 w 4350617"/>
              <a:gd name="connsiteY5" fmla="*/ 2041814 h 2128982"/>
              <a:gd name="connsiteX6" fmla="*/ 4153190 w 4350617"/>
              <a:gd name="connsiteY6" fmla="*/ 2088573 h 2128982"/>
              <a:gd name="connsiteX7" fmla="*/ 615084 w 4350617"/>
              <a:gd name="connsiteY7" fmla="*/ 2078182 h 2128982"/>
              <a:gd name="connsiteX8" fmla="*/ 462684 w 4350617"/>
              <a:gd name="connsiteY8" fmla="*/ 2078182 h 2128982"/>
              <a:gd name="connsiteX9" fmla="*/ 462685 w 4350617"/>
              <a:gd name="connsiteY9" fmla="*/ 1925782 h 2128982"/>
              <a:gd name="connsiteX10" fmla="*/ 462685 w 4350617"/>
              <a:gd name="connsiteY10" fmla="*/ 173182 h 2128982"/>
              <a:gd name="connsiteX11" fmla="*/ 496023 w 4350617"/>
              <a:gd name="connsiteY11" fmla="*/ 51738 h 2128982"/>
              <a:gd name="connsiteX12" fmla="*/ 615084 w 4350617"/>
              <a:gd name="connsiteY12" fmla="*/ 20782 h 2128982"/>
              <a:gd name="connsiteX13" fmla="*/ 1910485 w 4350617"/>
              <a:gd name="connsiteY13" fmla="*/ 20782 h 2128982"/>
              <a:gd name="connsiteX14" fmla="*/ 1910485 w 4350617"/>
              <a:gd name="connsiteY14" fmla="*/ 173182 h 2128982"/>
              <a:gd name="connsiteX15" fmla="*/ 1834285 w 4350617"/>
              <a:gd name="connsiteY15" fmla="*/ 249382 h 2128982"/>
              <a:gd name="connsiteX16" fmla="*/ 1834285 w 4350617"/>
              <a:gd name="connsiteY16" fmla="*/ 554182 h 2128982"/>
              <a:gd name="connsiteX17" fmla="*/ 2139085 w 4350617"/>
              <a:gd name="connsiteY17" fmla="*/ 554182 h 2128982"/>
              <a:gd name="connsiteX18" fmla="*/ 2139085 w 4350617"/>
              <a:gd name="connsiteY18" fmla="*/ 249382 h 2128982"/>
              <a:gd name="connsiteX19" fmla="*/ 2062885 w 4350617"/>
              <a:gd name="connsiteY19" fmla="*/ 173182 h 2128982"/>
              <a:gd name="connsiteX20" fmla="*/ 2062885 w 4350617"/>
              <a:gd name="connsiteY20" fmla="*/ 20782 h 2128982"/>
              <a:gd name="connsiteX21" fmla="*/ 2748685 w 4350617"/>
              <a:gd name="connsiteY21" fmla="*/ 20782 h 2128982"/>
              <a:gd name="connsiteX22" fmla="*/ 2748685 w 4350617"/>
              <a:gd name="connsiteY22" fmla="*/ 173182 h 2128982"/>
              <a:gd name="connsiteX23" fmla="*/ 2672485 w 4350617"/>
              <a:gd name="connsiteY23" fmla="*/ 249382 h 2128982"/>
              <a:gd name="connsiteX24" fmla="*/ 2672485 w 4350617"/>
              <a:gd name="connsiteY24" fmla="*/ 554182 h 2128982"/>
              <a:gd name="connsiteX25" fmla="*/ 2977285 w 4350617"/>
              <a:gd name="connsiteY25" fmla="*/ 554182 h 2128982"/>
              <a:gd name="connsiteX26" fmla="*/ 2977285 w 4350617"/>
              <a:gd name="connsiteY26" fmla="*/ 249382 h 2128982"/>
              <a:gd name="connsiteX27" fmla="*/ 2901085 w 4350617"/>
              <a:gd name="connsiteY27" fmla="*/ 173182 h 2128982"/>
              <a:gd name="connsiteX28" fmla="*/ 2901085 w 4350617"/>
              <a:gd name="connsiteY28" fmla="*/ 20782 h 2128982"/>
              <a:gd name="connsiteX29" fmla="*/ 3638840 w 4350617"/>
              <a:gd name="connsiteY29" fmla="*/ 0 h 2128982"/>
              <a:gd name="connsiteX0" fmla="*/ 3638840 w 4350617"/>
              <a:gd name="connsiteY0" fmla="*/ 0 h 2205182"/>
              <a:gd name="connsiteX1" fmla="*/ 4163580 w 4350617"/>
              <a:gd name="connsiteY1" fmla="*/ 0 h 2205182"/>
              <a:gd name="connsiteX2" fmla="*/ 4319444 w 4350617"/>
              <a:gd name="connsiteY2" fmla="*/ 51955 h 2205182"/>
              <a:gd name="connsiteX3" fmla="*/ 4350617 w 4350617"/>
              <a:gd name="connsiteY3" fmla="*/ 202623 h 2205182"/>
              <a:gd name="connsiteX4" fmla="*/ 4345421 w 4350617"/>
              <a:gd name="connsiteY4" fmla="*/ 1875559 h 2205182"/>
              <a:gd name="connsiteX5" fmla="*/ 4329835 w 4350617"/>
              <a:gd name="connsiteY5" fmla="*/ 2041814 h 2205182"/>
              <a:gd name="connsiteX6" fmla="*/ 4153190 w 4350617"/>
              <a:gd name="connsiteY6" fmla="*/ 2088573 h 2205182"/>
              <a:gd name="connsiteX7" fmla="*/ 615084 w 4350617"/>
              <a:gd name="connsiteY7" fmla="*/ 2078182 h 2205182"/>
              <a:gd name="connsiteX8" fmla="*/ 462684 w 4350617"/>
              <a:gd name="connsiteY8" fmla="*/ 2078182 h 2205182"/>
              <a:gd name="connsiteX9" fmla="*/ 462685 w 4350617"/>
              <a:gd name="connsiteY9" fmla="*/ 1925782 h 2205182"/>
              <a:gd name="connsiteX10" fmla="*/ 462685 w 4350617"/>
              <a:gd name="connsiteY10" fmla="*/ 173182 h 2205182"/>
              <a:gd name="connsiteX11" fmla="*/ 496023 w 4350617"/>
              <a:gd name="connsiteY11" fmla="*/ 51738 h 2205182"/>
              <a:gd name="connsiteX12" fmla="*/ 615084 w 4350617"/>
              <a:gd name="connsiteY12" fmla="*/ 20782 h 2205182"/>
              <a:gd name="connsiteX13" fmla="*/ 1910485 w 4350617"/>
              <a:gd name="connsiteY13" fmla="*/ 20782 h 2205182"/>
              <a:gd name="connsiteX14" fmla="*/ 1910485 w 4350617"/>
              <a:gd name="connsiteY14" fmla="*/ 173182 h 2205182"/>
              <a:gd name="connsiteX15" fmla="*/ 1834285 w 4350617"/>
              <a:gd name="connsiteY15" fmla="*/ 249382 h 2205182"/>
              <a:gd name="connsiteX16" fmla="*/ 1834285 w 4350617"/>
              <a:gd name="connsiteY16" fmla="*/ 554182 h 2205182"/>
              <a:gd name="connsiteX17" fmla="*/ 2139085 w 4350617"/>
              <a:gd name="connsiteY17" fmla="*/ 554182 h 2205182"/>
              <a:gd name="connsiteX18" fmla="*/ 2139085 w 4350617"/>
              <a:gd name="connsiteY18" fmla="*/ 249382 h 2205182"/>
              <a:gd name="connsiteX19" fmla="*/ 2062885 w 4350617"/>
              <a:gd name="connsiteY19" fmla="*/ 173182 h 2205182"/>
              <a:gd name="connsiteX20" fmla="*/ 2062885 w 4350617"/>
              <a:gd name="connsiteY20" fmla="*/ 20782 h 2205182"/>
              <a:gd name="connsiteX21" fmla="*/ 2748685 w 4350617"/>
              <a:gd name="connsiteY21" fmla="*/ 20782 h 2205182"/>
              <a:gd name="connsiteX22" fmla="*/ 2748685 w 4350617"/>
              <a:gd name="connsiteY22" fmla="*/ 173182 h 2205182"/>
              <a:gd name="connsiteX23" fmla="*/ 2672485 w 4350617"/>
              <a:gd name="connsiteY23" fmla="*/ 249382 h 2205182"/>
              <a:gd name="connsiteX24" fmla="*/ 2672485 w 4350617"/>
              <a:gd name="connsiteY24" fmla="*/ 554182 h 2205182"/>
              <a:gd name="connsiteX25" fmla="*/ 2977285 w 4350617"/>
              <a:gd name="connsiteY25" fmla="*/ 554182 h 2205182"/>
              <a:gd name="connsiteX26" fmla="*/ 2977285 w 4350617"/>
              <a:gd name="connsiteY26" fmla="*/ 249382 h 2205182"/>
              <a:gd name="connsiteX27" fmla="*/ 2901085 w 4350617"/>
              <a:gd name="connsiteY27" fmla="*/ 173182 h 2205182"/>
              <a:gd name="connsiteX28" fmla="*/ 2901085 w 4350617"/>
              <a:gd name="connsiteY28" fmla="*/ 20782 h 2205182"/>
              <a:gd name="connsiteX29" fmla="*/ 3638840 w 4350617"/>
              <a:gd name="connsiteY29" fmla="*/ 0 h 2205182"/>
              <a:gd name="connsiteX0" fmla="*/ 3638840 w 4350617"/>
              <a:gd name="connsiteY0" fmla="*/ 0 h 2088573"/>
              <a:gd name="connsiteX1" fmla="*/ 4163580 w 4350617"/>
              <a:gd name="connsiteY1" fmla="*/ 0 h 2088573"/>
              <a:gd name="connsiteX2" fmla="*/ 4319444 w 4350617"/>
              <a:gd name="connsiteY2" fmla="*/ 51955 h 2088573"/>
              <a:gd name="connsiteX3" fmla="*/ 4350617 w 4350617"/>
              <a:gd name="connsiteY3" fmla="*/ 202623 h 2088573"/>
              <a:gd name="connsiteX4" fmla="*/ 4345421 w 4350617"/>
              <a:gd name="connsiteY4" fmla="*/ 1875559 h 2088573"/>
              <a:gd name="connsiteX5" fmla="*/ 4329835 w 4350617"/>
              <a:gd name="connsiteY5" fmla="*/ 2041814 h 2088573"/>
              <a:gd name="connsiteX6" fmla="*/ 4153190 w 4350617"/>
              <a:gd name="connsiteY6" fmla="*/ 2088573 h 2088573"/>
              <a:gd name="connsiteX7" fmla="*/ 615084 w 4350617"/>
              <a:gd name="connsiteY7" fmla="*/ 2078182 h 2088573"/>
              <a:gd name="connsiteX8" fmla="*/ 462684 w 4350617"/>
              <a:gd name="connsiteY8" fmla="*/ 2078182 h 2088573"/>
              <a:gd name="connsiteX9" fmla="*/ 462685 w 4350617"/>
              <a:gd name="connsiteY9" fmla="*/ 1925782 h 2088573"/>
              <a:gd name="connsiteX10" fmla="*/ 462685 w 4350617"/>
              <a:gd name="connsiteY10" fmla="*/ 173182 h 2088573"/>
              <a:gd name="connsiteX11" fmla="*/ 496023 w 4350617"/>
              <a:gd name="connsiteY11" fmla="*/ 51738 h 2088573"/>
              <a:gd name="connsiteX12" fmla="*/ 615084 w 4350617"/>
              <a:gd name="connsiteY12" fmla="*/ 20782 h 2088573"/>
              <a:gd name="connsiteX13" fmla="*/ 1910485 w 4350617"/>
              <a:gd name="connsiteY13" fmla="*/ 20782 h 2088573"/>
              <a:gd name="connsiteX14" fmla="*/ 1910485 w 4350617"/>
              <a:gd name="connsiteY14" fmla="*/ 173182 h 2088573"/>
              <a:gd name="connsiteX15" fmla="*/ 1834285 w 4350617"/>
              <a:gd name="connsiteY15" fmla="*/ 249382 h 2088573"/>
              <a:gd name="connsiteX16" fmla="*/ 1834285 w 4350617"/>
              <a:gd name="connsiteY16" fmla="*/ 554182 h 2088573"/>
              <a:gd name="connsiteX17" fmla="*/ 2139085 w 4350617"/>
              <a:gd name="connsiteY17" fmla="*/ 554182 h 2088573"/>
              <a:gd name="connsiteX18" fmla="*/ 2139085 w 4350617"/>
              <a:gd name="connsiteY18" fmla="*/ 249382 h 2088573"/>
              <a:gd name="connsiteX19" fmla="*/ 2062885 w 4350617"/>
              <a:gd name="connsiteY19" fmla="*/ 173182 h 2088573"/>
              <a:gd name="connsiteX20" fmla="*/ 2062885 w 4350617"/>
              <a:gd name="connsiteY20" fmla="*/ 20782 h 2088573"/>
              <a:gd name="connsiteX21" fmla="*/ 2748685 w 4350617"/>
              <a:gd name="connsiteY21" fmla="*/ 20782 h 2088573"/>
              <a:gd name="connsiteX22" fmla="*/ 2748685 w 4350617"/>
              <a:gd name="connsiteY22" fmla="*/ 173182 h 2088573"/>
              <a:gd name="connsiteX23" fmla="*/ 2672485 w 4350617"/>
              <a:gd name="connsiteY23" fmla="*/ 249382 h 2088573"/>
              <a:gd name="connsiteX24" fmla="*/ 2672485 w 4350617"/>
              <a:gd name="connsiteY24" fmla="*/ 554182 h 2088573"/>
              <a:gd name="connsiteX25" fmla="*/ 2977285 w 4350617"/>
              <a:gd name="connsiteY25" fmla="*/ 554182 h 2088573"/>
              <a:gd name="connsiteX26" fmla="*/ 2977285 w 4350617"/>
              <a:gd name="connsiteY26" fmla="*/ 249382 h 2088573"/>
              <a:gd name="connsiteX27" fmla="*/ 2901085 w 4350617"/>
              <a:gd name="connsiteY27" fmla="*/ 173182 h 2088573"/>
              <a:gd name="connsiteX28" fmla="*/ 2901085 w 4350617"/>
              <a:gd name="connsiteY28" fmla="*/ 20782 h 2088573"/>
              <a:gd name="connsiteX29" fmla="*/ 3638840 w 4350617"/>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214256 w 3926033"/>
              <a:gd name="connsiteY0" fmla="*/ 0 h 2088573"/>
              <a:gd name="connsiteX1" fmla="*/ 3738996 w 3926033"/>
              <a:gd name="connsiteY1" fmla="*/ 0 h 2088573"/>
              <a:gd name="connsiteX2" fmla="*/ 3894860 w 3926033"/>
              <a:gd name="connsiteY2" fmla="*/ 51955 h 2088573"/>
              <a:gd name="connsiteX3" fmla="*/ 3926033 w 3926033"/>
              <a:gd name="connsiteY3" fmla="*/ 202623 h 2088573"/>
              <a:gd name="connsiteX4" fmla="*/ 3920837 w 3926033"/>
              <a:gd name="connsiteY4" fmla="*/ 1875559 h 2088573"/>
              <a:gd name="connsiteX5" fmla="*/ 3905251 w 3926033"/>
              <a:gd name="connsiteY5" fmla="*/ 2041814 h 2088573"/>
              <a:gd name="connsiteX6" fmla="*/ 3728606 w 3926033"/>
              <a:gd name="connsiteY6" fmla="*/ 2088573 h 2088573"/>
              <a:gd name="connsiteX7" fmla="*/ 190500 w 3926033"/>
              <a:gd name="connsiteY7" fmla="*/ 2078182 h 2088573"/>
              <a:gd name="connsiteX8" fmla="*/ 38100 w 3926033"/>
              <a:gd name="connsiteY8" fmla="*/ 2078182 h 2088573"/>
              <a:gd name="connsiteX9" fmla="*/ 38101 w 3926033"/>
              <a:gd name="connsiteY9" fmla="*/ 1925782 h 2088573"/>
              <a:gd name="connsiteX10" fmla="*/ 38101 w 3926033"/>
              <a:gd name="connsiteY10" fmla="*/ 173182 h 2088573"/>
              <a:gd name="connsiteX11" fmla="*/ 71439 w 3926033"/>
              <a:gd name="connsiteY11" fmla="*/ 51738 h 2088573"/>
              <a:gd name="connsiteX12" fmla="*/ 190500 w 3926033"/>
              <a:gd name="connsiteY12" fmla="*/ 20782 h 2088573"/>
              <a:gd name="connsiteX13" fmla="*/ 1485901 w 3926033"/>
              <a:gd name="connsiteY13" fmla="*/ 20782 h 2088573"/>
              <a:gd name="connsiteX14" fmla="*/ 1485901 w 3926033"/>
              <a:gd name="connsiteY14" fmla="*/ 173182 h 2088573"/>
              <a:gd name="connsiteX15" fmla="*/ 1409701 w 3926033"/>
              <a:gd name="connsiteY15" fmla="*/ 249382 h 2088573"/>
              <a:gd name="connsiteX16" fmla="*/ 1409701 w 3926033"/>
              <a:gd name="connsiteY16" fmla="*/ 554182 h 2088573"/>
              <a:gd name="connsiteX17" fmla="*/ 1714501 w 3926033"/>
              <a:gd name="connsiteY17" fmla="*/ 554182 h 2088573"/>
              <a:gd name="connsiteX18" fmla="*/ 1714501 w 3926033"/>
              <a:gd name="connsiteY18" fmla="*/ 249382 h 2088573"/>
              <a:gd name="connsiteX19" fmla="*/ 1638301 w 3926033"/>
              <a:gd name="connsiteY19" fmla="*/ 173182 h 2088573"/>
              <a:gd name="connsiteX20" fmla="*/ 1638301 w 3926033"/>
              <a:gd name="connsiteY20" fmla="*/ 20782 h 2088573"/>
              <a:gd name="connsiteX21" fmla="*/ 2324101 w 3926033"/>
              <a:gd name="connsiteY21" fmla="*/ 20782 h 2088573"/>
              <a:gd name="connsiteX22" fmla="*/ 2324101 w 3926033"/>
              <a:gd name="connsiteY22" fmla="*/ 173182 h 2088573"/>
              <a:gd name="connsiteX23" fmla="*/ 2247901 w 3926033"/>
              <a:gd name="connsiteY23" fmla="*/ 249382 h 2088573"/>
              <a:gd name="connsiteX24" fmla="*/ 2247901 w 3926033"/>
              <a:gd name="connsiteY24" fmla="*/ 554182 h 2088573"/>
              <a:gd name="connsiteX25" fmla="*/ 2552701 w 3926033"/>
              <a:gd name="connsiteY25" fmla="*/ 554182 h 2088573"/>
              <a:gd name="connsiteX26" fmla="*/ 2552701 w 3926033"/>
              <a:gd name="connsiteY26" fmla="*/ 249382 h 2088573"/>
              <a:gd name="connsiteX27" fmla="*/ 2476501 w 3926033"/>
              <a:gd name="connsiteY27" fmla="*/ 173182 h 2088573"/>
              <a:gd name="connsiteX28" fmla="*/ 2476501 w 3926033"/>
              <a:gd name="connsiteY28" fmla="*/ 20782 h 2088573"/>
              <a:gd name="connsiteX29" fmla="*/ 3214256 w 3926033"/>
              <a:gd name="connsiteY29" fmla="*/ 0 h 2088573"/>
              <a:gd name="connsiteX0" fmla="*/ 3214256 w 3926033"/>
              <a:gd name="connsiteY0" fmla="*/ 0 h 2098025"/>
              <a:gd name="connsiteX1" fmla="*/ 3738996 w 3926033"/>
              <a:gd name="connsiteY1" fmla="*/ 0 h 2098025"/>
              <a:gd name="connsiteX2" fmla="*/ 3894860 w 3926033"/>
              <a:gd name="connsiteY2" fmla="*/ 51955 h 2098025"/>
              <a:gd name="connsiteX3" fmla="*/ 3926033 w 3926033"/>
              <a:gd name="connsiteY3" fmla="*/ 202623 h 2098025"/>
              <a:gd name="connsiteX4" fmla="*/ 3920837 w 3926033"/>
              <a:gd name="connsiteY4" fmla="*/ 1875559 h 2098025"/>
              <a:gd name="connsiteX5" fmla="*/ 3905251 w 3926033"/>
              <a:gd name="connsiteY5" fmla="*/ 2041814 h 2098025"/>
              <a:gd name="connsiteX6" fmla="*/ 3728606 w 3926033"/>
              <a:gd name="connsiteY6" fmla="*/ 2088573 h 2098025"/>
              <a:gd name="connsiteX7" fmla="*/ 190500 w 3926033"/>
              <a:gd name="connsiteY7" fmla="*/ 2078182 h 2098025"/>
              <a:gd name="connsiteX8" fmla="*/ 38100 w 3926033"/>
              <a:gd name="connsiteY8" fmla="*/ 2078182 h 2098025"/>
              <a:gd name="connsiteX9" fmla="*/ 38101 w 3926033"/>
              <a:gd name="connsiteY9" fmla="*/ 1925782 h 2098025"/>
              <a:gd name="connsiteX10" fmla="*/ 38101 w 3926033"/>
              <a:gd name="connsiteY10" fmla="*/ 173182 h 2098025"/>
              <a:gd name="connsiteX11" fmla="*/ 71439 w 3926033"/>
              <a:gd name="connsiteY11" fmla="*/ 51738 h 2098025"/>
              <a:gd name="connsiteX12" fmla="*/ 190500 w 3926033"/>
              <a:gd name="connsiteY12" fmla="*/ 20782 h 2098025"/>
              <a:gd name="connsiteX13" fmla="*/ 1485901 w 3926033"/>
              <a:gd name="connsiteY13" fmla="*/ 20782 h 2098025"/>
              <a:gd name="connsiteX14" fmla="*/ 1485901 w 3926033"/>
              <a:gd name="connsiteY14" fmla="*/ 173182 h 2098025"/>
              <a:gd name="connsiteX15" fmla="*/ 1409701 w 3926033"/>
              <a:gd name="connsiteY15" fmla="*/ 249382 h 2098025"/>
              <a:gd name="connsiteX16" fmla="*/ 1409701 w 3926033"/>
              <a:gd name="connsiteY16" fmla="*/ 554182 h 2098025"/>
              <a:gd name="connsiteX17" fmla="*/ 1714501 w 3926033"/>
              <a:gd name="connsiteY17" fmla="*/ 554182 h 2098025"/>
              <a:gd name="connsiteX18" fmla="*/ 1714501 w 3926033"/>
              <a:gd name="connsiteY18" fmla="*/ 249382 h 2098025"/>
              <a:gd name="connsiteX19" fmla="*/ 1638301 w 3926033"/>
              <a:gd name="connsiteY19" fmla="*/ 173182 h 2098025"/>
              <a:gd name="connsiteX20" fmla="*/ 1638301 w 3926033"/>
              <a:gd name="connsiteY20" fmla="*/ 20782 h 2098025"/>
              <a:gd name="connsiteX21" fmla="*/ 2324101 w 3926033"/>
              <a:gd name="connsiteY21" fmla="*/ 20782 h 2098025"/>
              <a:gd name="connsiteX22" fmla="*/ 2324101 w 3926033"/>
              <a:gd name="connsiteY22" fmla="*/ 173182 h 2098025"/>
              <a:gd name="connsiteX23" fmla="*/ 2247901 w 3926033"/>
              <a:gd name="connsiteY23" fmla="*/ 249382 h 2098025"/>
              <a:gd name="connsiteX24" fmla="*/ 2247901 w 3926033"/>
              <a:gd name="connsiteY24" fmla="*/ 554182 h 2098025"/>
              <a:gd name="connsiteX25" fmla="*/ 2552701 w 3926033"/>
              <a:gd name="connsiteY25" fmla="*/ 554182 h 2098025"/>
              <a:gd name="connsiteX26" fmla="*/ 2552701 w 3926033"/>
              <a:gd name="connsiteY26" fmla="*/ 249382 h 2098025"/>
              <a:gd name="connsiteX27" fmla="*/ 2476501 w 3926033"/>
              <a:gd name="connsiteY27" fmla="*/ 173182 h 2098025"/>
              <a:gd name="connsiteX28" fmla="*/ 2476501 w 3926033"/>
              <a:gd name="connsiteY28" fmla="*/ 20782 h 2098025"/>
              <a:gd name="connsiteX29" fmla="*/ 3214256 w 3926033"/>
              <a:gd name="connsiteY29" fmla="*/ 0 h 2098025"/>
              <a:gd name="connsiteX0" fmla="*/ 3192825 w 3904602"/>
              <a:gd name="connsiteY0" fmla="*/ 0 h 2088573"/>
              <a:gd name="connsiteX1" fmla="*/ 3717565 w 3904602"/>
              <a:gd name="connsiteY1" fmla="*/ 0 h 2088573"/>
              <a:gd name="connsiteX2" fmla="*/ 3873429 w 3904602"/>
              <a:gd name="connsiteY2" fmla="*/ 51955 h 2088573"/>
              <a:gd name="connsiteX3" fmla="*/ 3904602 w 3904602"/>
              <a:gd name="connsiteY3" fmla="*/ 202623 h 2088573"/>
              <a:gd name="connsiteX4" fmla="*/ 3899406 w 3904602"/>
              <a:gd name="connsiteY4" fmla="*/ 1875559 h 2088573"/>
              <a:gd name="connsiteX5" fmla="*/ 3883820 w 3904602"/>
              <a:gd name="connsiteY5" fmla="*/ 2041814 h 2088573"/>
              <a:gd name="connsiteX6" fmla="*/ 3707175 w 3904602"/>
              <a:gd name="connsiteY6" fmla="*/ 2088573 h 2088573"/>
              <a:gd name="connsiteX7" fmla="*/ 169069 w 3904602"/>
              <a:gd name="connsiteY7" fmla="*/ 2078182 h 2088573"/>
              <a:gd name="connsiteX8" fmla="*/ 38100 w 3904602"/>
              <a:gd name="connsiteY8" fmla="*/ 2051989 h 2088573"/>
              <a:gd name="connsiteX9" fmla="*/ 16670 w 3904602"/>
              <a:gd name="connsiteY9" fmla="*/ 1925782 h 2088573"/>
              <a:gd name="connsiteX10" fmla="*/ 16670 w 3904602"/>
              <a:gd name="connsiteY10" fmla="*/ 173182 h 2088573"/>
              <a:gd name="connsiteX11" fmla="*/ 50008 w 3904602"/>
              <a:gd name="connsiteY11" fmla="*/ 51738 h 2088573"/>
              <a:gd name="connsiteX12" fmla="*/ 169069 w 3904602"/>
              <a:gd name="connsiteY12" fmla="*/ 20782 h 2088573"/>
              <a:gd name="connsiteX13" fmla="*/ 1464470 w 3904602"/>
              <a:gd name="connsiteY13" fmla="*/ 20782 h 2088573"/>
              <a:gd name="connsiteX14" fmla="*/ 1464470 w 3904602"/>
              <a:gd name="connsiteY14" fmla="*/ 173182 h 2088573"/>
              <a:gd name="connsiteX15" fmla="*/ 1388270 w 3904602"/>
              <a:gd name="connsiteY15" fmla="*/ 249382 h 2088573"/>
              <a:gd name="connsiteX16" fmla="*/ 1388270 w 3904602"/>
              <a:gd name="connsiteY16" fmla="*/ 554182 h 2088573"/>
              <a:gd name="connsiteX17" fmla="*/ 1693070 w 3904602"/>
              <a:gd name="connsiteY17" fmla="*/ 554182 h 2088573"/>
              <a:gd name="connsiteX18" fmla="*/ 1693070 w 3904602"/>
              <a:gd name="connsiteY18" fmla="*/ 249382 h 2088573"/>
              <a:gd name="connsiteX19" fmla="*/ 1616870 w 3904602"/>
              <a:gd name="connsiteY19" fmla="*/ 173182 h 2088573"/>
              <a:gd name="connsiteX20" fmla="*/ 1616870 w 3904602"/>
              <a:gd name="connsiteY20" fmla="*/ 20782 h 2088573"/>
              <a:gd name="connsiteX21" fmla="*/ 2302670 w 3904602"/>
              <a:gd name="connsiteY21" fmla="*/ 20782 h 2088573"/>
              <a:gd name="connsiteX22" fmla="*/ 2302670 w 3904602"/>
              <a:gd name="connsiteY22" fmla="*/ 173182 h 2088573"/>
              <a:gd name="connsiteX23" fmla="*/ 2226470 w 3904602"/>
              <a:gd name="connsiteY23" fmla="*/ 249382 h 2088573"/>
              <a:gd name="connsiteX24" fmla="*/ 2226470 w 3904602"/>
              <a:gd name="connsiteY24" fmla="*/ 554182 h 2088573"/>
              <a:gd name="connsiteX25" fmla="*/ 2531270 w 3904602"/>
              <a:gd name="connsiteY25" fmla="*/ 554182 h 2088573"/>
              <a:gd name="connsiteX26" fmla="*/ 2531270 w 3904602"/>
              <a:gd name="connsiteY26" fmla="*/ 249382 h 2088573"/>
              <a:gd name="connsiteX27" fmla="*/ 2455070 w 3904602"/>
              <a:gd name="connsiteY27" fmla="*/ 173182 h 2088573"/>
              <a:gd name="connsiteX28" fmla="*/ 2455070 w 3904602"/>
              <a:gd name="connsiteY28" fmla="*/ 20782 h 2088573"/>
              <a:gd name="connsiteX29" fmla="*/ 3192825 w 3904602"/>
              <a:gd name="connsiteY29" fmla="*/ 0 h 2088573"/>
              <a:gd name="connsiteX0" fmla="*/ 3178538 w 3890315"/>
              <a:gd name="connsiteY0" fmla="*/ 0 h 2088573"/>
              <a:gd name="connsiteX1" fmla="*/ 3703278 w 3890315"/>
              <a:gd name="connsiteY1" fmla="*/ 0 h 2088573"/>
              <a:gd name="connsiteX2" fmla="*/ 3859142 w 3890315"/>
              <a:gd name="connsiteY2" fmla="*/ 51955 h 2088573"/>
              <a:gd name="connsiteX3" fmla="*/ 3890315 w 3890315"/>
              <a:gd name="connsiteY3" fmla="*/ 202623 h 2088573"/>
              <a:gd name="connsiteX4" fmla="*/ 3885119 w 3890315"/>
              <a:gd name="connsiteY4" fmla="*/ 1875559 h 2088573"/>
              <a:gd name="connsiteX5" fmla="*/ 3869533 w 3890315"/>
              <a:gd name="connsiteY5" fmla="*/ 2041814 h 2088573"/>
              <a:gd name="connsiteX6" fmla="*/ 3692888 w 3890315"/>
              <a:gd name="connsiteY6" fmla="*/ 2088573 h 2088573"/>
              <a:gd name="connsiteX7" fmla="*/ 154782 w 3890315"/>
              <a:gd name="connsiteY7" fmla="*/ 2078182 h 2088573"/>
              <a:gd name="connsiteX8" fmla="*/ 38100 w 3890315"/>
              <a:gd name="connsiteY8" fmla="*/ 2054371 h 2088573"/>
              <a:gd name="connsiteX9" fmla="*/ 2383 w 3890315"/>
              <a:gd name="connsiteY9" fmla="*/ 1925782 h 2088573"/>
              <a:gd name="connsiteX10" fmla="*/ 2383 w 3890315"/>
              <a:gd name="connsiteY10" fmla="*/ 173182 h 2088573"/>
              <a:gd name="connsiteX11" fmla="*/ 35721 w 3890315"/>
              <a:gd name="connsiteY11" fmla="*/ 51738 h 2088573"/>
              <a:gd name="connsiteX12" fmla="*/ 154782 w 3890315"/>
              <a:gd name="connsiteY12" fmla="*/ 20782 h 2088573"/>
              <a:gd name="connsiteX13" fmla="*/ 1450183 w 3890315"/>
              <a:gd name="connsiteY13" fmla="*/ 20782 h 2088573"/>
              <a:gd name="connsiteX14" fmla="*/ 1450183 w 3890315"/>
              <a:gd name="connsiteY14" fmla="*/ 173182 h 2088573"/>
              <a:gd name="connsiteX15" fmla="*/ 1373983 w 3890315"/>
              <a:gd name="connsiteY15" fmla="*/ 249382 h 2088573"/>
              <a:gd name="connsiteX16" fmla="*/ 1373983 w 3890315"/>
              <a:gd name="connsiteY16" fmla="*/ 554182 h 2088573"/>
              <a:gd name="connsiteX17" fmla="*/ 1678783 w 3890315"/>
              <a:gd name="connsiteY17" fmla="*/ 554182 h 2088573"/>
              <a:gd name="connsiteX18" fmla="*/ 1678783 w 3890315"/>
              <a:gd name="connsiteY18" fmla="*/ 249382 h 2088573"/>
              <a:gd name="connsiteX19" fmla="*/ 1602583 w 3890315"/>
              <a:gd name="connsiteY19" fmla="*/ 173182 h 2088573"/>
              <a:gd name="connsiteX20" fmla="*/ 1602583 w 3890315"/>
              <a:gd name="connsiteY20" fmla="*/ 20782 h 2088573"/>
              <a:gd name="connsiteX21" fmla="*/ 2288383 w 3890315"/>
              <a:gd name="connsiteY21" fmla="*/ 20782 h 2088573"/>
              <a:gd name="connsiteX22" fmla="*/ 2288383 w 3890315"/>
              <a:gd name="connsiteY22" fmla="*/ 173182 h 2088573"/>
              <a:gd name="connsiteX23" fmla="*/ 2212183 w 3890315"/>
              <a:gd name="connsiteY23" fmla="*/ 249382 h 2088573"/>
              <a:gd name="connsiteX24" fmla="*/ 2212183 w 3890315"/>
              <a:gd name="connsiteY24" fmla="*/ 554182 h 2088573"/>
              <a:gd name="connsiteX25" fmla="*/ 2516983 w 3890315"/>
              <a:gd name="connsiteY25" fmla="*/ 554182 h 2088573"/>
              <a:gd name="connsiteX26" fmla="*/ 2516983 w 3890315"/>
              <a:gd name="connsiteY26" fmla="*/ 249382 h 2088573"/>
              <a:gd name="connsiteX27" fmla="*/ 2440783 w 3890315"/>
              <a:gd name="connsiteY27" fmla="*/ 173182 h 2088573"/>
              <a:gd name="connsiteX28" fmla="*/ 2440783 w 3890315"/>
              <a:gd name="connsiteY28" fmla="*/ 20782 h 2088573"/>
              <a:gd name="connsiteX29" fmla="*/ 3178538 w 3890315"/>
              <a:gd name="connsiteY29" fmla="*/ 0 h 2088573"/>
              <a:gd name="connsiteX0" fmla="*/ 3178538 w 3890315"/>
              <a:gd name="connsiteY0" fmla="*/ 0 h 2078831"/>
              <a:gd name="connsiteX1" fmla="*/ 3703278 w 3890315"/>
              <a:gd name="connsiteY1" fmla="*/ 0 h 2078831"/>
              <a:gd name="connsiteX2" fmla="*/ 3859142 w 3890315"/>
              <a:gd name="connsiteY2" fmla="*/ 51955 h 2078831"/>
              <a:gd name="connsiteX3" fmla="*/ 3890315 w 3890315"/>
              <a:gd name="connsiteY3" fmla="*/ 202623 h 2078831"/>
              <a:gd name="connsiteX4" fmla="*/ 3885119 w 3890315"/>
              <a:gd name="connsiteY4" fmla="*/ 1875559 h 2078831"/>
              <a:gd name="connsiteX5" fmla="*/ 3869533 w 3890315"/>
              <a:gd name="connsiteY5" fmla="*/ 2041814 h 2078831"/>
              <a:gd name="connsiteX6" fmla="*/ 3736182 w 3890315"/>
              <a:gd name="connsiteY6" fmla="*/ 2078182 h 2078831"/>
              <a:gd name="connsiteX7" fmla="*/ 154782 w 3890315"/>
              <a:gd name="connsiteY7" fmla="*/ 2078182 h 2078831"/>
              <a:gd name="connsiteX8" fmla="*/ 38100 w 3890315"/>
              <a:gd name="connsiteY8" fmla="*/ 2054371 h 2078831"/>
              <a:gd name="connsiteX9" fmla="*/ 2383 w 3890315"/>
              <a:gd name="connsiteY9" fmla="*/ 1925782 h 2078831"/>
              <a:gd name="connsiteX10" fmla="*/ 2383 w 3890315"/>
              <a:gd name="connsiteY10" fmla="*/ 173182 h 2078831"/>
              <a:gd name="connsiteX11" fmla="*/ 35721 w 3890315"/>
              <a:gd name="connsiteY11" fmla="*/ 51738 h 2078831"/>
              <a:gd name="connsiteX12" fmla="*/ 154782 w 3890315"/>
              <a:gd name="connsiteY12" fmla="*/ 20782 h 2078831"/>
              <a:gd name="connsiteX13" fmla="*/ 1450183 w 3890315"/>
              <a:gd name="connsiteY13" fmla="*/ 20782 h 2078831"/>
              <a:gd name="connsiteX14" fmla="*/ 1450183 w 3890315"/>
              <a:gd name="connsiteY14" fmla="*/ 173182 h 2078831"/>
              <a:gd name="connsiteX15" fmla="*/ 1373983 w 3890315"/>
              <a:gd name="connsiteY15" fmla="*/ 249382 h 2078831"/>
              <a:gd name="connsiteX16" fmla="*/ 1373983 w 3890315"/>
              <a:gd name="connsiteY16" fmla="*/ 554182 h 2078831"/>
              <a:gd name="connsiteX17" fmla="*/ 1678783 w 3890315"/>
              <a:gd name="connsiteY17" fmla="*/ 554182 h 2078831"/>
              <a:gd name="connsiteX18" fmla="*/ 1678783 w 3890315"/>
              <a:gd name="connsiteY18" fmla="*/ 249382 h 2078831"/>
              <a:gd name="connsiteX19" fmla="*/ 1602583 w 3890315"/>
              <a:gd name="connsiteY19" fmla="*/ 173182 h 2078831"/>
              <a:gd name="connsiteX20" fmla="*/ 1602583 w 3890315"/>
              <a:gd name="connsiteY20" fmla="*/ 20782 h 2078831"/>
              <a:gd name="connsiteX21" fmla="*/ 2288383 w 3890315"/>
              <a:gd name="connsiteY21" fmla="*/ 20782 h 2078831"/>
              <a:gd name="connsiteX22" fmla="*/ 2288383 w 3890315"/>
              <a:gd name="connsiteY22" fmla="*/ 173182 h 2078831"/>
              <a:gd name="connsiteX23" fmla="*/ 2212183 w 3890315"/>
              <a:gd name="connsiteY23" fmla="*/ 249382 h 2078831"/>
              <a:gd name="connsiteX24" fmla="*/ 2212183 w 3890315"/>
              <a:gd name="connsiteY24" fmla="*/ 554182 h 2078831"/>
              <a:gd name="connsiteX25" fmla="*/ 2516983 w 3890315"/>
              <a:gd name="connsiteY25" fmla="*/ 554182 h 2078831"/>
              <a:gd name="connsiteX26" fmla="*/ 2516983 w 3890315"/>
              <a:gd name="connsiteY26" fmla="*/ 249382 h 2078831"/>
              <a:gd name="connsiteX27" fmla="*/ 2440783 w 3890315"/>
              <a:gd name="connsiteY27" fmla="*/ 173182 h 2078831"/>
              <a:gd name="connsiteX28" fmla="*/ 2440783 w 3890315"/>
              <a:gd name="connsiteY28" fmla="*/ 20782 h 2078831"/>
              <a:gd name="connsiteX29" fmla="*/ 3178538 w 3890315"/>
              <a:gd name="connsiteY29" fmla="*/ 0 h 2078831"/>
              <a:gd name="connsiteX0" fmla="*/ 2440783 w 3890315"/>
              <a:gd name="connsiteY0" fmla="*/ 20782 h 2078831"/>
              <a:gd name="connsiteX1" fmla="*/ 3703278 w 3890315"/>
              <a:gd name="connsiteY1" fmla="*/ 0 h 2078831"/>
              <a:gd name="connsiteX2" fmla="*/ 3859142 w 3890315"/>
              <a:gd name="connsiteY2" fmla="*/ 51955 h 2078831"/>
              <a:gd name="connsiteX3" fmla="*/ 3890315 w 3890315"/>
              <a:gd name="connsiteY3" fmla="*/ 202623 h 2078831"/>
              <a:gd name="connsiteX4" fmla="*/ 3885119 w 3890315"/>
              <a:gd name="connsiteY4" fmla="*/ 1875559 h 2078831"/>
              <a:gd name="connsiteX5" fmla="*/ 3869533 w 3890315"/>
              <a:gd name="connsiteY5" fmla="*/ 2041814 h 2078831"/>
              <a:gd name="connsiteX6" fmla="*/ 3736182 w 3890315"/>
              <a:gd name="connsiteY6" fmla="*/ 2078182 h 2078831"/>
              <a:gd name="connsiteX7" fmla="*/ 154782 w 3890315"/>
              <a:gd name="connsiteY7" fmla="*/ 2078182 h 2078831"/>
              <a:gd name="connsiteX8" fmla="*/ 38100 w 3890315"/>
              <a:gd name="connsiteY8" fmla="*/ 2054371 h 2078831"/>
              <a:gd name="connsiteX9" fmla="*/ 2383 w 3890315"/>
              <a:gd name="connsiteY9" fmla="*/ 1925782 h 2078831"/>
              <a:gd name="connsiteX10" fmla="*/ 2383 w 3890315"/>
              <a:gd name="connsiteY10" fmla="*/ 173182 h 2078831"/>
              <a:gd name="connsiteX11" fmla="*/ 35721 w 3890315"/>
              <a:gd name="connsiteY11" fmla="*/ 51738 h 2078831"/>
              <a:gd name="connsiteX12" fmla="*/ 154782 w 3890315"/>
              <a:gd name="connsiteY12" fmla="*/ 20782 h 2078831"/>
              <a:gd name="connsiteX13" fmla="*/ 1450183 w 3890315"/>
              <a:gd name="connsiteY13" fmla="*/ 20782 h 2078831"/>
              <a:gd name="connsiteX14" fmla="*/ 1450183 w 3890315"/>
              <a:gd name="connsiteY14" fmla="*/ 173182 h 2078831"/>
              <a:gd name="connsiteX15" fmla="*/ 1373983 w 3890315"/>
              <a:gd name="connsiteY15" fmla="*/ 249382 h 2078831"/>
              <a:gd name="connsiteX16" fmla="*/ 1373983 w 3890315"/>
              <a:gd name="connsiteY16" fmla="*/ 554182 h 2078831"/>
              <a:gd name="connsiteX17" fmla="*/ 1678783 w 3890315"/>
              <a:gd name="connsiteY17" fmla="*/ 554182 h 2078831"/>
              <a:gd name="connsiteX18" fmla="*/ 1678783 w 3890315"/>
              <a:gd name="connsiteY18" fmla="*/ 249382 h 2078831"/>
              <a:gd name="connsiteX19" fmla="*/ 1602583 w 3890315"/>
              <a:gd name="connsiteY19" fmla="*/ 173182 h 2078831"/>
              <a:gd name="connsiteX20" fmla="*/ 1602583 w 3890315"/>
              <a:gd name="connsiteY20" fmla="*/ 20782 h 2078831"/>
              <a:gd name="connsiteX21" fmla="*/ 2288383 w 3890315"/>
              <a:gd name="connsiteY21" fmla="*/ 20782 h 2078831"/>
              <a:gd name="connsiteX22" fmla="*/ 2288383 w 3890315"/>
              <a:gd name="connsiteY22" fmla="*/ 173182 h 2078831"/>
              <a:gd name="connsiteX23" fmla="*/ 2212183 w 3890315"/>
              <a:gd name="connsiteY23" fmla="*/ 249382 h 2078831"/>
              <a:gd name="connsiteX24" fmla="*/ 2212183 w 3890315"/>
              <a:gd name="connsiteY24" fmla="*/ 554182 h 2078831"/>
              <a:gd name="connsiteX25" fmla="*/ 2516983 w 3890315"/>
              <a:gd name="connsiteY25" fmla="*/ 554182 h 2078831"/>
              <a:gd name="connsiteX26" fmla="*/ 2516983 w 3890315"/>
              <a:gd name="connsiteY26" fmla="*/ 249382 h 2078831"/>
              <a:gd name="connsiteX27" fmla="*/ 2440783 w 3890315"/>
              <a:gd name="connsiteY27" fmla="*/ 173182 h 2078831"/>
              <a:gd name="connsiteX28" fmla="*/ 2440783 w 3890315"/>
              <a:gd name="connsiteY28" fmla="*/ 20782 h 2078831"/>
              <a:gd name="connsiteX0" fmla="*/ 2440783 w 3890315"/>
              <a:gd name="connsiteY0" fmla="*/ 0 h 2058049"/>
              <a:gd name="connsiteX1" fmla="*/ 3736182 w 3890315"/>
              <a:gd name="connsiteY1" fmla="*/ 0 h 2058049"/>
              <a:gd name="connsiteX2" fmla="*/ 3859142 w 3890315"/>
              <a:gd name="connsiteY2" fmla="*/ 31173 h 2058049"/>
              <a:gd name="connsiteX3" fmla="*/ 3890315 w 3890315"/>
              <a:gd name="connsiteY3" fmla="*/ 181841 h 2058049"/>
              <a:gd name="connsiteX4" fmla="*/ 3885119 w 3890315"/>
              <a:gd name="connsiteY4" fmla="*/ 1854777 h 2058049"/>
              <a:gd name="connsiteX5" fmla="*/ 3869533 w 3890315"/>
              <a:gd name="connsiteY5" fmla="*/ 2021032 h 2058049"/>
              <a:gd name="connsiteX6" fmla="*/ 3736182 w 3890315"/>
              <a:gd name="connsiteY6" fmla="*/ 2057400 h 2058049"/>
              <a:gd name="connsiteX7" fmla="*/ 154782 w 3890315"/>
              <a:gd name="connsiteY7" fmla="*/ 2057400 h 2058049"/>
              <a:gd name="connsiteX8" fmla="*/ 38100 w 3890315"/>
              <a:gd name="connsiteY8" fmla="*/ 2033589 h 2058049"/>
              <a:gd name="connsiteX9" fmla="*/ 2383 w 3890315"/>
              <a:gd name="connsiteY9" fmla="*/ 1905000 h 2058049"/>
              <a:gd name="connsiteX10" fmla="*/ 2383 w 3890315"/>
              <a:gd name="connsiteY10" fmla="*/ 152400 h 2058049"/>
              <a:gd name="connsiteX11" fmla="*/ 35721 w 3890315"/>
              <a:gd name="connsiteY11" fmla="*/ 30956 h 2058049"/>
              <a:gd name="connsiteX12" fmla="*/ 154782 w 3890315"/>
              <a:gd name="connsiteY12" fmla="*/ 0 h 2058049"/>
              <a:gd name="connsiteX13" fmla="*/ 1450183 w 3890315"/>
              <a:gd name="connsiteY13" fmla="*/ 0 h 2058049"/>
              <a:gd name="connsiteX14" fmla="*/ 1450183 w 3890315"/>
              <a:gd name="connsiteY14" fmla="*/ 152400 h 2058049"/>
              <a:gd name="connsiteX15" fmla="*/ 1373983 w 3890315"/>
              <a:gd name="connsiteY15" fmla="*/ 228600 h 2058049"/>
              <a:gd name="connsiteX16" fmla="*/ 1373983 w 3890315"/>
              <a:gd name="connsiteY16" fmla="*/ 533400 h 2058049"/>
              <a:gd name="connsiteX17" fmla="*/ 1678783 w 3890315"/>
              <a:gd name="connsiteY17" fmla="*/ 533400 h 2058049"/>
              <a:gd name="connsiteX18" fmla="*/ 1678783 w 3890315"/>
              <a:gd name="connsiteY18" fmla="*/ 228600 h 2058049"/>
              <a:gd name="connsiteX19" fmla="*/ 1602583 w 3890315"/>
              <a:gd name="connsiteY19" fmla="*/ 152400 h 2058049"/>
              <a:gd name="connsiteX20" fmla="*/ 1602583 w 3890315"/>
              <a:gd name="connsiteY20" fmla="*/ 0 h 2058049"/>
              <a:gd name="connsiteX21" fmla="*/ 2288383 w 3890315"/>
              <a:gd name="connsiteY21" fmla="*/ 0 h 2058049"/>
              <a:gd name="connsiteX22" fmla="*/ 2288383 w 3890315"/>
              <a:gd name="connsiteY22" fmla="*/ 152400 h 2058049"/>
              <a:gd name="connsiteX23" fmla="*/ 2212183 w 3890315"/>
              <a:gd name="connsiteY23" fmla="*/ 228600 h 2058049"/>
              <a:gd name="connsiteX24" fmla="*/ 2212183 w 3890315"/>
              <a:gd name="connsiteY24" fmla="*/ 533400 h 2058049"/>
              <a:gd name="connsiteX25" fmla="*/ 2516983 w 3890315"/>
              <a:gd name="connsiteY25" fmla="*/ 533400 h 2058049"/>
              <a:gd name="connsiteX26" fmla="*/ 2516983 w 3890315"/>
              <a:gd name="connsiteY26" fmla="*/ 228600 h 2058049"/>
              <a:gd name="connsiteX27" fmla="*/ 2440783 w 3890315"/>
              <a:gd name="connsiteY27" fmla="*/ 152400 h 2058049"/>
              <a:gd name="connsiteX28" fmla="*/ 2440783 w 3890315"/>
              <a:gd name="connsiteY28" fmla="*/ 0 h 2058049"/>
              <a:gd name="connsiteX0" fmla="*/ 2440783 w 3890315"/>
              <a:gd name="connsiteY0" fmla="*/ 10174 h 2068223"/>
              <a:gd name="connsiteX1" fmla="*/ 3736182 w 3890315"/>
              <a:gd name="connsiteY1" fmla="*/ 10174 h 2068223"/>
              <a:gd name="connsiteX2" fmla="*/ 3859142 w 3890315"/>
              <a:gd name="connsiteY2" fmla="*/ 41347 h 2068223"/>
              <a:gd name="connsiteX3" fmla="*/ 3890315 w 3890315"/>
              <a:gd name="connsiteY3" fmla="*/ 192015 h 2068223"/>
              <a:gd name="connsiteX4" fmla="*/ 3885119 w 3890315"/>
              <a:gd name="connsiteY4" fmla="*/ 1864951 h 2068223"/>
              <a:gd name="connsiteX5" fmla="*/ 3869533 w 3890315"/>
              <a:gd name="connsiteY5" fmla="*/ 2031206 h 2068223"/>
              <a:gd name="connsiteX6" fmla="*/ 3736182 w 3890315"/>
              <a:gd name="connsiteY6" fmla="*/ 2067574 h 2068223"/>
              <a:gd name="connsiteX7" fmla="*/ 154782 w 3890315"/>
              <a:gd name="connsiteY7" fmla="*/ 2067574 h 2068223"/>
              <a:gd name="connsiteX8" fmla="*/ 38100 w 3890315"/>
              <a:gd name="connsiteY8" fmla="*/ 2043763 h 2068223"/>
              <a:gd name="connsiteX9" fmla="*/ 2383 w 3890315"/>
              <a:gd name="connsiteY9" fmla="*/ 1915174 h 2068223"/>
              <a:gd name="connsiteX10" fmla="*/ 2383 w 3890315"/>
              <a:gd name="connsiteY10" fmla="*/ 162574 h 2068223"/>
              <a:gd name="connsiteX11" fmla="*/ 35721 w 3890315"/>
              <a:gd name="connsiteY11" fmla="*/ 41130 h 2068223"/>
              <a:gd name="connsiteX12" fmla="*/ 154782 w 3890315"/>
              <a:gd name="connsiteY12" fmla="*/ 10174 h 2068223"/>
              <a:gd name="connsiteX13" fmla="*/ 1450183 w 3890315"/>
              <a:gd name="connsiteY13" fmla="*/ 10174 h 2068223"/>
              <a:gd name="connsiteX14" fmla="*/ 1450183 w 3890315"/>
              <a:gd name="connsiteY14" fmla="*/ 162574 h 2068223"/>
              <a:gd name="connsiteX15" fmla="*/ 1373983 w 3890315"/>
              <a:gd name="connsiteY15" fmla="*/ 238774 h 2068223"/>
              <a:gd name="connsiteX16" fmla="*/ 1373983 w 3890315"/>
              <a:gd name="connsiteY16" fmla="*/ 543574 h 2068223"/>
              <a:gd name="connsiteX17" fmla="*/ 1678783 w 3890315"/>
              <a:gd name="connsiteY17" fmla="*/ 543574 h 2068223"/>
              <a:gd name="connsiteX18" fmla="*/ 1678783 w 3890315"/>
              <a:gd name="connsiteY18" fmla="*/ 238774 h 2068223"/>
              <a:gd name="connsiteX19" fmla="*/ 1602583 w 3890315"/>
              <a:gd name="connsiteY19" fmla="*/ 162574 h 2068223"/>
              <a:gd name="connsiteX20" fmla="*/ 1602583 w 3890315"/>
              <a:gd name="connsiteY20" fmla="*/ 10174 h 2068223"/>
              <a:gd name="connsiteX21" fmla="*/ 2288383 w 3890315"/>
              <a:gd name="connsiteY21" fmla="*/ 10174 h 2068223"/>
              <a:gd name="connsiteX22" fmla="*/ 2288383 w 3890315"/>
              <a:gd name="connsiteY22" fmla="*/ 162574 h 2068223"/>
              <a:gd name="connsiteX23" fmla="*/ 2212183 w 3890315"/>
              <a:gd name="connsiteY23" fmla="*/ 238774 h 2068223"/>
              <a:gd name="connsiteX24" fmla="*/ 2212183 w 3890315"/>
              <a:gd name="connsiteY24" fmla="*/ 543574 h 2068223"/>
              <a:gd name="connsiteX25" fmla="*/ 2516983 w 3890315"/>
              <a:gd name="connsiteY25" fmla="*/ 543574 h 2068223"/>
              <a:gd name="connsiteX26" fmla="*/ 2516983 w 3890315"/>
              <a:gd name="connsiteY26" fmla="*/ 238774 h 2068223"/>
              <a:gd name="connsiteX27" fmla="*/ 2440783 w 3890315"/>
              <a:gd name="connsiteY27" fmla="*/ 162574 h 2068223"/>
              <a:gd name="connsiteX28" fmla="*/ 2440783 w 3890315"/>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90315 w 3898108"/>
              <a:gd name="connsiteY3" fmla="*/ 192015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5411 h 2071904"/>
              <a:gd name="connsiteX1" fmla="*/ 3736182 w 3898108"/>
              <a:gd name="connsiteY1" fmla="*/ 5411 h 2071904"/>
              <a:gd name="connsiteX2" fmla="*/ 3859142 w 3898108"/>
              <a:gd name="connsiteY2" fmla="*/ 36584 h 2071904"/>
              <a:gd name="connsiteX3" fmla="*/ 3888581 w 3898108"/>
              <a:gd name="connsiteY3" fmla="*/ 234011 h 2071904"/>
              <a:gd name="connsiteX4" fmla="*/ 3885119 w 3898108"/>
              <a:gd name="connsiteY4" fmla="*/ 1860188 h 2071904"/>
              <a:gd name="connsiteX5" fmla="*/ 3869533 w 3898108"/>
              <a:gd name="connsiteY5" fmla="*/ 2026443 h 2071904"/>
              <a:gd name="connsiteX6" fmla="*/ 3736182 w 3898108"/>
              <a:gd name="connsiteY6" fmla="*/ 2062811 h 2071904"/>
              <a:gd name="connsiteX7" fmla="*/ 154782 w 3898108"/>
              <a:gd name="connsiteY7" fmla="*/ 2062811 h 2071904"/>
              <a:gd name="connsiteX8" fmla="*/ 38100 w 3898108"/>
              <a:gd name="connsiteY8" fmla="*/ 2039000 h 2071904"/>
              <a:gd name="connsiteX9" fmla="*/ 2383 w 3898108"/>
              <a:gd name="connsiteY9" fmla="*/ 1910411 h 2071904"/>
              <a:gd name="connsiteX10" fmla="*/ 2383 w 3898108"/>
              <a:gd name="connsiteY10" fmla="*/ 157811 h 2071904"/>
              <a:gd name="connsiteX11" fmla="*/ 35721 w 3898108"/>
              <a:gd name="connsiteY11" fmla="*/ 36367 h 2071904"/>
              <a:gd name="connsiteX12" fmla="*/ 154782 w 3898108"/>
              <a:gd name="connsiteY12" fmla="*/ 5411 h 2071904"/>
              <a:gd name="connsiteX13" fmla="*/ 1450183 w 3898108"/>
              <a:gd name="connsiteY13" fmla="*/ 5411 h 2071904"/>
              <a:gd name="connsiteX14" fmla="*/ 1450183 w 3898108"/>
              <a:gd name="connsiteY14" fmla="*/ 157811 h 2071904"/>
              <a:gd name="connsiteX15" fmla="*/ 1373983 w 3898108"/>
              <a:gd name="connsiteY15" fmla="*/ 234011 h 2071904"/>
              <a:gd name="connsiteX16" fmla="*/ 1373983 w 3898108"/>
              <a:gd name="connsiteY16" fmla="*/ 538811 h 2071904"/>
              <a:gd name="connsiteX17" fmla="*/ 1678783 w 3898108"/>
              <a:gd name="connsiteY17" fmla="*/ 538811 h 2071904"/>
              <a:gd name="connsiteX18" fmla="*/ 1678783 w 3898108"/>
              <a:gd name="connsiteY18" fmla="*/ 234011 h 2071904"/>
              <a:gd name="connsiteX19" fmla="*/ 1602583 w 3898108"/>
              <a:gd name="connsiteY19" fmla="*/ 157811 h 2071904"/>
              <a:gd name="connsiteX20" fmla="*/ 1602583 w 3898108"/>
              <a:gd name="connsiteY20" fmla="*/ 5411 h 2071904"/>
              <a:gd name="connsiteX21" fmla="*/ 2288383 w 3898108"/>
              <a:gd name="connsiteY21" fmla="*/ 5411 h 2071904"/>
              <a:gd name="connsiteX22" fmla="*/ 2288383 w 3898108"/>
              <a:gd name="connsiteY22" fmla="*/ 157811 h 2071904"/>
              <a:gd name="connsiteX23" fmla="*/ 2212183 w 3898108"/>
              <a:gd name="connsiteY23" fmla="*/ 234011 h 2071904"/>
              <a:gd name="connsiteX24" fmla="*/ 2212183 w 3898108"/>
              <a:gd name="connsiteY24" fmla="*/ 538811 h 2071904"/>
              <a:gd name="connsiteX25" fmla="*/ 2516983 w 3898108"/>
              <a:gd name="connsiteY25" fmla="*/ 538811 h 2071904"/>
              <a:gd name="connsiteX26" fmla="*/ 2516983 w 3898108"/>
              <a:gd name="connsiteY26" fmla="*/ 234011 h 2071904"/>
              <a:gd name="connsiteX27" fmla="*/ 2440783 w 3898108"/>
              <a:gd name="connsiteY27" fmla="*/ 157811 h 2071904"/>
              <a:gd name="connsiteX28" fmla="*/ 2440783 w 3898108"/>
              <a:gd name="connsiteY28" fmla="*/ 5411 h 2071904"/>
              <a:gd name="connsiteX0" fmla="*/ 2440783 w 3898108"/>
              <a:gd name="connsiteY0" fmla="*/ 1515 h 2068008"/>
              <a:gd name="connsiteX1" fmla="*/ 3736182 w 3898108"/>
              <a:gd name="connsiteY1" fmla="*/ 1515 h 2068008"/>
              <a:gd name="connsiteX2" fmla="*/ 3859142 w 3898108"/>
              <a:gd name="connsiteY2" fmla="*/ 32688 h 2068008"/>
              <a:gd name="connsiteX3" fmla="*/ 3888581 w 3898108"/>
              <a:gd name="connsiteY3" fmla="*/ 230115 h 2068008"/>
              <a:gd name="connsiteX4" fmla="*/ 3885119 w 3898108"/>
              <a:gd name="connsiteY4" fmla="*/ 1856292 h 2068008"/>
              <a:gd name="connsiteX5" fmla="*/ 3869533 w 3898108"/>
              <a:gd name="connsiteY5" fmla="*/ 2022547 h 2068008"/>
              <a:gd name="connsiteX6" fmla="*/ 3736182 w 3898108"/>
              <a:gd name="connsiteY6" fmla="*/ 2058915 h 2068008"/>
              <a:gd name="connsiteX7" fmla="*/ 154782 w 3898108"/>
              <a:gd name="connsiteY7" fmla="*/ 2058915 h 2068008"/>
              <a:gd name="connsiteX8" fmla="*/ 38100 w 3898108"/>
              <a:gd name="connsiteY8" fmla="*/ 2035104 h 2068008"/>
              <a:gd name="connsiteX9" fmla="*/ 2383 w 3898108"/>
              <a:gd name="connsiteY9" fmla="*/ 1906515 h 2068008"/>
              <a:gd name="connsiteX10" fmla="*/ 2383 w 3898108"/>
              <a:gd name="connsiteY10" fmla="*/ 153915 h 2068008"/>
              <a:gd name="connsiteX11" fmla="*/ 35721 w 3898108"/>
              <a:gd name="connsiteY11" fmla="*/ 32471 h 2068008"/>
              <a:gd name="connsiteX12" fmla="*/ 154782 w 3898108"/>
              <a:gd name="connsiteY12" fmla="*/ 1515 h 2068008"/>
              <a:gd name="connsiteX13" fmla="*/ 1450183 w 3898108"/>
              <a:gd name="connsiteY13" fmla="*/ 1515 h 2068008"/>
              <a:gd name="connsiteX14" fmla="*/ 1450183 w 3898108"/>
              <a:gd name="connsiteY14" fmla="*/ 153915 h 2068008"/>
              <a:gd name="connsiteX15" fmla="*/ 1373983 w 3898108"/>
              <a:gd name="connsiteY15" fmla="*/ 230115 h 2068008"/>
              <a:gd name="connsiteX16" fmla="*/ 1373983 w 3898108"/>
              <a:gd name="connsiteY16" fmla="*/ 534915 h 2068008"/>
              <a:gd name="connsiteX17" fmla="*/ 1678783 w 3898108"/>
              <a:gd name="connsiteY17" fmla="*/ 534915 h 2068008"/>
              <a:gd name="connsiteX18" fmla="*/ 1678783 w 3898108"/>
              <a:gd name="connsiteY18" fmla="*/ 230115 h 2068008"/>
              <a:gd name="connsiteX19" fmla="*/ 1602583 w 3898108"/>
              <a:gd name="connsiteY19" fmla="*/ 153915 h 2068008"/>
              <a:gd name="connsiteX20" fmla="*/ 1602583 w 3898108"/>
              <a:gd name="connsiteY20" fmla="*/ 1515 h 2068008"/>
              <a:gd name="connsiteX21" fmla="*/ 2288383 w 3898108"/>
              <a:gd name="connsiteY21" fmla="*/ 1515 h 2068008"/>
              <a:gd name="connsiteX22" fmla="*/ 2288383 w 3898108"/>
              <a:gd name="connsiteY22" fmla="*/ 153915 h 2068008"/>
              <a:gd name="connsiteX23" fmla="*/ 2212183 w 3898108"/>
              <a:gd name="connsiteY23" fmla="*/ 230115 h 2068008"/>
              <a:gd name="connsiteX24" fmla="*/ 2212183 w 3898108"/>
              <a:gd name="connsiteY24" fmla="*/ 534915 h 2068008"/>
              <a:gd name="connsiteX25" fmla="*/ 2516983 w 3898108"/>
              <a:gd name="connsiteY25" fmla="*/ 534915 h 2068008"/>
              <a:gd name="connsiteX26" fmla="*/ 2516983 w 3898108"/>
              <a:gd name="connsiteY26" fmla="*/ 230115 h 2068008"/>
              <a:gd name="connsiteX27" fmla="*/ 2440783 w 3898108"/>
              <a:gd name="connsiteY27" fmla="*/ 153915 h 2068008"/>
              <a:gd name="connsiteX28" fmla="*/ 2440783 w 3898108"/>
              <a:gd name="connsiteY28" fmla="*/ 1515 h 2068008"/>
              <a:gd name="connsiteX0" fmla="*/ 2440783 w 3891397"/>
              <a:gd name="connsiteY0" fmla="*/ 1515 h 2068008"/>
              <a:gd name="connsiteX1" fmla="*/ 3736182 w 3891397"/>
              <a:gd name="connsiteY1" fmla="*/ 1515 h 2068008"/>
              <a:gd name="connsiteX2" fmla="*/ 3859142 w 3891397"/>
              <a:gd name="connsiteY2" fmla="*/ 32688 h 2068008"/>
              <a:gd name="connsiteX3" fmla="*/ 3888581 w 3891397"/>
              <a:gd name="connsiteY3" fmla="*/ 230115 h 2068008"/>
              <a:gd name="connsiteX4" fmla="*/ 3885119 w 3891397"/>
              <a:gd name="connsiteY4" fmla="*/ 1856292 h 2068008"/>
              <a:gd name="connsiteX5" fmla="*/ 3869533 w 3891397"/>
              <a:gd name="connsiteY5" fmla="*/ 2022547 h 2068008"/>
              <a:gd name="connsiteX6" fmla="*/ 3736182 w 3891397"/>
              <a:gd name="connsiteY6" fmla="*/ 2058915 h 2068008"/>
              <a:gd name="connsiteX7" fmla="*/ 154782 w 3891397"/>
              <a:gd name="connsiteY7" fmla="*/ 2058915 h 2068008"/>
              <a:gd name="connsiteX8" fmla="*/ 38100 w 3891397"/>
              <a:gd name="connsiteY8" fmla="*/ 2035104 h 2068008"/>
              <a:gd name="connsiteX9" fmla="*/ 2383 w 3891397"/>
              <a:gd name="connsiteY9" fmla="*/ 1906515 h 2068008"/>
              <a:gd name="connsiteX10" fmla="*/ 2383 w 3891397"/>
              <a:gd name="connsiteY10" fmla="*/ 153915 h 2068008"/>
              <a:gd name="connsiteX11" fmla="*/ 35721 w 3891397"/>
              <a:gd name="connsiteY11" fmla="*/ 32471 h 2068008"/>
              <a:gd name="connsiteX12" fmla="*/ 154782 w 3891397"/>
              <a:gd name="connsiteY12" fmla="*/ 1515 h 2068008"/>
              <a:gd name="connsiteX13" fmla="*/ 1450183 w 3891397"/>
              <a:gd name="connsiteY13" fmla="*/ 1515 h 2068008"/>
              <a:gd name="connsiteX14" fmla="*/ 1450183 w 3891397"/>
              <a:gd name="connsiteY14" fmla="*/ 153915 h 2068008"/>
              <a:gd name="connsiteX15" fmla="*/ 1373983 w 3891397"/>
              <a:gd name="connsiteY15" fmla="*/ 230115 h 2068008"/>
              <a:gd name="connsiteX16" fmla="*/ 1373983 w 3891397"/>
              <a:gd name="connsiteY16" fmla="*/ 534915 h 2068008"/>
              <a:gd name="connsiteX17" fmla="*/ 1678783 w 3891397"/>
              <a:gd name="connsiteY17" fmla="*/ 534915 h 2068008"/>
              <a:gd name="connsiteX18" fmla="*/ 1678783 w 3891397"/>
              <a:gd name="connsiteY18" fmla="*/ 230115 h 2068008"/>
              <a:gd name="connsiteX19" fmla="*/ 1602583 w 3891397"/>
              <a:gd name="connsiteY19" fmla="*/ 153915 h 2068008"/>
              <a:gd name="connsiteX20" fmla="*/ 1602583 w 3891397"/>
              <a:gd name="connsiteY20" fmla="*/ 1515 h 2068008"/>
              <a:gd name="connsiteX21" fmla="*/ 2288383 w 3891397"/>
              <a:gd name="connsiteY21" fmla="*/ 1515 h 2068008"/>
              <a:gd name="connsiteX22" fmla="*/ 2288383 w 3891397"/>
              <a:gd name="connsiteY22" fmla="*/ 153915 h 2068008"/>
              <a:gd name="connsiteX23" fmla="*/ 2212183 w 3891397"/>
              <a:gd name="connsiteY23" fmla="*/ 230115 h 2068008"/>
              <a:gd name="connsiteX24" fmla="*/ 2212183 w 3891397"/>
              <a:gd name="connsiteY24" fmla="*/ 534915 h 2068008"/>
              <a:gd name="connsiteX25" fmla="*/ 2516983 w 3891397"/>
              <a:gd name="connsiteY25" fmla="*/ 534915 h 2068008"/>
              <a:gd name="connsiteX26" fmla="*/ 2516983 w 3891397"/>
              <a:gd name="connsiteY26" fmla="*/ 230115 h 2068008"/>
              <a:gd name="connsiteX27" fmla="*/ 2440783 w 3891397"/>
              <a:gd name="connsiteY27" fmla="*/ 153915 h 2068008"/>
              <a:gd name="connsiteX28" fmla="*/ 2440783 w 3891397"/>
              <a:gd name="connsiteY28" fmla="*/ 1515 h 2068008"/>
              <a:gd name="connsiteX0" fmla="*/ 2440783 w 3891397"/>
              <a:gd name="connsiteY0" fmla="*/ 1515 h 2068008"/>
              <a:gd name="connsiteX1" fmla="*/ 3736182 w 3891397"/>
              <a:gd name="connsiteY1" fmla="*/ 1515 h 2068008"/>
              <a:gd name="connsiteX2" fmla="*/ 3859142 w 3891397"/>
              <a:gd name="connsiteY2" fmla="*/ 32688 h 2068008"/>
              <a:gd name="connsiteX3" fmla="*/ 3888581 w 3891397"/>
              <a:gd name="connsiteY3" fmla="*/ 230115 h 2068008"/>
              <a:gd name="connsiteX4" fmla="*/ 3888582 w 3891397"/>
              <a:gd name="connsiteY4" fmla="*/ 1906514 h 2068008"/>
              <a:gd name="connsiteX5" fmla="*/ 3869533 w 3891397"/>
              <a:gd name="connsiteY5" fmla="*/ 2022547 h 2068008"/>
              <a:gd name="connsiteX6" fmla="*/ 3736182 w 3891397"/>
              <a:gd name="connsiteY6" fmla="*/ 2058915 h 2068008"/>
              <a:gd name="connsiteX7" fmla="*/ 154782 w 3891397"/>
              <a:gd name="connsiteY7" fmla="*/ 2058915 h 2068008"/>
              <a:gd name="connsiteX8" fmla="*/ 38100 w 3891397"/>
              <a:gd name="connsiteY8" fmla="*/ 2035104 h 2068008"/>
              <a:gd name="connsiteX9" fmla="*/ 2383 w 3891397"/>
              <a:gd name="connsiteY9" fmla="*/ 1906515 h 2068008"/>
              <a:gd name="connsiteX10" fmla="*/ 2383 w 3891397"/>
              <a:gd name="connsiteY10" fmla="*/ 153915 h 2068008"/>
              <a:gd name="connsiteX11" fmla="*/ 35721 w 3891397"/>
              <a:gd name="connsiteY11" fmla="*/ 32471 h 2068008"/>
              <a:gd name="connsiteX12" fmla="*/ 154782 w 3891397"/>
              <a:gd name="connsiteY12" fmla="*/ 1515 h 2068008"/>
              <a:gd name="connsiteX13" fmla="*/ 1450183 w 3891397"/>
              <a:gd name="connsiteY13" fmla="*/ 1515 h 2068008"/>
              <a:gd name="connsiteX14" fmla="*/ 1450183 w 3891397"/>
              <a:gd name="connsiteY14" fmla="*/ 153915 h 2068008"/>
              <a:gd name="connsiteX15" fmla="*/ 1373983 w 3891397"/>
              <a:gd name="connsiteY15" fmla="*/ 230115 h 2068008"/>
              <a:gd name="connsiteX16" fmla="*/ 1373983 w 3891397"/>
              <a:gd name="connsiteY16" fmla="*/ 534915 h 2068008"/>
              <a:gd name="connsiteX17" fmla="*/ 1678783 w 3891397"/>
              <a:gd name="connsiteY17" fmla="*/ 534915 h 2068008"/>
              <a:gd name="connsiteX18" fmla="*/ 1678783 w 3891397"/>
              <a:gd name="connsiteY18" fmla="*/ 230115 h 2068008"/>
              <a:gd name="connsiteX19" fmla="*/ 1602583 w 3891397"/>
              <a:gd name="connsiteY19" fmla="*/ 153915 h 2068008"/>
              <a:gd name="connsiteX20" fmla="*/ 1602583 w 3891397"/>
              <a:gd name="connsiteY20" fmla="*/ 1515 h 2068008"/>
              <a:gd name="connsiteX21" fmla="*/ 2288383 w 3891397"/>
              <a:gd name="connsiteY21" fmla="*/ 1515 h 2068008"/>
              <a:gd name="connsiteX22" fmla="*/ 2288383 w 3891397"/>
              <a:gd name="connsiteY22" fmla="*/ 153915 h 2068008"/>
              <a:gd name="connsiteX23" fmla="*/ 2212183 w 3891397"/>
              <a:gd name="connsiteY23" fmla="*/ 230115 h 2068008"/>
              <a:gd name="connsiteX24" fmla="*/ 2212183 w 3891397"/>
              <a:gd name="connsiteY24" fmla="*/ 534915 h 2068008"/>
              <a:gd name="connsiteX25" fmla="*/ 2516983 w 3891397"/>
              <a:gd name="connsiteY25" fmla="*/ 534915 h 2068008"/>
              <a:gd name="connsiteX26" fmla="*/ 2516983 w 3891397"/>
              <a:gd name="connsiteY26" fmla="*/ 230115 h 2068008"/>
              <a:gd name="connsiteX27" fmla="*/ 2440783 w 3891397"/>
              <a:gd name="connsiteY27" fmla="*/ 153915 h 2068008"/>
              <a:gd name="connsiteX28" fmla="*/ 2440783 w 3891397"/>
              <a:gd name="connsiteY28" fmla="*/ 1515 h 2068008"/>
              <a:gd name="connsiteX0" fmla="*/ 2440783 w 3888583"/>
              <a:gd name="connsiteY0" fmla="*/ 1515 h 2068008"/>
              <a:gd name="connsiteX1" fmla="*/ 3736182 w 3888583"/>
              <a:gd name="connsiteY1" fmla="*/ 1515 h 2068008"/>
              <a:gd name="connsiteX2" fmla="*/ 3859142 w 3888583"/>
              <a:gd name="connsiteY2" fmla="*/ 32688 h 2068008"/>
              <a:gd name="connsiteX3" fmla="*/ 3888581 w 3888583"/>
              <a:gd name="connsiteY3" fmla="*/ 230115 h 2068008"/>
              <a:gd name="connsiteX4" fmla="*/ 3888582 w 3888583"/>
              <a:gd name="connsiteY4" fmla="*/ 1906514 h 2068008"/>
              <a:gd name="connsiteX5" fmla="*/ 3862389 w 3888583"/>
              <a:gd name="connsiteY5" fmla="*/ 2022547 h 2068008"/>
              <a:gd name="connsiteX6" fmla="*/ 3736182 w 3888583"/>
              <a:gd name="connsiteY6" fmla="*/ 2058915 h 2068008"/>
              <a:gd name="connsiteX7" fmla="*/ 154782 w 3888583"/>
              <a:gd name="connsiteY7" fmla="*/ 2058915 h 2068008"/>
              <a:gd name="connsiteX8" fmla="*/ 38100 w 3888583"/>
              <a:gd name="connsiteY8" fmla="*/ 2035104 h 2068008"/>
              <a:gd name="connsiteX9" fmla="*/ 2383 w 3888583"/>
              <a:gd name="connsiteY9" fmla="*/ 1906515 h 2068008"/>
              <a:gd name="connsiteX10" fmla="*/ 2383 w 3888583"/>
              <a:gd name="connsiteY10" fmla="*/ 153915 h 2068008"/>
              <a:gd name="connsiteX11" fmla="*/ 35721 w 3888583"/>
              <a:gd name="connsiteY11" fmla="*/ 32471 h 2068008"/>
              <a:gd name="connsiteX12" fmla="*/ 154782 w 3888583"/>
              <a:gd name="connsiteY12" fmla="*/ 1515 h 2068008"/>
              <a:gd name="connsiteX13" fmla="*/ 1450183 w 3888583"/>
              <a:gd name="connsiteY13" fmla="*/ 1515 h 2068008"/>
              <a:gd name="connsiteX14" fmla="*/ 1450183 w 3888583"/>
              <a:gd name="connsiteY14" fmla="*/ 153915 h 2068008"/>
              <a:gd name="connsiteX15" fmla="*/ 1373983 w 3888583"/>
              <a:gd name="connsiteY15" fmla="*/ 230115 h 2068008"/>
              <a:gd name="connsiteX16" fmla="*/ 1373983 w 3888583"/>
              <a:gd name="connsiteY16" fmla="*/ 534915 h 2068008"/>
              <a:gd name="connsiteX17" fmla="*/ 1678783 w 3888583"/>
              <a:gd name="connsiteY17" fmla="*/ 534915 h 2068008"/>
              <a:gd name="connsiteX18" fmla="*/ 1678783 w 3888583"/>
              <a:gd name="connsiteY18" fmla="*/ 230115 h 2068008"/>
              <a:gd name="connsiteX19" fmla="*/ 1602583 w 3888583"/>
              <a:gd name="connsiteY19" fmla="*/ 153915 h 2068008"/>
              <a:gd name="connsiteX20" fmla="*/ 1602583 w 3888583"/>
              <a:gd name="connsiteY20" fmla="*/ 1515 h 2068008"/>
              <a:gd name="connsiteX21" fmla="*/ 2288383 w 3888583"/>
              <a:gd name="connsiteY21" fmla="*/ 1515 h 2068008"/>
              <a:gd name="connsiteX22" fmla="*/ 2288383 w 3888583"/>
              <a:gd name="connsiteY22" fmla="*/ 153915 h 2068008"/>
              <a:gd name="connsiteX23" fmla="*/ 2212183 w 3888583"/>
              <a:gd name="connsiteY23" fmla="*/ 230115 h 2068008"/>
              <a:gd name="connsiteX24" fmla="*/ 2212183 w 3888583"/>
              <a:gd name="connsiteY24" fmla="*/ 534915 h 2068008"/>
              <a:gd name="connsiteX25" fmla="*/ 2516983 w 3888583"/>
              <a:gd name="connsiteY25" fmla="*/ 534915 h 2068008"/>
              <a:gd name="connsiteX26" fmla="*/ 2516983 w 3888583"/>
              <a:gd name="connsiteY26" fmla="*/ 230115 h 2068008"/>
              <a:gd name="connsiteX27" fmla="*/ 2440783 w 3888583"/>
              <a:gd name="connsiteY27" fmla="*/ 153915 h 2068008"/>
              <a:gd name="connsiteX28" fmla="*/ 2440783 w 3888583"/>
              <a:gd name="connsiteY28" fmla="*/ 1515 h 2068008"/>
              <a:gd name="connsiteX0" fmla="*/ 2440783 w 3898540"/>
              <a:gd name="connsiteY0" fmla="*/ 1515 h 2068008"/>
              <a:gd name="connsiteX1" fmla="*/ 3736182 w 3898540"/>
              <a:gd name="connsiteY1" fmla="*/ 1515 h 2068008"/>
              <a:gd name="connsiteX2" fmla="*/ 3859142 w 3898540"/>
              <a:gd name="connsiteY2" fmla="*/ 32688 h 2068008"/>
              <a:gd name="connsiteX3" fmla="*/ 3888581 w 3898540"/>
              <a:gd name="connsiteY3" fmla="*/ 230115 h 2068008"/>
              <a:gd name="connsiteX4" fmla="*/ 3888582 w 3898540"/>
              <a:gd name="connsiteY4" fmla="*/ 1906514 h 2068008"/>
              <a:gd name="connsiteX5" fmla="*/ 3862389 w 3898540"/>
              <a:gd name="connsiteY5" fmla="*/ 2022547 h 2068008"/>
              <a:gd name="connsiteX6" fmla="*/ 3736182 w 3898540"/>
              <a:gd name="connsiteY6" fmla="*/ 2058915 h 2068008"/>
              <a:gd name="connsiteX7" fmla="*/ 154782 w 3898540"/>
              <a:gd name="connsiteY7" fmla="*/ 2058915 h 2068008"/>
              <a:gd name="connsiteX8" fmla="*/ 38100 w 3898540"/>
              <a:gd name="connsiteY8" fmla="*/ 2035104 h 2068008"/>
              <a:gd name="connsiteX9" fmla="*/ 2383 w 3898540"/>
              <a:gd name="connsiteY9" fmla="*/ 1906515 h 2068008"/>
              <a:gd name="connsiteX10" fmla="*/ 2383 w 3898540"/>
              <a:gd name="connsiteY10" fmla="*/ 153915 h 2068008"/>
              <a:gd name="connsiteX11" fmla="*/ 35721 w 3898540"/>
              <a:gd name="connsiteY11" fmla="*/ 32471 h 2068008"/>
              <a:gd name="connsiteX12" fmla="*/ 154782 w 3898540"/>
              <a:gd name="connsiteY12" fmla="*/ 1515 h 2068008"/>
              <a:gd name="connsiteX13" fmla="*/ 1450183 w 3898540"/>
              <a:gd name="connsiteY13" fmla="*/ 1515 h 2068008"/>
              <a:gd name="connsiteX14" fmla="*/ 1450183 w 3898540"/>
              <a:gd name="connsiteY14" fmla="*/ 153915 h 2068008"/>
              <a:gd name="connsiteX15" fmla="*/ 1373983 w 3898540"/>
              <a:gd name="connsiteY15" fmla="*/ 230115 h 2068008"/>
              <a:gd name="connsiteX16" fmla="*/ 1373983 w 3898540"/>
              <a:gd name="connsiteY16" fmla="*/ 534915 h 2068008"/>
              <a:gd name="connsiteX17" fmla="*/ 1678783 w 3898540"/>
              <a:gd name="connsiteY17" fmla="*/ 534915 h 2068008"/>
              <a:gd name="connsiteX18" fmla="*/ 1678783 w 3898540"/>
              <a:gd name="connsiteY18" fmla="*/ 230115 h 2068008"/>
              <a:gd name="connsiteX19" fmla="*/ 1602583 w 3898540"/>
              <a:gd name="connsiteY19" fmla="*/ 153915 h 2068008"/>
              <a:gd name="connsiteX20" fmla="*/ 1602583 w 3898540"/>
              <a:gd name="connsiteY20" fmla="*/ 1515 h 2068008"/>
              <a:gd name="connsiteX21" fmla="*/ 2288383 w 3898540"/>
              <a:gd name="connsiteY21" fmla="*/ 1515 h 2068008"/>
              <a:gd name="connsiteX22" fmla="*/ 2288383 w 3898540"/>
              <a:gd name="connsiteY22" fmla="*/ 153915 h 2068008"/>
              <a:gd name="connsiteX23" fmla="*/ 2212183 w 3898540"/>
              <a:gd name="connsiteY23" fmla="*/ 230115 h 2068008"/>
              <a:gd name="connsiteX24" fmla="*/ 2212183 w 3898540"/>
              <a:gd name="connsiteY24" fmla="*/ 534915 h 2068008"/>
              <a:gd name="connsiteX25" fmla="*/ 2516983 w 3898540"/>
              <a:gd name="connsiteY25" fmla="*/ 534915 h 2068008"/>
              <a:gd name="connsiteX26" fmla="*/ 2516983 w 3898540"/>
              <a:gd name="connsiteY26" fmla="*/ 230115 h 2068008"/>
              <a:gd name="connsiteX27" fmla="*/ 2440783 w 3898540"/>
              <a:gd name="connsiteY27" fmla="*/ 153915 h 2068008"/>
              <a:gd name="connsiteX28" fmla="*/ 2440783 w 3898540"/>
              <a:gd name="connsiteY28" fmla="*/ 1515 h 2068008"/>
              <a:gd name="connsiteX0" fmla="*/ 2440783 w 3898540"/>
              <a:gd name="connsiteY0" fmla="*/ 1515 h 2059564"/>
              <a:gd name="connsiteX1" fmla="*/ 3736182 w 3898540"/>
              <a:gd name="connsiteY1" fmla="*/ 1515 h 2059564"/>
              <a:gd name="connsiteX2" fmla="*/ 3859142 w 3898540"/>
              <a:gd name="connsiteY2" fmla="*/ 32688 h 2059564"/>
              <a:gd name="connsiteX3" fmla="*/ 3888581 w 3898540"/>
              <a:gd name="connsiteY3" fmla="*/ 230115 h 2059564"/>
              <a:gd name="connsiteX4" fmla="*/ 3888582 w 3898540"/>
              <a:gd name="connsiteY4" fmla="*/ 1906514 h 2059564"/>
              <a:gd name="connsiteX5" fmla="*/ 3862389 w 3898540"/>
              <a:gd name="connsiteY5" fmla="*/ 2022547 h 2059564"/>
              <a:gd name="connsiteX6" fmla="*/ 3736182 w 3898540"/>
              <a:gd name="connsiteY6" fmla="*/ 2058915 h 2059564"/>
              <a:gd name="connsiteX7" fmla="*/ 154782 w 3898540"/>
              <a:gd name="connsiteY7" fmla="*/ 2058915 h 2059564"/>
              <a:gd name="connsiteX8" fmla="*/ 38100 w 3898540"/>
              <a:gd name="connsiteY8" fmla="*/ 2035104 h 2059564"/>
              <a:gd name="connsiteX9" fmla="*/ 2383 w 3898540"/>
              <a:gd name="connsiteY9" fmla="*/ 1906515 h 2059564"/>
              <a:gd name="connsiteX10" fmla="*/ 2383 w 3898540"/>
              <a:gd name="connsiteY10" fmla="*/ 153915 h 2059564"/>
              <a:gd name="connsiteX11" fmla="*/ 35721 w 3898540"/>
              <a:gd name="connsiteY11" fmla="*/ 32471 h 2059564"/>
              <a:gd name="connsiteX12" fmla="*/ 154782 w 3898540"/>
              <a:gd name="connsiteY12" fmla="*/ 1515 h 2059564"/>
              <a:gd name="connsiteX13" fmla="*/ 1450183 w 3898540"/>
              <a:gd name="connsiteY13" fmla="*/ 1515 h 2059564"/>
              <a:gd name="connsiteX14" fmla="*/ 1450183 w 3898540"/>
              <a:gd name="connsiteY14" fmla="*/ 153915 h 2059564"/>
              <a:gd name="connsiteX15" fmla="*/ 1373983 w 3898540"/>
              <a:gd name="connsiteY15" fmla="*/ 230115 h 2059564"/>
              <a:gd name="connsiteX16" fmla="*/ 1373983 w 3898540"/>
              <a:gd name="connsiteY16" fmla="*/ 534915 h 2059564"/>
              <a:gd name="connsiteX17" fmla="*/ 1678783 w 3898540"/>
              <a:gd name="connsiteY17" fmla="*/ 534915 h 2059564"/>
              <a:gd name="connsiteX18" fmla="*/ 1678783 w 3898540"/>
              <a:gd name="connsiteY18" fmla="*/ 230115 h 2059564"/>
              <a:gd name="connsiteX19" fmla="*/ 1602583 w 3898540"/>
              <a:gd name="connsiteY19" fmla="*/ 153915 h 2059564"/>
              <a:gd name="connsiteX20" fmla="*/ 1602583 w 3898540"/>
              <a:gd name="connsiteY20" fmla="*/ 1515 h 2059564"/>
              <a:gd name="connsiteX21" fmla="*/ 2288383 w 3898540"/>
              <a:gd name="connsiteY21" fmla="*/ 1515 h 2059564"/>
              <a:gd name="connsiteX22" fmla="*/ 2288383 w 3898540"/>
              <a:gd name="connsiteY22" fmla="*/ 153915 h 2059564"/>
              <a:gd name="connsiteX23" fmla="*/ 2212183 w 3898540"/>
              <a:gd name="connsiteY23" fmla="*/ 230115 h 2059564"/>
              <a:gd name="connsiteX24" fmla="*/ 2212183 w 3898540"/>
              <a:gd name="connsiteY24" fmla="*/ 534915 h 2059564"/>
              <a:gd name="connsiteX25" fmla="*/ 2516983 w 3898540"/>
              <a:gd name="connsiteY25" fmla="*/ 534915 h 2059564"/>
              <a:gd name="connsiteX26" fmla="*/ 2516983 w 3898540"/>
              <a:gd name="connsiteY26" fmla="*/ 230115 h 2059564"/>
              <a:gd name="connsiteX27" fmla="*/ 2440783 w 3898540"/>
              <a:gd name="connsiteY27" fmla="*/ 153915 h 2059564"/>
              <a:gd name="connsiteX28" fmla="*/ 2440783 w 3898540"/>
              <a:gd name="connsiteY28" fmla="*/ 1515 h 2059564"/>
              <a:gd name="connsiteX0" fmla="*/ 2440783 w 3898540"/>
              <a:gd name="connsiteY0" fmla="*/ 1515 h 2059564"/>
              <a:gd name="connsiteX1" fmla="*/ 3736182 w 3898540"/>
              <a:gd name="connsiteY1" fmla="*/ 1515 h 2059564"/>
              <a:gd name="connsiteX2" fmla="*/ 3859142 w 3898540"/>
              <a:gd name="connsiteY2" fmla="*/ 32688 h 2059564"/>
              <a:gd name="connsiteX3" fmla="*/ 3888581 w 3898540"/>
              <a:gd name="connsiteY3" fmla="*/ 230115 h 2059564"/>
              <a:gd name="connsiteX4" fmla="*/ 3888582 w 3898540"/>
              <a:gd name="connsiteY4" fmla="*/ 1906514 h 2059564"/>
              <a:gd name="connsiteX5" fmla="*/ 3862389 w 3898540"/>
              <a:gd name="connsiteY5" fmla="*/ 2022547 h 2059564"/>
              <a:gd name="connsiteX6" fmla="*/ 3736182 w 3898540"/>
              <a:gd name="connsiteY6" fmla="*/ 2058915 h 2059564"/>
              <a:gd name="connsiteX7" fmla="*/ 154782 w 3898540"/>
              <a:gd name="connsiteY7" fmla="*/ 2058915 h 2059564"/>
              <a:gd name="connsiteX8" fmla="*/ 38100 w 3898540"/>
              <a:gd name="connsiteY8" fmla="*/ 2035104 h 2059564"/>
              <a:gd name="connsiteX9" fmla="*/ 2383 w 3898540"/>
              <a:gd name="connsiteY9" fmla="*/ 1906515 h 2059564"/>
              <a:gd name="connsiteX10" fmla="*/ 2383 w 3898540"/>
              <a:gd name="connsiteY10" fmla="*/ 153915 h 2059564"/>
              <a:gd name="connsiteX11" fmla="*/ 35721 w 3898540"/>
              <a:gd name="connsiteY11" fmla="*/ 32471 h 2059564"/>
              <a:gd name="connsiteX12" fmla="*/ 154782 w 3898540"/>
              <a:gd name="connsiteY12" fmla="*/ 1515 h 2059564"/>
              <a:gd name="connsiteX13" fmla="*/ 1450183 w 3898540"/>
              <a:gd name="connsiteY13" fmla="*/ 1515 h 2059564"/>
              <a:gd name="connsiteX14" fmla="*/ 1450183 w 3898540"/>
              <a:gd name="connsiteY14" fmla="*/ 153915 h 2059564"/>
              <a:gd name="connsiteX15" fmla="*/ 1373983 w 3898540"/>
              <a:gd name="connsiteY15" fmla="*/ 230115 h 2059564"/>
              <a:gd name="connsiteX16" fmla="*/ 1373983 w 3898540"/>
              <a:gd name="connsiteY16" fmla="*/ 534915 h 2059564"/>
              <a:gd name="connsiteX17" fmla="*/ 1678783 w 3898540"/>
              <a:gd name="connsiteY17" fmla="*/ 534915 h 2059564"/>
              <a:gd name="connsiteX18" fmla="*/ 1678783 w 3898540"/>
              <a:gd name="connsiteY18" fmla="*/ 230115 h 2059564"/>
              <a:gd name="connsiteX19" fmla="*/ 1602583 w 3898540"/>
              <a:gd name="connsiteY19" fmla="*/ 153915 h 2059564"/>
              <a:gd name="connsiteX20" fmla="*/ 1602583 w 3898540"/>
              <a:gd name="connsiteY20" fmla="*/ 1515 h 2059564"/>
              <a:gd name="connsiteX21" fmla="*/ 2288383 w 3898540"/>
              <a:gd name="connsiteY21" fmla="*/ 1515 h 2059564"/>
              <a:gd name="connsiteX22" fmla="*/ 2288383 w 3898540"/>
              <a:gd name="connsiteY22" fmla="*/ 153915 h 2059564"/>
              <a:gd name="connsiteX23" fmla="*/ 2212183 w 3898540"/>
              <a:gd name="connsiteY23" fmla="*/ 230115 h 2059564"/>
              <a:gd name="connsiteX24" fmla="*/ 2212183 w 3898540"/>
              <a:gd name="connsiteY24" fmla="*/ 534915 h 2059564"/>
              <a:gd name="connsiteX25" fmla="*/ 2516983 w 3898540"/>
              <a:gd name="connsiteY25" fmla="*/ 534915 h 2059564"/>
              <a:gd name="connsiteX26" fmla="*/ 2516983 w 3898540"/>
              <a:gd name="connsiteY26" fmla="*/ 230115 h 2059564"/>
              <a:gd name="connsiteX27" fmla="*/ 2440783 w 3898540"/>
              <a:gd name="connsiteY27" fmla="*/ 153915 h 2059564"/>
              <a:gd name="connsiteX28" fmla="*/ 2440783 w 3898540"/>
              <a:gd name="connsiteY28" fmla="*/ 1515 h 2059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898540" h="2059564">
                <a:moveTo>
                  <a:pt x="2440783" y="1515"/>
                </a:moveTo>
                <a:lnTo>
                  <a:pt x="3736182" y="1515"/>
                </a:lnTo>
                <a:cubicBezTo>
                  <a:pt x="3777169" y="0"/>
                  <a:pt x="3839586" y="3248"/>
                  <a:pt x="3859142" y="32688"/>
                </a:cubicBezTo>
                <a:cubicBezTo>
                  <a:pt x="3888583" y="51955"/>
                  <a:pt x="3885334" y="175129"/>
                  <a:pt x="3888581" y="230115"/>
                </a:cubicBezTo>
                <a:cubicBezTo>
                  <a:pt x="3888581" y="788915"/>
                  <a:pt x="3888582" y="1347714"/>
                  <a:pt x="3888582" y="1906514"/>
                </a:cubicBezTo>
                <a:cubicBezTo>
                  <a:pt x="3883387" y="1961932"/>
                  <a:pt x="3898540" y="1976654"/>
                  <a:pt x="3862389" y="2022547"/>
                </a:cubicBezTo>
                <a:cubicBezTo>
                  <a:pt x="3834608" y="2056102"/>
                  <a:pt x="3783013" y="2058698"/>
                  <a:pt x="3736182" y="2058915"/>
                </a:cubicBezTo>
                <a:lnTo>
                  <a:pt x="154782" y="2058915"/>
                </a:lnTo>
                <a:cubicBezTo>
                  <a:pt x="77861" y="2059564"/>
                  <a:pt x="69057" y="2054947"/>
                  <a:pt x="38100" y="2035104"/>
                </a:cubicBezTo>
                <a:cubicBezTo>
                  <a:pt x="0" y="2012879"/>
                  <a:pt x="2383" y="1957315"/>
                  <a:pt x="2383" y="1906515"/>
                </a:cubicBezTo>
                <a:cubicBezTo>
                  <a:pt x="4115" y="1314233"/>
                  <a:pt x="651" y="746197"/>
                  <a:pt x="2383" y="153915"/>
                </a:cubicBezTo>
                <a:cubicBezTo>
                  <a:pt x="2383" y="112640"/>
                  <a:pt x="3" y="66603"/>
                  <a:pt x="35721" y="32471"/>
                </a:cubicBezTo>
                <a:cubicBezTo>
                  <a:pt x="59534" y="3103"/>
                  <a:pt x="109538" y="1912"/>
                  <a:pt x="154782" y="1515"/>
                </a:cubicBezTo>
                <a:lnTo>
                  <a:pt x="1450183" y="1515"/>
                </a:lnTo>
                <a:lnTo>
                  <a:pt x="1450183" y="153915"/>
                </a:lnTo>
                <a:lnTo>
                  <a:pt x="1373983" y="230115"/>
                </a:lnTo>
                <a:lnTo>
                  <a:pt x="1373983" y="534915"/>
                </a:lnTo>
                <a:lnTo>
                  <a:pt x="1678783" y="534915"/>
                </a:lnTo>
                <a:cubicBezTo>
                  <a:pt x="1677051" y="436201"/>
                  <a:pt x="1680515" y="328829"/>
                  <a:pt x="1678783" y="230115"/>
                </a:cubicBezTo>
                <a:lnTo>
                  <a:pt x="1602583" y="153915"/>
                </a:lnTo>
                <a:lnTo>
                  <a:pt x="1602583" y="1515"/>
                </a:lnTo>
                <a:lnTo>
                  <a:pt x="2288383" y="1515"/>
                </a:lnTo>
                <a:lnTo>
                  <a:pt x="2288383" y="153915"/>
                </a:lnTo>
                <a:lnTo>
                  <a:pt x="2212183" y="230115"/>
                </a:lnTo>
                <a:lnTo>
                  <a:pt x="2212183" y="534915"/>
                </a:lnTo>
                <a:lnTo>
                  <a:pt x="2516983" y="534915"/>
                </a:lnTo>
                <a:cubicBezTo>
                  <a:pt x="2515251" y="431006"/>
                  <a:pt x="2518715" y="334024"/>
                  <a:pt x="2516983" y="230115"/>
                </a:cubicBezTo>
                <a:lnTo>
                  <a:pt x="2440783" y="153915"/>
                </a:lnTo>
                <a:lnTo>
                  <a:pt x="2440783" y="1515"/>
                </a:lnTo>
                <a:close/>
              </a:path>
            </a:pathLst>
          </a:custGeom>
          <a:solidFill>
            <a:schemeClr val="bg1"/>
          </a:solidFill>
          <a:ln w="12700">
            <a:solidFill>
              <a:schemeClr val="bg1">
                <a:lumMod val="65000"/>
              </a:schemeClr>
            </a:solidFill>
          </a:ln>
          <a:effectLst>
            <a:outerShdw blurRad="152400" sx="102000" sy="102000" algn="ctr" rotWithShape="0">
              <a:prstClr val="black">
                <a:alpha val="32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 name="Rectangle 4"/>
          <p:cNvSpPr/>
          <p:nvPr/>
        </p:nvSpPr>
        <p:spPr>
          <a:xfrm>
            <a:off x="4145143" y="3531894"/>
            <a:ext cx="3886200" cy="9144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lstStyle/>
          <a:p>
            <a:pPr algn="ctr">
              <a:spcBef>
                <a:spcPts val="300"/>
              </a:spcBef>
            </a:pPr>
            <a:r>
              <a:rPr lang="en-US" b="1" dirty="0">
                <a:solidFill>
                  <a:schemeClr val="tx1"/>
                </a:solidFill>
              </a:rPr>
              <a:t>Samuel </a:t>
            </a:r>
            <a:r>
              <a:rPr lang="en-US" b="1" dirty="0" err="1">
                <a:solidFill>
                  <a:schemeClr val="tx1"/>
                </a:solidFill>
              </a:rPr>
              <a:t>Mergendahl</a:t>
            </a:r>
            <a:endParaRPr lang="en-US" b="1" dirty="0">
              <a:solidFill>
                <a:schemeClr val="tx1"/>
              </a:solidFill>
            </a:endParaRPr>
          </a:p>
          <a:p>
            <a:pPr algn="ctr">
              <a:spcBef>
                <a:spcPts val="300"/>
              </a:spcBef>
            </a:pPr>
            <a:r>
              <a:rPr lang="en-US" sz="1400" b="1" dirty="0" err="1">
                <a:solidFill>
                  <a:schemeClr val="tx1"/>
                </a:solidFill>
              </a:rPr>
              <a:t>samuel.mergendahl@ll.mit.edu</a:t>
            </a:r>
            <a:endParaRPr lang="en-US" sz="1400" b="1" dirty="0">
              <a:solidFill>
                <a:schemeClr val="tx1"/>
              </a:solidFill>
            </a:endParaRPr>
          </a:p>
        </p:txBody>
      </p:sp>
    </p:spTree>
    <p:extLst>
      <p:ext uri="{BB962C8B-B14F-4D97-AF65-F5344CB8AC3E}">
        <p14:creationId xmlns:p14="http://schemas.microsoft.com/office/powerpoint/2010/main" val="187393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4C86F2B-80DE-5F4A-AF74-2DFE551D2E0B}"/>
              </a:ext>
            </a:extLst>
          </p:cNvPr>
          <p:cNvPicPr>
            <a:picLocks noChangeAspect="1"/>
          </p:cNvPicPr>
          <p:nvPr/>
        </p:nvPicPr>
        <p:blipFill>
          <a:blip r:embed="rId3"/>
          <a:stretch>
            <a:fillRect/>
          </a:stretch>
        </p:blipFill>
        <p:spPr>
          <a:xfrm>
            <a:off x="7101145" y="1316466"/>
            <a:ext cx="4887518" cy="3474720"/>
          </a:xfrm>
          <a:prstGeom prst="rect">
            <a:avLst/>
          </a:prstGeom>
        </p:spPr>
      </p:pic>
      <p:sp>
        <p:nvSpPr>
          <p:cNvPr id="2" name="Title 1">
            <a:extLst>
              <a:ext uri="{FF2B5EF4-FFF2-40B4-BE49-F238E27FC236}">
                <a16:creationId xmlns:a16="http://schemas.microsoft.com/office/drawing/2014/main" id="{85D92BCA-529E-2D42-B244-6A60180A5487}"/>
              </a:ext>
            </a:extLst>
          </p:cNvPr>
          <p:cNvSpPr>
            <a:spLocks noGrp="1"/>
          </p:cNvSpPr>
          <p:nvPr>
            <p:ph type="title"/>
          </p:nvPr>
        </p:nvSpPr>
        <p:spPr/>
        <p:txBody>
          <a:bodyPr/>
          <a:lstStyle/>
          <a:p>
            <a:r>
              <a:rPr lang="en-US" dirty="0"/>
              <a:t>Mixed-Criticality Systems</a:t>
            </a:r>
          </a:p>
        </p:txBody>
      </p:sp>
      <p:sp>
        <p:nvSpPr>
          <p:cNvPr id="3" name="Content Placeholder 2">
            <a:extLst>
              <a:ext uri="{FF2B5EF4-FFF2-40B4-BE49-F238E27FC236}">
                <a16:creationId xmlns:a16="http://schemas.microsoft.com/office/drawing/2014/main" id="{551B0E8D-B9CC-F146-9BDD-A3E72DD1E000}"/>
              </a:ext>
            </a:extLst>
          </p:cNvPr>
          <p:cNvSpPr>
            <a:spLocks noGrp="1"/>
          </p:cNvSpPr>
          <p:nvPr>
            <p:ph idx="1"/>
          </p:nvPr>
        </p:nvSpPr>
        <p:spPr>
          <a:xfrm>
            <a:off x="577379" y="1536894"/>
            <a:ext cx="11023193" cy="4101906"/>
          </a:xfrm>
        </p:spPr>
        <p:txBody>
          <a:bodyPr/>
          <a:lstStyle/>
          <a:p>
            <a:r>
              <a:rPr lang="en-US" dirty="0">
                <a:solidFill>
                  <a:schemeClr val="accent1">
                    <a:lumMod val="50000"/>
                  </a:schemeClr>
                </a:solidFill>
              </a:rPr>
              <a:t>Hard real-time (HRT)</a:t>
            </a:r>
            <a:r>
              <a:rPr lang="en-US" dirty="0"/>
              <a:t> tasks</a:t>
            </a:r>
          </a:p>
          <a:p>
            <a:pPr lvl="1"/>
            <a:r>
              <a:rPr lang="en-US" dirty="0"/>
              <a:t>Deadline misses can be physically catastrophic </a:t>
            </a:r>
          </a:p>
          <a:p>
            <a:pPr lvl="1"/>
            <a:r>
              <a:rPr lang="en-US" dirty="0"/>
              <a:t>Imperative to maintain temporally correct execution</a:t>
            </a:r>
          </a:p>
          <a:p>
            <a:r>
              <a:rPr lang="en-US" dirty="0">
                <a:solidFill>
                  <a:schemeClr val="accent2">
                    <a:lumMod val="75000"/>
                  </a:schemeClr>
                </a:solidFill>
              </a:rPr>
              <a:t>Temporal Isolation</a:t>
            </a:r>
          </a:p>
          <a:p>
            <a:pPr lvl="1"/>
            <a:r>
              <a:rPr lang="en-US" dirty="0"/>
              <a:t>Temporal correctness of HRT tasks </a:t>
            </a:r>
          </a:p>
          <a:p>
            <a:pPr lvl="1"/>
            <a:r>
              <a:rPr lang="en-US" dirty="0"/>
              <a:t>Even in the presence of low-criticality tasks</a:t>
            </a:r>
          </a:p>
          <a:p>
            <a:r>
              <a:rPr lang="en-US" dirty="0">
                <a:solidFill>
                  <a:schemeClr val="accent1">
                    <a:lumMod val="50000"/>
                  </a:schemeClr>
                </a:solidFill>
              </a:rPr>
              <a:t>Mixed-Criticality Scheduling (MCS)</a:t>
            </a:r>
          </a:p>
          <a:p>
            <a:pPr lvl="1"/>
            <a:r>
              <a:rPr lang="en-US" dirty="0"/>
              <a:t>Worst-case execution time is notoriously difficult to calculate</a:t>
            </a:r>
          </a:p>
          <a:p>
            <a:pPr lvl="1"/>
            <a:r>
              <a:rPr lang="en-US" dirty="0"/>
              <a:t>Often leverage </a:t>
            </a:r>
            <a:r>
              <a:rPr lang="en-US" dirty="0">
                <a:solidFill>
                  <a:schemeClr val="accent2">
                    <a:lumMod val="75000"/>
                  </a:schemeClr>
                </a:solidFill>
              </a:rPr>
              <a:t>temporal budgeting </a:t>
            </a:r>
            <a:r>
              <a:rPr lang="en-US" dirty="0"/>
              <a:t>mechanisms</a:t>
            </a:r>
          </a:p>
        </p:txBody>
      </p:sp>
      <p:sp>
        <p:nvSpPr>
          <p:cNvPr id="7" name="Rectangle 6">
            <a:extLst>
              <a:ext uri="{FF2B5EF4-FFF2-40B4-BE49-F238E27FC236}">
                <a16:creationId xmlns:a16="http://schemas.microsoft.com/office/drawing/2014/main" id="{902B79DC-F3E7-3043-B022-1D657DAFC51A}"/>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a:t>Execution budgets can temporally isolate </a:t>
            </a:r>
            <a:r>
              <a:rPr kumimoji="0" lang="en-US" sz="1800" b="1" i="0" u="none" strike="noStrike" cap="none" normalizeH="0" baseline="0" dirty="0">
                <a:ln>
                  <a:noFill/>
                </a:ln>
                <a:solidFill>
                  <a:schemeClr val="tx1"/>
                </a:solidFill>
                <a:effectLst/>
                <a:latin typeface="Arial" pitchFamily="-110" charset="0"/>
              </a:rPr>
              <a:t>HRT tasks from low-criticality tasks</a:t>
            </a:r>
          </a:p>
        </p:txBody>
      </p:sp>
      <p:sp>
        <p:nvSpPr>
          <p:cNvPr id="11" name="TextBox 10">
            <a:extLst>
              <a:ext uri="{FF2B5EF4-FFF2-40B4-BE49-F238E27FC236}">
                <a16:creationId xmlns:a16="http://schemas.microsoft.com/office/drawing/2014/main" id="{55129171-0E80-C446-B9EC-44959CD604DA}"/>
              </a:ext>
            </a:extLst>
          </p:cNvPr>
          <p:cNvSpPr txBox="1"/>
          <p:nvPr/>
        </p:nvSpPr>
        <p:spPr>
          <a:xfrm>
            <a:off x="2334994" y="6358830"/>
            <a:ext cx="4750018" cy="246221"/>
          </a:xfrm>
          <a:prstGeom prst="rect">
            <a:avLst/>
          </a:prstGeom>
          <a:noFill/>
        </p:spPr>
        <p:txBody>
          <a:bodyPr wrap="none" rtlCol="0">
            <a:spAutoFit/>
          </a:bodyPr>
          <a:lstStyle/>
          <a:p>
            <a:r>
              <a:rPr lang="en-US" sz="1000" dirty="0"/>
              <a:t>https://</a:t>
            </a:r>
            <a:r>
              <a:rPr lang="en-US" sz="1000" dirty="0" err="1"/>
              <a:t>technologyandsociety.org</a:t>
            </a:r>
            <a:r>
              <a:rPr lang="en-US" sz="1000" dirty="0"/>
              <a:t>/the-resilience-of-planes-trains-and-automobiles/</a:t>
            </a:r>
          </a:p>
        </p:txBody>
      </p:sp>
    </p:spTree>
    <p:extLst>
      <p:ext uri="{BB962C8B-B14F-4D97-AF65-F5344CB8AC3E}">
        <p14:creationId xmlns:p14="http://schemas.microsoft.com/office/powerpoint/2010/main" val="288820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6DF9C-482E-D546-9DD9-F5EC632007D3}"/>
              </a:ext>
            </a:extLst>
          </p:cNvPr>
          <p:cNvSpPr>
            <a:spLocks noGrp="1"/>
          </p:cNvSpPr>
          <p:nvPr>
            <p:ph type="title"/>
          </p:nvPr>
        </p:nvSpPr>
        <p:spPr/>
        <p:txBody>
          <a:bodyPr/>
          <a:lstStyle/>
          <a:p>
            <a:r>
              <a:rPr lang="el-GR" dirty="0"/>
              <a:t>μ-</a:t>
            </a:r>
            <a:r>
              <a:rPr lang="en-US" dirty="0"/>
              <a:t>kernels</a:t>
            </a:r>
          </a:p>
        </p:txBody>
      </p:sp>
      <p:sp>
        <p:nvSpPr>
          <p:cNvPr id="3" name="Content Placeholder 2">
            <a:extLst>
              <a:ext uri="{FF2B5EF4-FFF2-40B4-BE49-F238E27FC236}">
                <a16:creationId xmlns:a16="http://schemas.microsoft.com/office/drawing/2014/main" id="{8AADD7FB-3F0C-BE4A-BC64-CE10D6ACDAF3}"/>
              </a:ext>
            </a:extLst>
          </p:cNvPr>
          <p:cNvSpPr>
            <a:spLocks noGrp="1"/>
          </p:cNvSpPr>
          <p:nvPr>
            <p:ph idx="1"/>
          </p:nvPr>
        </p:nvSpPr>
        <p:spPr>
          <a:xfrm>
            <a:off x="619188" y="1484324"/>
            <a:ext cx="10885424" cy="4120194"/>
          </a:xfrm>
        </p:spPr>
        <p:txBody>
          <a:bodyPr/>
          <a:lstStyle/>
          <a:p>
            <a:r>
              <a:rPr lang="en-US" dirty="0"/>
              <a:t>OS services provided through user-level servers</a:t>
            </a:r>
          </a:p>
          <a:p>
            <a:pPr lvl="1"/>
            <a:r>
              <a:rPr lang="en-US" dirty="0"/>
              <a:t>Liedtke’s minimality principle</a:t>
            </a:r>
          </a:p>
          <a:p>
            <a:r>
              <a:rPr lang="en-US" dirty="0">
                <a:solidFill>
                  <a:schemeClr val="accent1">
                    <a:lumMod val="50000"/>
                  </a:schemeClr>
                </a:solidFill>
              </a:rPr>
              <a:t>Inter-Process Communication (IPC)</a:t>
            </a:r>
          </a:p>
          <a:p>
            <a:pPr lvl="1"/>
            <a:r>
              <a:rPr lang="en-US" dirty="0"/>
              <a:t>Clients access servers through IPC</a:t>
            </a:r>
          </a:p>
          <a:p>
            <a:pPr lvl="1"/>
            <a:r>
              <a:rPr lang="en-US" dirty="0"/>
              <a:t>Fast IPC is often synchronous</a:t>
            </a:r>
          </a:p>
        </p:txBody>
      </p:sp>
      <p:sp>
        <p:nvSpPr>
          <p:cNvPr id="6" name="Rectangle 5">
            <a:extLst>
              <a:ext uri="{FF2B5EF4-FFF2-40B4-BE49-F238E27FC236}">
                <a16:creationId xmlns:a16="http://schemas.microsoft.com/office/drawing/2014/main" id="{BC73BD55-E58D-4A49-920D-EF67B410AFE9}"/>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kumimoji="0" lang="en-US" sz="1800" b="1" i="0" u="none" strike="noStrike" cap="none" normalizeH="0" baseline="0" dirty="0">
                <a:ln>
                  <a:noFill/>
                </a:ln>
                <a:solidFill>
                  <a:schemeClr val="tx1"/>
                </a:solidFill>
                <a:effectLst/>
                <a:latin typeface="Arial" pitchFamily="-110" charset="0"/>
              </a:rPr>
              <a:t>Clients access OS services through IPC in </a:t>
            </a:r>
            <a:r>
              <a:rPr lang="el-GR" sz="1800" b="1" dirty="0"/>
              <a:t>μ-</a:t>
            </a:r>
            <a:r>
              <a:rPr lang="en-US" sz="1800" b="1" dirty="0"/>
              <a:t>kernels</a:t>
            </a:r>
            <a:endParaRPr kumimoji="0" lang="en-US" sz="1800" b="1" i="0" u="none" strike="noStrike" cap="none" normalizeH="0" baseline="0" dirty="0">
              <a:ln>
                <a:noFill/>
              </a:ln>
              <a:solidFill>
                <a:schemeClr val="tx1"/>
              </a:solidFill>
              <a:effectLst/>
              <a:latin typeface="Arial" pitchFamily="-110" charset="0"/>
            </a:endParaRPr>
          </a:p>
        </p:txBody>
      </p:sp>
      <p:sp>
        <p:nvSpPr>
          <p:cNvPr id="9" name="Rectangle 8">
            <a:extLst>
              <a:ext uri="{FF2B5EF4-FFF2-40B4-BE49-F238E27FC236}">
                <a16:creationId xmlns:a16="http://schemas.microsoft.com/office/drawing/2014/main" id="{BB59389B-F524-A74E-BDB5-0FC15ABD0FB7}"/>
              </a:ext>
            </a:extLst>
          </p:cNvPr>
          <p:cNvSpPr/>
          <p:nvPr/>
        </p:nvSpPr>
        <p:spPr bwMode="auto">
          <a:xfrm>
            <a:off x="8649970" y="5151520"/>
            <a:ext cx="1447800" cy="45720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p>
        </p:txBody>
      </p:sp>
      <p:sp>
        <p:nvSpPr>
          <p:cNvPr id="22" name="Rectangle 21">
            <a:extLst>
              <a:ext uri="{FF2B5EF4-FFF2-40B4-BE49-F238E27FC236}">
                <a16:creationId xmlns:a16="http://schemas.microsoft.com/office/drawing/2014/main" id="{E106855E-46EE-4943-8B53-E5FAAE12669A}"/>
              </a:ext>
            </a:extLst>
          </p:cNvPr>
          <p:cNvSpPr/>
          <p:nvPr/>
        </p:nvSpPr>
        <p:spPr bwMode="auto">
          <a:xfrm>
            <a:off x="7701016" y="3854945"/>
            <a:ext cx="952500" cy="457200"/>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Device driver</a:t>
            </a:r>
          </a:p>
        </p:txBody>
      </p:sp>
      <p:sp>
        <p:nvSpPr>
          <p:cNvPr id="24" name="Rectangle 23">
            <a:extLst>
              <a:ext uri="{FF2B5EF4-FFF2-40B4-BE49-F238E27FC236}">
                <a16:creationId xmlns:a16="http://schemas.microsoft.com/office/drawing/2014/main" id="{3D5B7D32-C03E-E949-B16B-6925C6C08586}"/>
              </a:ext>
            </a:extLst>
          </p:cNvPr>
          <p:cNvSpPr/>
          <p:nvPr/>
        </p:nvSpPr>
        <p:spPr bwMode="auto">
          <a:xfrm>
            <a:off x="10066287" y="3851732"/>
            <a:ext cx="952500" cy="457200"/>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File server</a:t>
            </a:r>
          </a:p>
        </p:txBody>
      </p:sp>
      <p:sp>
        <p:nvSpPr>
          <p:cNvPr id="25" name="Rectangle 24">
            <a:extLst>
              <a:ext uri="{FF2B5EF4-FFF2-40B4-BE49-F238E27FC236}">
                <a16:creationId xmlns:a16="http://schemas.microsoft.com/office/drawing/2014/main" id="{63213EC9-0927-5F4B-93E4-293325B7BCA9}"/>
              </a:ext>
            </a:extLst>
          </p:cNvPr>
          <p:cNvSpPr/>
          <p:nvPr/>
        </p:nvSpPr>
        <p:spPr bwMode="auto">
          <a:xfrm>
            <a:off x="8202901" y="2879220"/>
            <a:ext cx="952500" cy="457200"/>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User App</a:t>
            </a:r>
          </a:p>
        </p:txBody>
      </p:sp>
      <p:sp>
        <p:nvSpPr>
          <p:cNvPr id="26" name="Rectangle 25">
            <a:extLst>
              <a:ext uri="{FF2B5EF4-FFF2-40B4-BE49-F238E27FC236}">
                <a16:creationId xmlns:a16="http://schemas.microsoft.com/office/drawing/2014/main" id="{0EF9EB56-DE81-CF48-BE0E-712C5C23318D}"/>
              </a:ext>
            </a:extLst>
          </p:cNvPr>
          <p:cNvSpPr/>
          <p:nvPr/>
        </p:nvSpPr>
        <p:spPr bwMode="auto">
          <a:xfrm>
            <a:off x="9590037" y="2879220"/>
            <a:ext cx="952500" cy="457200"/>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User App</a:t>
            </a:r>
          </a:p>
        </p:txBody>
      </p:sp>
      <p:cxnSp>
        <p:nvCxnSpPr>
          <p:cNvPr id="28" name="Straight Connector 27">
            <a:extLst>
              <a:ext uri="{FF2B5EF4-FFF2-40B4-BE49-F238E27FC236}">
                <a16:creationId xmlns:a16="http://schemas.microsoft.com/office/drawing/2014/main" id="{3524689F-69AA-944C-BAC5-9A1B1E91888B}"/>
              </a:ext>
            </a:extLst>
          </p:cNvPr>
          <p:cNvCxnSpPr/>
          <p:nvPr/>
        </p:nvCxnSpPr>
        <p:spPr bwMode="auto">
          <a:xfrm>
            <a:off x="7628064" y="4832541"/>
            <a:ext cx="3263012"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29" name="TextBox 28">
            <a:extLst>
              <a:ext uri="{FF2B5EF4-FFF2-40B4-BE49-F238E27FC236}">
                <a16:creationId xmlns:a16="http://schemas.microsoft.com/office/drawing/2014/main" id="{6F0D4BEB-43C7-9141-A1C2-D0942E5D01C8}"/>
              </a:ext>
            </a:extLst>
          </p:cNvPr>
          <p:cNvSpPr txBox="1"/>
          <p:nvPr/>
        </p:nvSpPr>
        <p:spPr>
          <a:xfrm>
            <a:off x="8593467" y="3856496"/>
            <a:ext cx="364202" cy="307777"/>
          </a:xfrm>
          <a:prstGeom prst="rect">
            <a:avLst/>
          </a:prstGeom>
          <a:noFill/>
        </p:spPr>
        <p:txBody>
          <a:bodyPr wrap="none" rtlCol="0">
            <a:spAutoFit/>
          </a:bodyPr>
          <a:lstStyle/>
          <a:p>
            <a:pPr algn="ctr"/>
            <a:r>
              <a:rPr lang="en-US" sz="1400" b="1" dirty="0"/>
              <a:t>…</a:t>
            </a:r>
          </a:p>
        </p:txBody>
      </p:sp>
      <p:sp>
        <p:nvSpPr>
          <p:cNvPr id="30" name="TextBox 29">
            <a:extLst>
              <a:ext uri="{FF2B5EF4-FFF2-40B4-BE49-F238E27FC236}">
                <a16:creationId xmlns:a16="http://schemas.microsoft.com/office/drawing/2014/main" id="{BC1351E2-0A6C-4C49-9792-75CC30BE136A}"/>
              </a:ext>
            </a:extLst>
          </p:cNvPr>
          <p:cNvSpPr txBox="1"/>
          <p:nvPr/>
        </p:nvSpPr>
        <p:spPr>
          <a:xfrm>
            <a:off x="9783358" y="3851732"/>
            <a:ext cx="364202" cy="307777"/>
          </a:xfrm>
          <a:prstGeom prst="rect">
            <a:avLst/>
          </a:prstGeom>
          <a:noFill/>
        </p:spPr>
        <p:txBody>
          <a:bodyPr wrap="none" rtlCol="0">
            <a:spAutoFit/>
          </a:bodyPr>
          <a:lstStyle/>
          <a:p>
            <a:pPr algn="ctr"/>
            <a:r>
              <a:rPr lang="en-US" sz="1400" b="1" dirty="0"/>
              <a:t>…</a:t>
            </a:r>
          </a:p>
        </p:txBody>
      </p:sp>
      <p:sp>
        <p:nvSpPr>
          <p:cNvPr id="31" name="TextBox 30">
            <a:extLst>
              <a:ext uri="{FF2B5EF4-FFF2-40B4-BE49-F238E27FC236}">
                <a16:creationId xmlns:a16="http://schemas.microsoft.com/office/drawing/2014/main" id="{94FFDB19-EEE4-AA4F-8D1C-B5C853154FF8}"/>
              </a:ext>
            </a:extLst>
          </p:cNvPr>
          <p:cNvSpPr txBox="1"/>
          <p:nvPr/>
        </p:nvSpPr>
        <p:spPr>
          <a:xfrm>
            <a:off x="9190618" y="2965347"/>
            <a:ext cx="364202" cy="307777"/>
          </a:xfrm>
          <a:prstGeom prst="rect">
            <a:avLst/>
          </a:prstGeom>
          <a:noFill/>
        </p:spPr>
        <p:txBody>
          <a:bodyPr wrap="square" rtlCol="0">
            <a:spAutoFit/>
          </a:bodyPr>
          <a:lstStyle/>
          <a:p>
            <a:pPr algn="ctr"/>
            <a:r>
              <a:rPr lang="en-US" sz="1400" b="1" dirty="0"/>
              <a:t>…</a:t>
            </a:r>
          </a:p>
        </p:txBody>
      </p:sp>
      <p:sp>
        <p:nvSpPr>
          <p:cNvPr id="32" name="TextBox 31">
            <a:extLst>
              <a:ext uri="{FF2B5EF4-FFF2-40B4-BE49-F238E27FC236}">
                <a16:creationId xmlns:a16="http://schemas.microsoft.com/office/drawing/2014/main" id="{2ED81620-DC5B-7F46-AB4E-517C67EE58BE}"/>
              </a:ext>
            </a:extLst>
          </p:cNvPr>
          <p:cNvSpPr txBox="1"/>
          <p:nvPr/>
        </p:nvSpPr>
        <p:spPr>
          <a:xfrm>
            <a:off x="7529477" y="4512732"/>
            <a:ext cx="1149674" cy="307777"/>
          </a:xfrm>
          <a:prstGeom prst="rect">
            <a:avLst/>
          </a:prstGeom>
          <a:noFill/>
        </p:spPr>
        <p:txBody>
          <a:bodyPr wrap="none" rtlCol="0">
            <a:spAutoFit/>
          </a:bodyPr>
          <a:lstStyle/>
          <a:p>
            <a:r>
              <a:rPr lang="en-US" sz="1400" b="1" dirty="0"/>
              <a:t>User-space</a:t>
            </a:r>
          </a:p>
        </p:txBody>
      </p:sp>
      <p:sp>
        <p:nvSpPr>
          <p:cNvPr id="33" name="TextBox 32">
            <a:extLst>
              <a:ext uri="{FF2B5EF4-FFF2-40B4-BE49-F238E27FC236}">
                <a16:creationId xmlns:a16="http://schemas.microsoft.com/office/drawing/2014/main" id="{F8ED5CA5-4574-2047-94CD-2A5F7342B557}"/>
              </a:ext>
            </a:extLst>
          </p:cNvPr>
          <p:cNvSpPr txBox="1"/>
          <p:nvPr/>
        </p:nvSpPr>
        <p:spPr>
          <a:xfrm>
            <a:off x="7529477" y="4820509"/>
            <a:ext cx="1308371" cy="307777"/>
          </a:xfrm>
          <a:prstGeom prst="rect">
            <a:avLst/>
          </a:prstGeom>
          <a:noFill/>
        </p:spPr>
        <p:txBody>
          <a:bodyPr wrap="none" rtlCol="0">
            <a:spAutoFit/>
          </a:bodyPr>
          <a:lstStyle/>
          <a:p>
            <a:r>
              <a:rPr lang="en-US" sz="1400" b="1" dirty="0"/>
              <a:t>Kernel-space</a:t>
            </a:r>
          </a:p>
        </p:txBody>
      </p:sp>
      <p:cxnSp>
        <p:nvCxnSpPr>
          <p:cNvPr id="37" name="Straight Connector 36">
            <a:extLst>
              <a:ext uri="{FF2B5EF4-FFF2-40B4-BE49-F238E27FC236}">
                <a16:creationId xmlns:a16="http://schemas.microsoft.com/office/drawing/2014/main" id="{8E2425B9-44F3-9640-9576-64D122C02C1C}"/>
              </a:ext>
            </a:extLst>
          </p:cNvPr>
          <p:cNvCxnSpPr>
            <a:stCxn id="22" idx="2"/>
            <a:endCxn id="9" idx="0"/>
          </p:cNvCxnSpPr>
          <p:nvPr/>
        </p:nvCxnSpPr>
        <p:spPr bwMode="auto">
          <a:xfrm>
            <a:off x="8177266" y="4312145"/>
            <a:ext cx="1196604" cy="83937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38" name="Straight Connector 37">
            <a:extLst>
              <a:ext uri="{FF2B5EF4-FFF2-40B4-BE49-F238E27FC236}">
                <a16:creationId xmlns:a16="http://schemas.microsoft.com/office/drawing/2014/main" id="{69E8F73E-2DDA-EC41-A6C6-D016120F5763}"/>
              </a:ext>
            </a:extLst>
          </p:cNvPr>
          <p:cNvCxnSpPr>
            <a:cxnSpLocks/>
            <a:stCxn id="23" idx="2"/>
            <a:endCxn id="9" idx="0"/>
          </p:cNvCxnSpPr>
          <p:nvPr/>
        </p:nvCxnSpPr>
        <p:spPr bwMode="auto">
          <a:xfrm>
            <a:off x="9373870" y="4226537"/>
            <a:ext cx="0" cy="924983"/>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1" name="Straight Connector 40">
            <a:extLst>
              <a:ext uri="{FF2B5EF4-FFF2-40B4-BE49-F238E27FC236}">
                <a16:creationId xmlns:a16="http://schemas.microsoft.com/office/drawing/2014/main" id="{365C3497-43E2-1944-B1A3-DE2055F93D8E}"/>
              </a:ext>
            </a:extLst>
          </p:cNvPr>
          <p:cNvCxnSpPr>
            <a:cxnSpLocks/>
            <a:stCxn id="24" idx="2"/>
            <a:endCxn id="9" idx="0"/>
          </p:cNvCxnSpPr>
          <p:nvPr/>
        </p:nvCxnSpPr>
        <p:spPr bwMode="auto">
          <a:xfrm flipH="1">
            <a:off x="9373870" y="4308932"/>
            <a:ext cx="1168667" cy="842588"/>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4" name="Straight Connector 43">
            <a:extLst>
              <a:ext uri="{FF2B5EF4-FFF2-40B4-BE49-F238E27FC236}">
                <a16:creationId xmlns:a16="http://schemas.microsoft.com/office/drawing/2014/main" id="{14959A5C-7F97-1042-AA41-E33B780CF21A}"/>
              </a:ext>
            </a:extLst>
          </p:cNvPr>
          <p:cNvCxnSpPr>
            <a:cxnSpLocks/>
            <a:stCxn id="25" idx="2"/>
            <a:endCxn id="9" idx="0"/>
          </p:cNvCxnSpPr>
          <p:nvPr/>
        </p:nvCxnSpPr>
        <p:spPr bwMode="auto">
          <a:xfrm>
            <a:off x="8679151" y="3336420"/>
            <a:ext cx="694719" cy="181510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7" name="Straight Connector 46">
            <a:extLst>
              <a:ext uri="{FF2B5EF4-FFF2-40B4-BE49-F238E27FC236}">
                <a16:creationId xmlns:a16="http://schemas.microsoft.com/office/drawing/2014/main" id="{715058E8-B774-7A41-8C6D-27EB1AE93DF0}"/>
              </a:ext>
            </a:extLst>
          </p:cNvPr>
          <p:cNvCxnSpPr>
            <a:cxnSpLocks/>
            <a:stCxn id="26" idx="2"/>
            <a:endCxn id="9" idx="0"/>
          </p:cNvCxnSpPr>
          <p:nvPr/>
        </p:nvCxnSpPr>
        <p:spPr bwMode="auto">
          <a:xfrm flipH="1">
            <a:off x="9373870" y="3336420"/>
            <a:ext cx="692417" cy="181510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23" name="Rectangle 22">
            <a:extLst>
              <a:ext uri="{FF2B5EF4-FFF2-40B4-BE49-F238E27FC236}">
                <a16:creationId xmlns:a16="http://schemas.microsoft.com/office/drawing/2014/main" id="{F57B03B8-6ED9-2F4F-AA5A-16C90944C055}"/>
              </a:ext>
            </a:extLst>
          </p:cNvPr>
          <p:cNvSpPr/>
          <p:nvPr/>
        </p:nvSpPr>
        <p:spPr bwMode="auto">
          <a:xfrm>
            <a:off x="8897620" y="3769337"/>
            <a:ext cx="952500" cy="457200"/>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Network stack</a:t>
            </a:r>
          </a:p>
        </p:txBody>
      </p:sp>
      <p:sp>
        <p:nvSpPr>
          <p:cNvPr id="54" name="TextBox 53">
            <a:extLst>
              <a:ext uri="{FF2B5EF4-FFF2-40B4-BE49-F238E27FC236}">
                <a16:creationId xmlns:a16="http://schemas.microsoft.com/office/drawing/2014/main" id="{3B5CDBDD-2BCB-6C42-8926-D9F654B0303F}"/>
              </a:ext>
            </a:extLst>
          </p:cNvPr>
          <p:cNvSpPr txBox="1"/>
          <p:nvPr/>
        </p:nvSpPr>
        <p:spPr>
          <a:xfrm>
            <a:off x="9607906" y="4883019"/>
            <a:ext cx="484428" cy="307777"/>
          </a:xfrm>
          <a:prstGeom prst="rect">
            <a:avLst/>
          </a:prstGeom>
          <a:noFill/>
        </p:spPr>
        <p:txBody>
          <a:bodyPr wrap="none" rtlCol="0">
            <a:spAutoFit/>
          </a:bodyPr>
          <a:lstStyle/>
          <a:p>
            <a:pPr algn="ctr"/>
            <a:r>
              <a:rPr lang="en-US" sz="1400" b="1" dirty="0"/>
              <a:t>IPC</a:t>
            </a:r>
          </a:p>
        </p:txBody>
      </p:sp>
      <p:sp>
        <p:nvSpPr>
          <p:cNvPr id="55" name="Rectangle 54">
            <a:extLst>
              <a:ext uri="{FF2B5EF4-FFF2-40B4-BE49-F238E27FC236}">
                <a16:creationId xmlns:a16="http://schemas.microsoft.com/office/drawing/2014/main" id="{685F56FA-A2E7-CF46-A500-91A92EB677FF}"/>
              </a:ext>
            </a:extLst>
          </p:cNvPr>
          <p:cNvSpPr/>
          <p:nvPr/>
        </p:nvSpPr>
        <p:spPr>
          <a:xfrm>
            <a:off x="7180736" y="1132715"/>
            <a:ext cx="4854340" cy="1137504"/>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i="1" dirty="0">
                <a:solidFill>
                  <a:schemeClr val="tx1"/>
                </a:solidFill>
              </a:rPr>
              <a:t>“A concept is tolerated inside the </a:t>
            </a:r>
            <a:r>
              <a:rPr lang="el-GR" sz="1400" b="1" i="1" kern="0" dirty="0">
                <a:solidFill>
                  <a:srgbClr val="000000"/>
                </a:solidFill>
                <a:ea typeface="+mj-ea"/>
                <a:cs typeface="+mj-cs"/>
              </a:rPr>
              <a:t>μ-</a:t>
            </a:r>
            <a:r>
              <a:rPr lang="en-US" sz="1400" b="1" i="1" kern="0" dirty="0">
                <a:solidFill>
                  <a:srgbClr val="000000"/>
                </a:solidFill>
                <a:ea typeface="+mj-ea"/>
                <a:cs typeface="+mj-cs"/>
              </a:rPr>
              <a:t>kernel only if moving it outside the kernel would prevent the implementation of the system’s required functionality.”</a:t>
            </a:r>
          </a:p>
          <a:p>
            <a:pPr algn="ctr"/>
            <a:endParaRPr lang="en-US" sz="1400" b="1" i="1" kern="0" dirty="0">
              <a:solidFill>
                <a:srgbClr val="000000"/>
              </a:solidFill>
              <a:ea typeface="+mj-ea"/>
              <a:cs typeface="+mj-cs"/>
            </a:endParaRPr>
          </a:p>
          <a:p>
            <a:pPr algn="ctr"/>
            <a:r>
              <a:rPr lang="en-US" sz="1400" b="1" i="1" kern="0" dirty="0">
                <a:solidFill>
                  <a:srgbClr val="000000"/>
                </a:solidFill>
                <a:ea typeface="+mj-ea"/>
                <a:cs typeface="+mj-cs"/>
              </a:rPr>
              <a:t>-Jochen Liedtke</a:t>
            </a:r>
            <a:endParaRPr lang="en-US" sz="1400" b="1" i="1" dirty="0">
              <a:solidFill>
                <a:schemeClr val="tx1"/>
              </a:solidFill>
            </a:endParaRPr>
          </a:p>
        </p:txBody>
      </p:sp>
      <p:sp>
        <p:nvSpPr>
          <p:cNvPr id="56" name="TextBox 55">
            <a:extLst>
              <a:ext uri="{FF2B5EF4-FFF2-40B4-BE49-F238E27FC236}">
                <a16:creationId xmlns:a16="http://schemas.microsoft.com/office/drawing/2014/main" id="{7495C1CD-2FD7-6C44-A516-455A80D7A6F2}"/>
              </a:ext>
            </a:extLst>
          </p:cNvPr>
          <p:cNvSpPr txBox="1"/>
          <p:nvPr/>
        </p:nvSpPr>
        <p:spPr>
          <a:xfrm>
            <a:off x="1665704" y="6379857"/>
            <a:ext cx="7673896" cy="246221"/>
          </a:xfrm>
          <a:prstGeom prst="rect">
            <a:avLst/>
          </a:prstGeom>
          <a:noFill/>
        </p:spPr>
        <p:txBody>
          <a:bodyPr wrap="none" rtlCol="0">
            <a:spAutoFit/>
          </a:bodyPr>
          <a:lstStyle/>
          <a:p>
            <a:pPr algn="ctr"/>
            <a:r>
              <a:rPr lang="en-US" sz="1000" dirty="0"/>
              <a:t>J. Liedtke, “On </a:t>
            </a:r>
            <a:r>
              <a:rPr lang="el-GR" sz="1000" dirty="0"/>
              <a:t>μ-</a:t>
            </a:r>
            <a:r>
              <a:rPr lang="en-US" sz="1000" dirty="0"/>
              <a:t>kernel construction,” in </a:t>
            </a:r>
            <a:r>
              <a:rPr lang="en-US" sz="1000" i="1" dirty="0"/>
              <a:t>15th ACM Symposium on Operating Systems Principles (SOSP)</a:t>
            </a:r>
            <a:r>
              <a:rPr lang="en-US" sz="1000" dirty="0"/>
              <a:t>. ACM, 1995, pp. 237–250. </a:t>
            </a:r>
          </a:p>
        </p:txBody>
      </p:sp>
      <p:sp>
        <p:nvSpPr>
          <p:cNvPr id="57" name="Rectangle 56">
            <a:extLst>
              <a:ext uri="{FF2B5EF4-FFF2-40B4-BE49-F238E27FC236}">
                <a16:creationId xmlns:a16="http://schemas.microsoft.com/office/drawing/2014/main" id="{EECF4597-B1DD-9049-A021-B2CD2238676A}"/>
              </a:ext>
            </a:extLst>
          </p:cNvPr>
          <p:cNvSpPr/>
          <p:nvPr/>
        </p:nvSpPr>
        <p:spPr bwMode="auto">
          <a:xfrm>
            <a:off x="757617" y="4057074"/>
            <a:ext cx="1581088" cy="533400"/>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Client</a:t>
            </a:r>
            <a:endParaRPr lang="en-US" sz="1400" b="1" dirty="0"/>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i="0" u="none" strike="noStrike" cap="none" normalizeH="0" baseline="0" dirty="0" err="1">
                <a:ln>
                  <a:noFill/>
                </a:ln>
                <a:solidFill>
                  <a:schemeClr val="tx1"/>
                </a:solidFill>
                <a:effectLst/>
                <a:latin typeface="Arial" pitchFamily="-110" charset="0"/>
              </a:rPr>
              <a:t>s.send_ipc</a:t>
            </a:r>
            <a:r>
              <a:rPr kumimoji="0" lang="en-US" sz="1400" i="0" u="none" strike="noStrike" cap="none" normalizeH="0" baseline="0" dirty="0">
                <a:ln>
                  <a:noFill/>
                </a:ln>
                <a:solidFill>
                  <a:schemeClr val="tx1"/>
                </a:solidFill>
                <a:effectLst/>
                <a:latin typeface="Arial" pitchFamily="-110" charset="0"/>
              </a:rPr>
              <a:t>(</a:t>
            </a:r>
            <a:r>
              <a:rPr kumimoji="0" lang="en-US" sz="1400" i="0" u="none" strike="noStrike" cap="none" normalizeH="0" baseline="0" dirty="0" err="1">
                <a:ln>
                  <a:noFill/>
                </a:ln>
                <a:solidFill>
                  <a:schemeClr val="tx1"/>
                </a:solidFill>
                <a:effectLst/>
                <a:latin typeface="Arial" pitchFamily="-110" charset="0"/>
              </a:rPr>
              <a:t>args</a:t>
            </a:r>
            <a:r>
              <a:rPr kumimoji="0" lang="en-US" sz="1400" i="0" u="none" strike="noStrike" cap="none" normalizeH="0" baseline="0" dirty="0">
                <a:ln>
                  <a:noFill/>
                </a:ln>
                <a:solidFill>
                  <a:schemeClr val="tx1"/>
                </a:solidFill>
                <a:effectLst/>
                <a:latin typeface="Arial" pitchFamily="-110" charset="0"/>
              </a:rPr>
              <a:t>)</a:t>
            </a:r>
          </a:p>
        </p:txBody>
      </p:sp>
      <p:sp>
        <p:nvSpPr>
          <p:cNvPr id="58" name="Rectangle 57">
            <a:extLst>
              <a:ext uri="{FF2B5EF4-FFF2-40B4-BE49-F238E27FC236}">
                <a16:creationId xmlns:a16="http://schemas.microsoft.com/office/drawing/2014/main" id="{83C707C1-3702-8C4D-A4C9-05BFF5541F87}"/>
              </a:ext>
            </a:extLst>
          </p:cNvPr>
          <p:cNvSpPr/>
          <p:nvPr/>
        </p:nvSpPr>
        <p:spPr bwMode="auto">
          <a:xfrm>
            <a:off x="1367154" y="4890160"/>
            <a:ext cx="2895600" cy="53340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59" name="Rectangle 58">
            <a:extLst>
              <a:ext uri="{FF2B5EF4-FFF2-40B4-BE49-F238E27FC236}">
                <a16:creationId xmlns:a16="http://schemas.microsoft.com/office/drawing/2014/main" id="{682F95E4-24FE-5D4A-8417-5A36722085F6}"/>
              </a:ext>
            </a:extLst>
          </p:cNvPr>
          <p:cNvSpPr/>
          <p:nvPr/>
        </p:nvSpPr>
        <p:spPr bwMode="auto">
          <a:xfrm>
            <a:off x="3551794" y="3780976"/>
            <a:ext cx="1149674" cy="990600"/>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Server</a:t>
            </a:r>
          </a:p>
          <a:p>
            <a:pPr marL="0" marR="0" indent="0" defTabSz="914400" rtl="0" eaLnBrk="0" fontAlgn="base" latinLnBrk="0" hangingPunct="0">
              <a:lnSpc>
                <a:spcPct val="100000"/>
              </a:lnSpc>
              <a:spcBef>
                <a:spcPct val="0"/>
              </a:spcBef>
              <a:spcAft>
                <a:spcPct val="0"/>
              </a:spcAft>
              <a:buClrTx/>
              <a:buSzTx/>
              <a:buFontTx/>
              <a:buNone/>
              <a:tabLst/>
            </a:pPr>
            <a:r>
              <a:rPr kumimoji="0" lang="en-US" sz="1400" i="0" u="none" strike="noStrike" cap="none" normalizeH="0" baseline="0" dirty="0" err="1">
                <a:ln>
                  <a:noFill/>
                </a:ln>
                <a:solidFill>
                  <a:schemeClr val="tx1"/>
                </a:solidFill>
                <a:effectLst/>
              </a:rPr>
              <a:t>func</a:t>
            </a:r>
            <a:r>
              <a:rPr kumimoji="0" lang="en-US" sz="1400" i="0" u="none" strike="noStrike" cap="none" normalizeH="0" baseline="0" dirty="0">
                <a:ln>
                  <a:noFill/>
                </a:ln>
                <a:solidFill>
                  <a:schemeClr val="tx1"/>
                </a:solidFill>
                <a:effectLst/>
              </a:rPr>
              <a:t>(</a:t>
            </a:r>
            <a:r>
              <a:rPr kumimoji="0" lang="en-US" sz="1400" i="0" u="none" strike="noStrike" cap="none" normalizeH="0" baseline="0" dirty="0" err="1">
                <a:ln>
                  <a:noFill/>
                </a:ln>
                <a:solidFill>
                  <a:schemeClr val="tx1"/>
                </a:solidFill>
                <a:effectLst/>
              </a:rPr>
              <a:t>args</a:t>
            </a:r>
            <a:r>
              <a:rPr kumimoji="0" lang="en-US" sz="1400" i="0" u="none" strike="noStrike" cap="none" normalizeH="0" baseline="0" dirty="0">
                <a:ln>
                  <a:noFill/>
                </a:ln>
                <a:solidFill>
                  <a:schemeClr val="tx1"/>
                </a:solidFill>
                <a:effectLst/>
              </a:rPr>
              <a:t>) {</a:t>
            </a:r>
          </a:p>
          <a:p>
            <a:pPr marL="0" marR="0" indent="0" defTabSz="914400" rtl="0" eaLnBrk="0" fontAlgn="base" latinLnBrk="0" hangingPunct="0">
              <a:lnSpc>
                <a:spcPct val="100000"/>
              </a:lnSpc>
              <a:spcBef>
                <a:spcPct val="0"/>
              </a:spcBef>
              <a:spcAft>
                <a:spcPct val="0"/>
              </a:spcAft>
              <a:buClrTx/>
              <a:buSzTx/>
              <a:buFontTx/>
              <a:buNone/>
              <a:tabLst/>
            </a:pPr>
            <a:r>
              <a:rPr lang="en-US" sz="1400" dirty="0"/>
              <a:t>    …</a:t>
            </a:r>
            <a:endParaRPr kumimoji="0" lang="en-US" sz="1400" i="0" u="none" strike="noStrike" cap="none" normalizeH="0" baseline="0" dirty="0">
              <a:ln>
                <a:noFill/>
              </a:ln>
              <a:solidFill>
                <a:schemeClr val="tx1"/>
              </a:solidFill>
              <a:effectLst/>
            </a:endParaRPr>
          </a:p>
          <a:p>
            <a:pPr marL="0" marR="0" indent="0" defTabSz="914400" rtl="0" eaLnBrk="0" fontAlgn="base" latinLnBrk="0" hangingPunct="0">
              <a:lnSpc>
                <a:spcPct val="100000"/>
              </a:lnSpc>
              <a:spcBef>
                <a:spcPct val="0"/>
              </a:spcBef>
              <a:spcAft>
                <a:spcPct val="0"/>
              </a:spcAft>
              <a:buClrTx/>
              <a:buSzTx/>
              <a:buFontTx/>
              <a:buNone/>
              <a:tabLst/>
            </a:pPr>
            <a:r>
              <a:rPr lang="en-US" sz="1400" dirty="0"/>
              <a:t>}</a:t>
            </a:r>
            <a:endParaRPr kumimoji="0" lang="en-US" sz="1400" i="0" u="none" strike="noStrike" cap="none" normalizeH="0" baseline="0" dirty="0">
              <a:ln>
                <a:noFill/>
              </a:ln>
              <a:solidFill>
                <a:schemeClr val="tx1"/>
              </a:solidFill>
              <a:effectLst/>
            </a:endParaRPr>
          </a:p>
        </p:txBody>
      </p:sp>
      <p:cxnSp>
        <p:nvCxnSpPr>
          <p:cNvPr id="60" name="Elbow Connector 59">
            <a:extLst>
              <a:ext uri="{FF2B5EF4-FFF2-40B4-BE49-F238E27FC236}">
                <a16:creationId xmlns:a16="http://schemas.microsoft.com/office/drawing/2014/main" id="{5E0C7689-F917-1D45-AF94-813A944B1468}"/>
              </a:ext>
            </a:extLst>
          </p:cNvPr>
          <p:cNvCxnSpPr>
            <a:cxnSpLocks/>
            <a:stCxn id="57" idx="2"/>
            <a:endCxn id="59" idx="2"/>
          </p:cNvCxnSpPr>
          <p:nvPr/>
        </p:nvCxnSpPr>
        <p:spPr bwMode="auto">
          <a:xfrm rot="16200000" flipH="1">
            <a:off x="2746845" y="3391790"/>
            <a:ext cx="181102" cy="2578470"/>
          </a:xfrm>
          <a:prstGeom prst="bentConnector3">
            <a:avLst>
              <a:gd name="adj1" fmla="val 226227"/>
            </a:avLst>
          </a:prstGeom>
          <a:solidFill>
            <a:schemeClr val="accent1"/>
          </a:solidFill>
          <a:ln w="12700" cap="flat" cmpd="sng" algn="ctr">
            <a:solidFill>
              <a:schemeClr val="tx1"/>
            </a:solidFill>
            <a:prstDash val="solid"/>
            <a:round/>
            <a:headEnd type="none" w="sm" len="sm"/>
            <a:tailEnd type="triangle"/>
          </a:ln>
          <a:effectLst/>
        </p:spPr>
      </p:cxnSp>
      <p:sp>
        <p:nvSpPr>
          <p:cNvPr id="61" name="TextBox 60">
            <a:extLst>
              <a:ext uri="{FF2B5EF4-FFF2-40B4-BE49-F238E27FC236}">
                <a16:creationId xmlns:a16="http://schemas.microsoft.com/office/drawing/2014/main" id="{A19DE359-58B0-0B4E-8632-21BB8448D258}"/>
              </a:ext>
            </a:extLst>
          </p:cNvPr>
          <p:cNvSpPr txBox="1"/>
          <p:nvPr/>
        </p:nvSpPr>
        <p:spPr>
          <a:xfrm>
            <a:off x="1009924" y="4586429"/>
            <a:ext cx="484428" cy="307777"/>
          </a:xfrm>
          <a:prstGeom prst="rect">
            <a:avLst/>
          </a:prstGeom>
          <a:noFill/>
        </p:spPr>
        <p:txBody>
          <a:bodyPr wrap="square" rtlCol="0">
            <a:spAutoFit/>
          </a:bodyPr>
          <a:lstStyle/>
          <a:p>
            <a:pPr algn="ctr"/>
            <a:r>
              <a:rPr lang="en-US" sz="1400" b="1" dirty="0"/>
              <a:t>IPC</a:t>
            </a:r>
          </a:p>
        </p:txBody>
      </p:sp>
      <p:sp>
        <p:nvSpPr>
          <p:cNvPr id="34" name="Rectangle 33">
            <a:extLst>
              <a:ext uri="{FF2B5EF4-FFF2-40B4-BE49-F238E27FC236}">
                <a16:creationId xmlns:a16="http://schemas.microsoft.com/office/drawing/2014/main" id="{1D7A3601-9272-C943-B436-CE090A80666D}"/>
              </a:ext>
            </a:extLst>
          </p:cNvPr>
          <p:cNvSpPr/>
          <p:nvPr/>
        </p:nvSpPr>
        <p:spPr>
          <a:xfrm>
            <a:off x="5158294" y="2950207"/>
            <a:ext cx="2082532" cy="81913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Synchronous IPC binds untrusting clients to servers</a:t>
            </a:r>
            <a:endParaRPr lang="en-US" sz="1400" b="1" kern="0" dirty="0">
              <a:solidFill>
                <a:srgbClr val="000000"/>
              </a:solidFill>
              <a:ea typeface="+mj-ea"/>
              <a:cs typeface="+mj-cs"/>
            </a:endParaRPr>
          </a:p>
        </p:txBody>
      </p:sp>
    </p:spTree>
    <p:extLst>
      <p:ext uri="{BB962C8B-B14F-4D97-AF65-F5344CB8AC3E}">
        <p14:creationId xmlns:p14="http://schemas.microsoft.com/office/powerpoint/2010/main" val="289024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checkerboard(across)">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56FF-4FAB-1C45-8694-FB57D5593B41}"/>
              </a:ext>
            </a:extLst>
          </p:cNvPr>
          <p:cNvSpPr>
            <a:spLocks noGrp="1"/>
          </p:cNvSpPr>
          <p:nvPr>
            <p:ph type="title"/>
          </p:nvPr>
        </p:nvSpPr>
        <p:spPr/>
        <p:txBody>
          <a:bodyPr/>
          <a:lstStyle/>
          <a:p>
            <a:r>
              <a:rPr lang="en-US" dirty="0"/>
              <a:t>IPC Optimization and Predictability</a:t>
            </a:r>
          </a:p>
        </p:txBody>
      </p:sp>
      <p:sp>
        <p:nvSpPr>
          <p:cNvPr id="9" name="Rectangle 8">
            <a:extLst>
              <a:ext uri="{FF2B5EF4-FFF2-40B4-BE49-F238E27FC236}">
                <a16:creationId xmlns:a16="http://schemas.microsoft.com/office/drawing/2014/main" id="{176BF3EC-AFF3-044E-AEC5-09A102B3519D}"/>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IPC has a long history of tension between performance and predictability</a:t>
            </a:r>
          </a:p>
        </p:txBody>
      </p:sp>
      <p:sp>
        <p:nvSpPr>
          <p:cNvPr id="10" name="Rectangle 9">
            <a:extLst>
              <a:ext uri="{FF2B5EF4-FFF2-40B4-BE49-F238E27FC236}">
                <a16:creationId xmlns:a16="http://schemas.microsoft.com/office/drawing/2014/main" id="{CBED2E48-F24D-0C48-BC75-B31321EDC63E}"/>
              </a:ext>
            </a:extLst>
          </p:cNvPr>
          <p:cNvSpPr/>
          <p:nvPr/>
        </p:nvSpPr>
        <p:spPr bwMode="auto">
          <a:xfrm>
            <a:off x="156594" y="3902166"/>
            <a:ext cx="1149675" cy="287537"/>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Client 1</a:t>
            </a:r>
            <a:endParaRPr lang="en-US" sz="1400" b="1" dirty="0"/>
          </a:p>
        </p:txBody>
      </p:sp>
      <p:sp>
        <p:nvSpPr>
          <p:cNvPr id="11" name="Rectangle 10">
            <a:extLst>
              <a:ext uri="{FF2B5EF4-FFF2-40B4-BE49-F238E27FC236}">
                <a16:creationId xmlns:a16="http://schemas.microsoft.com/office/drawing/2014/main" id="{BFA4EA1E-483E-824F-A623-C6E2465370B1}"/>
              </a:ext>
            </a:extLst>
          </p:cNvPr>
          <p:cNvSpPr/>
          <p:nvPr/>
        </p:nvSpPr>
        <p:spPr bwMode="auto">
          <a:xfrm>
            <a:off x="684895" y="4477241"/>
            <a:ext cx="4363218" cy="1049660"/>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12" name="Rectangle 11">
            <a:extLst>
              <a:ext uri="{FF2B5EF4-FFF2-40B4-BE49-F238E27FC236}">
                <a16:creationId xmlns:a16="http://schemas.microsoft.com/office/drawing/2014/main" id="{474FA013-D676-A14F-9BBB-A452A16104E6}"/>
              </a:ext>
            </a:extLst>
          </p:cNvPr>
          <p:cNvSpPr/>
          <p:nvPr/>
        </p:nvSpPr>
        <p:spPr bwMode="auto">
          <a:xfrm>
            <a:off x="3679135" y="3931341"/>
            <a:ext cx="1149674" cy="290471"/>
          </a:xfrm>
          <a:prstGeom prst="rect">
            <a:avLst/>
          </a:prstGeom>
          <a:solidFill>
            <a:srgbClr val="DEC4FD"/>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Server</a:t>
            </a:r>
          </a:p>
        </p:txBody>
      </p:sp>
      <p:sp>
        <p:nvSpPr>
          <p:cNvPr id="18" name="Oval 17">
            <a:extLst>
              <a:ext uri="{FF2B5EF4-FFF2-40B4-BE49-F238E27FC236}">
                <a16:creationId xmlns:a16="http://schemas.microsoft.com/office/drawing/2014/main" id="{B4287F64-92C4-9F4A-ADFF-40CBD784B81D}"/>
              </a:ext>
            </a:extLst>
          </p:cNvPr>
          <p:cNvSpPr/>
          <p:nvPr/>
        </p:nvSpPr>
        <p:spPr bwMode="auto">
          <a:xfrm>
            <a:off x="1104970" y="4570526"/>
            <a:ext cx="1877917" cy="299686"/>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IPC Endpoint </a:t>
            </a:r>
          </a:p>
        </p:txBody>
      </p:sp>
      <p:cxnSp>
        <p:nvCxnSpPr>
          <p:cNvPr id="21" name="Straight Arrow Connector 20">
            <a:extLst>
              <a:ext uri="{FF2B5EF4-FFF2-40B4-BE49-F238E27FC236}">
                <a16:creationId xmlns:a16="http://schemas.microsoft.com/office/drawing/2014/main" id="{62547B74-9B33-EB41-A27F-35AA7E6F91B5}"/>
              </a:ext>
            </a:extLst>
          </p:cNvPr>
          <p:cNvCxnSpPr>
            <a:cxnSpLocks/>
            <a:stCxn id="10" idx="2"/>
            <a:endCxn id="18" idx="1"/>
          </p:cNvCxnSpPr>
          <p:nvPr/>
        </p:nvCxnSpPr>
        <p:spPr bwMode="auto">
          <a:xfrm>
            <a:off x="731432" y="4189703"/>
            <a:ext cx="648553" cy="424711"/>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2" name="Rectangle 21">
            <a:extLst>
              <a:ext uri="{FF2B5EF4-FFF2-40B4-BE49-F238E27FC236}">
                <a16:creationId xmlns:a16="http://schemas.microsoft.com/office/drawing/2014/main" id="{11E84EEF-CFB4-E94E-A108-45B34F4C2DCA}"/>
              </a:ext>
            </a:extLst>
          </p:cNvPr>
          <p:cNvSpPr/>
          <p:nvPr/>
        </p:nvSpPr>
        <p:spPr bwMode="auto">
          <a:xfrm>
            <a:off x="1144905" y="3544948"/>
            <a:ext cx="1149675" cy="287537"/>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Client 2</a:t>
            </a:r>
            <a:endParaRPr lang="en-US" sz="1400" b="1" dirty="0"/>
          </a:p>
        </p:txBody>
      </p:sp>
      <p:cxnSp>
        <p:nvCxnSpPr>
          <p:cNvPr id="23" name="Straight Arrow Connector 22">
            <a:extLst>
              <a:ext uri="{FF2B5EF4-FFF2-40B4-BE49-F238E27FC236}">
                <a16:creationId xmlns:a16="http://schemas.microsoft.com/office/drawing/2014/main" id="{3697C57E-0A40-A745-971C-923F05228636}"/>
              </a:ext>
            </a:extLst>
          </p:cNvPr>
          <p:cNvCxnSpPr>
            <a:cxnSpLocks/>
            <a:stCxn id="22" idx="2"/>
            <a:endCxn id="18" idx="0"/>
          </p:cNvCxnSpPr>
          <p:nvPr/>
        </p:nvCxnSpPr>
        <p:spPr bwMode="auto">
          <a:xfrm>
            <a:off x="1719743" y="3832485"/>
            <a:ext cx="324186" cy="738041"/>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5" name="Straight Arrow Connector 24">
            <a:extLst>
              <a:ext uri="{FF2B5EF4-FFF2-40B4-BE49-F238E27FC236}">
                <a16:creationId xmlns:a16="http://schemas.microsoft.com/office/drawing/2014/main" id="{B9A214C7-CFC9-6145-A2C4-A026D8BA86AB}"/>
              </a:ext>
            </a:extLst>
          </p:cNvPr>
          <p:cNvCxnSpPr>
            <a:cxnSpLocks/>
            <a:stCxn id="18" idx="6"/>
            <a:endCxn id="12" idx="2"/>
          </p:cNvCxnSpPr>
          <p:nvPr/>
        </p:nvCxnSpPr>
        <p:spPr bwMode="auto">
          <a:xfrm flipV="1">
            <a:off x="2982887" y="4221812"/>
            <a:ext cx="1271085" cy="498557"/>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8" name="Rectangle 27">
            <a:extLst>
              <a:ext uri="{FF2B5EF4-FFF2-40B4-BE49-F238E27FC236}">
                <a16:creationId xmlns:a16="http://schemas.microsoft.com/office/drawing/2014/main" id="{85DBA9B0-16C8-C74B-A6C5-4E9BD103039C}"/>
              </a:ext>
            </a:extLst>
          </p:cNvPr>
          <p:cNvSpPr/>
          <p:nvPr/>
        </p:nvSpPr>
        <p:spPr bwMode="auto">
          <a:xfrm>
            <a:off x="4053341" y="5219913"/>
            <a:ext cx="827033" cy="242777"/>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TCB-S</a:t>
            </a:r>
          </a:p>
        </p:txBody>
      </p:sp>
      <p:sp>
        <p:nvSpPr>
          <p:cNvPr id="29" name="Rectangle 28">
            <a:extLst>
              <a:ext uri="{FF2B5EF4-FFF2-40B4-BE49-F238E27FC236}">
                <a16:creationId xmlns:a16="http://schemas.microsoft.com/office/drawing/2014/main" id="{E4DB995F-1D32-3642-9DC8-9113D55B75E4}"/>
              </a:ext>
            </a:extLst>
          </p:cNvPr>
          <p:cNvSpPr/>
          <p:nvPr/>
        </p:nvSpPr>
        <p:spPr bwMode="auto">
          <a:xfrm>
            <a:off x="787460" y="5228208"/>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TCB-C1</a:t>
            </a:r>
          </a:p>
        </p:txBody>
      </p:sp>
      <p:sp>
        <p:nvSpPr>
          <p:cNvPr id="30" name="Rectangle 29">
            <a:extLst>
              <a:ext uri="{FF2B5EF4-FFF2-40B4-BE49-F238E27FC236}">
                <a16:creationId xmlns:a16="http://schemas.microsoft.com/office/drawing/2014/main" id="{5620EF0A-CFCD-6640-9F26-73E83455D153}"/>
              </a:ext>
            </a:extLst>
          </p:cNvPr>
          <p:cNvSpPr/>
          <p:nvPr/>
        </p:nvSpPr>
        <p:spPr bwMode="auto">
          <a:xfrm>
            <a:off x="1795305" y="5225767"/>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TCB-C2</a:t>
            </a:r>
          </a:p>
        </p:txBody>
      </p:sp>
      <p:sp>
        <p:nvSpPr>
          <p:cNvPr id="35" name="Rectangle 34">
            <a:extLst>
              <a:ext uri="{FF2B5EF4-FFF2-40B4-BE49-F238E27FC236}">
                <a16:creationId xmlns:a16="http://schemas.microsoft.com/office/drawing/2014/main" id="{8B3D105C-093D-544E-B633-70DBAACC496D}"/>
              </a:ext>
            </a:extLst>
          </p:cNvPr>
          <p:cNvSpPr/>
          <p:nvPr/>
        </p:nvSpPr>
        <p:spPr bwMode="auto">
          <a:xfrm>
            <a:off x="2753336" y="3527015"/>
            <a:ext cx="1149675" cy="290471"/>
          </a:xfrm>
          <a:prstGeom prst="rect">
            <a:avLst/>
          </a:prstGeom>
          <a:solidFill>
            <a:schemeClr val="accent4">
              <a:lumMod val="20000"/>
              <a:lumOff val="8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Client n</a:t>
            </a:r>
            <a:endParaRPr lang="en-US" sz="1400" b="1" dirty="0"/>
          </a:p>
        </p:txBody>
      </p:sp>
      <p:cxnSp>
        <p:nvCxnSpPr>
          <p:cNvPr id="36" name="Straight Arrow Connector 35">
            <a:extLst>
              <a:ext uri="{FF2B5EF4-FFF2-40B4-BE49-F238E27FC236}">
                <a16:creationId xmlns:a16="http://schemas.microsoft.com/office/drawing/2014/main" id="{5683A89D-C985-3D4B-80E9-9A6F56979860}"/>
              </a:ext>
            </a:extLst>
          </p:cNvPr>
          <p:cNvCxnSpPr>
            <a:cxnSpLocks/>
            <a:stCxn id="35" idx="2"/>
            <a:endCxn id="18" idx="7"/>
          </p:cNvCxnSpPr>
          <p:nvPr/>
        </p:nvCxnSpPr>
        <p:spPr bwMode="auto">
          <a:xfrm flipH="1">
            <a:off x="2707872" y="3817486"/>
            <a:ext cx="620302" cy="796928"/>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40" name="TextBox 39">
            <a:extLst>
              <a:ext uri="{FF2B5EF4-FFF2-40B4-BE49-F238E27FC236}">
                <a16:creationId xmlns:a16="http://schemas.microsoft.com/office/drawing/2014/main" id="{05E06540-87E5-C046-944E-8C0B9F4FC58E}"/>
              </a:ext>
            </a:extLst>
          </p:cNvPr>
          <p:cNvSpPr txBox="1"/>
          <p:nvPr/>
        </p:nvSpPr>
        <p:spPr>
          <a:xfrm>
            <a:off x="2341857" y="3509709"/>
            <a:ext cx="364202" cy="307777"/>
          </a:xfrm>
          <a:prstGeom prst="rect">
            <a:avLst/>
          </a:prstGeom>
          <a:noFill/>
        </p:spPr>
        <p:txBody>
          <a:bodyPr wrap="none" rtlCol="0">
            <a:spAutoFit/>
          </a:bodyPr>
          <a:lstStyle/>
          <a:p>
            <a:pPr algn="ctr"/>
            <a:r>
              <a:rPr lang="en-US" sz="1400" b="1" dirty="0"/>
              <a:t>…</a:t>
            </a:r>
          </a:p>
        </p:txBody>
      </p:sp>
      <p:sp>
        <p:nvSpPr>
          <p:cNvPr id="45" name="Rectangle 44">
            <a:extLst>
              <a:ext uri="{FF2B5EF4-FFF2-40B4-BE49-F238E27FC236}">
                <a16:creationId xmlns:a16="http://schemas.microsoft.com/office/drawing/2014/main" id="{50187E14-B8E4-2041-B621-62FC4FE488EA}"/>
              </a:ext>
            </a:extLst>
          </p:cNvPr>
          <p:cNvSpPr/>
          <p:nvPr/>
        </p:nvSpPr>
        <p:spPr bwMode="auto">
          <a:xfrm>
            <a:off x="2982887" y="5219913"/>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TCB-Cn</a:t>
            </a:r>
          </a:p>
        </p:txBody>
      </p:sp>
      <p:sp>
        <p:nvSpPr>
          <p:cNvPr id="46" name="TextBox 45">
            <a:extLst>
              <a:ext uri="{FF2B5EF4-FFF2-40B4-BE49-F238E27FC236}">
                <a16:creationId xmlns:a16="http://schemas.microsoft.com/office/drawing/2014/main" id="{DA1381A3-E82C-C840-99BA-D1289AF7D551}"/>
              </a:ext>
            </a:extLst>
          </p:cNvPr>
          <p:cNvSpPr txBox="1"/>
          <p:nvPr/>
        </p:nvSpPr>
        <p:spPr>
          <a:xfrm>
            <a:off x="2681476" y="5160683"/>
            <a:ext cx="364202" cy="307777"/>
          </a:xfrm>
          <a:prstGeom prst="rect">
            <a:avLst/>
          </a:prstGeom>
          <a:noFill/>
        </p:spPr>
        <p:txBody>
          <a:bodyPr wrap="none" rtlCol="0">
            <a:spAutoFit/>
          </a:bodyPr>
          <a:lstStyle/>
          <a:p>
            <a:pPr algn="ctr"/>
            <a:r>
              <a:rPr lang="en-US" sz="1400" b="1" dirty="0"/>
              <a:t>…</a:t>
            </a:r>
          </a:p>
        </p:txBody>
      </p:sp>
      <p:cxnSp>
        <p:nvCxnSpPr>
          <p:cNvPr id="48" name="Curved Connector 47">
            <a:extLst>
              <a:ext uri="{FF2B5EF4-FFF2-40B4-BE49-F238E27FC236}">
                <a16:creationId xmlns:a16="http://schemas.microsoft.com/office/drawing/2014/main" id="{78509BE6-9734-AF46-87C3-3EA083B76755}"/>
              </a:ext>
            </a:extLst>
          </p:cNvPr>
          <p:cNvCxnSpPr>
            <a:cxnSpLocks/>
            <a:stCxn id="18" idx="4"/>
            <a:endCxn id="29" idx="0"/>
          </p:cNvCxnSpPr>
          <p:nvPr/>
        </p:nvCxnSpPr>
        <p:spPr bwMode="auto">
          <a:xfrm rot="5400000">
            <a:off x="1474483" y="4658762"/>
            <a:ext cx="357996" cy="780897"/>
          </a:xfrm>
          <a:prstGeom prst="curvedConnector3">
            <a:avLst/>
          </a:prstGeom>
          <a:solidFill>
            <a:schemeClr val="accent1"/>
          </a:solidFill>
          <a:ln w="12700" cap="flat" cmpd="sng" algn="ctr">
            <a:solidFill>
              <a:schemeClr val="accent1">
                <a:lumMod val="75000"/>
              </a:schemeClr>
            </a:solidFill>
            <a:prstDash val="solid"/>
            <a:round/>
            <a:headEnd type="none" w="sm" len="sm"/>
            <a:tailEnd type="triangle"/>
          </a:ln>
          <a:effectLst/>
        </p:spPr>
      </p:cxnSp>
      <p:cxnSp>
        <p:nvCxnSpPr>
          <p:cNvPr id="49" name="Curved Connector 48">
            <a:extLst>
              <a:ext uri="{FF2B5EF4-FFF2-40B4-BE49-F238E27FC236}">
                <a16:creationId xmlns:a16="http://schemas.microsoft.com/office/drawing/2014/main" id="{94CFBC45-0C03-0644-8315-2F496724C59F}"/>
              </a:ext>
            </a:extLst>
          </p:cNvPr>
          <p:cNvCxnSpPr>
            <a:cxnSpLocks/>
            <a:stCxn id="29" idx="2"/>
            <a:endCxn id="30" idx="2"/>
          </p:cNvCxnSpPr>
          <p:nvPr/>
        </p:nvCxnSpPr>
        <p:spPr bwMode="auto">
          <a:xfrm rot="5400000" flipH="1" flipV="1">
            <a:off x="1765733" y="4982749"/>
            <a:ext cx="2441" cy="1007845"/>
          </a:xfrm>
          <a:prstGeom prst="curvedConnector3">
            <a:avLst>
              <a:gd name="adj1" fmla="val -9365014"/>
            </a:avLst>
          </a:prstGeom>
          <a:solidFill>
            <a:schemeClr val="accent1"/>
          </a:solidFill>
          <a:ln w="12700" cap="flat" cmpd="sng" algn="ctr">
            <a:solidFill>
              <a:schemeClr val="accent1">
                <a:lumMod val="75000"/>
              </a:schemeClr>
            </a:solidFill>
            <a:prstDash val="solid"/>
            <a:round/>
            <a:headEnd type="none" w="sm" len="sm"/>
            <a:tailEnd type="triangle"/>
          </a:ln>
          <a:effectLst/>
        </p:spPr>
      </p:cxnSp>
      <p:cxnSp>
        <p:nvCxnSpPr>
          <p:cNvPr id="52" name="Curved Connector 51">
            <a:extLst>
              <a:ext uri="{FF2B5EF4-FFF2-40B4-BE49-F238E27FC236}">
                <a16:creationId xmlns:a16="http://schemas.microsoft.com/office/drawing/2014/main" id="{DEE5C894-26B1-C942-98D1-7432AB291413}"/>
              </a:ext>
            </a:extLst>
          </p:cNvPr>
          <p:cNvCxnSpPr>
            <a:cxnSpLocks/>
            <a:stCxn id="30" idx="2"/>
            <a:endCxn id="45" idx="2"/>
          </p:cNvCxnSpPr>
          <p:nvPr/>
        </p:nvCxnSpPr>
        <p:spPr bwMode="auto">
          <a:xfrm rot="5400000" flipH="1" flipV="1">
            <a:off x="2861741" y="4888733"/>
            <a:ext cx="5854" cy="1187582"/>
          </a:xfrm>
          <a:prstGeom prst="curvedConnector3">
            <a:avLst>
              <a:gd name="adj1" fmla="val -3905022"/>
            </a:avLst>
          </a:prstGeom>
          <a:solidFill>
            <a:schemeClr val="accent1"/>
          </a:solidFill>
          <a:ln w="12700" cap="flat" cmpd="sng" algn="ctr">
            <a:solidFill>
              <a:schemeClr val="accent1">
                <a:lumMod val="75000"/>
              </a:schemeClr>
            </a:solidFill>
            <a:prstDash val="solid"/>
            <a:round/>
            <a:headEnd type="none" w="sm" len="sm"/>
            <a:tailEnd type="triangle"/>
          </a:ln>
          <a:effectLst/>
        </p:spPr>
      </p:cxnSp>
      <p:sp>
        <p:nvSpPr>
          <p:cNvPr id="58" name="Rectangle 57">
            <a:extLst>
              <a:ext uri="{FF2B5EF4-FFF2-40B4-BE49-F238E27FC236}">
                <a16:creationId xmlns:a16="http://schemas.microsoft.com/office/drawing/2014/main" id="{5ED6AC27-DA00-7D46-82E7-97911B2C8603}"/>
              </a:ext>
            </a:extLst>
          </p:cNvPr>
          <p:cNvSpPr/>
          <p:nvPr/>
        </p:nvSpPr>
        <p:spPr>
          <a:xfrm>
            <a:off x="4230708" y="1095702"/>
            <a:ext cx="3716536" cy="793817"/>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Two main questions for </a:t>
            </a:r>
            <a:r>
              <a:rPr lang="en-US" sz="1400" b="1" i="1" dirty="0">
                <a:solidFill>
                  <a:schemeClr val="tx1"/>
                </a:solidFill>
              </a:rPr>
              <a:t>predictable</a:t>
            </a:r>
            <a:r>
              <a:rPr lang="en-US" sz="1400" b="1" dirty="0">
                <a:solidFill>
                  <a:schemeClr val="tx1"/>
                </a:solidFill>
              </a:rPr>
              <a:t> IPC:</a:t>
            </a:r>
          </a:p>
          <a:p>
            <a:pPr marL="342900" indent="-342900">
              <a:buFont typeface="+mj-lt"/>
              <a:buAutoNum type="arabicPeriod"/>
            </a:pPr>
            <a:r>
              <a:rPr lang="en-US" sz="1400" b="1" kern="0" dirty="0">
                <a:solidFill>
                  <a:schemeClr val="tx1"/>
                </a:solidFill>
                <a:ea typeface="+mj-ea"/>
                <a:cs typeface="+mj-cs"/>
              </a:rPr>
              <a:t>Which thread’s priority?</a:t>
            </a:r>
          </a:p>
          <a:p>
            <a:pPr marL="342900" indent="-342900">
              <a:buFont typeface="+mj-lt"/>
              <a:buAutoNum type="arabicPeriod"/>
            </a:pPr>
            <a:r>
              <a:rPr lang="en-US" sz="1400" b="1" kern="0" dirty="0">
                <a:solidFill>
                  <a:schemeClr val="tx1"/>
                </a:solidFill>
                <a:ea typeface="+mj-ea"/>
                <a:cs typeface="+mj-cs"/>
              </a:rPr>
              <a:t>Which thread’s budget?</a:t>
            </a:r>
            <a:endParaRPr lang="en-US" sz="1400" b="1" kern="0" dirty="0">
              <a:solidFill>
                <a:srgbClr val="000000"/>
              </a:solidFill>
              <a:ea typeface="+mj-ea"/>
              <a:cs typeface="+mj-cs"/>
            </a:endParaRPr>
          </a:p>
        </p:txBody>
      </p:sp>
      <p:sp>
        <p:nvSpPr>
          <p:cNvPr id="61" name="Rectangle 60">
            <a:extLst>
              <a:ext uri="{FF2B5EF4-FFF2-40B4-BE49-F238E27FC236}">
                <a16:creationId xmlns:a16="http://schemas.microsoft.com/office/drawing/2014/main" id="{F9915A67-177C-264A-BDF9-323CE9DD8B4E}"/>
              </a:ext>
            </a:extLst>
          </p:cNvPr>
          <p:cNvSpPr/>
          <p:nvPr/>
        </p:nvSpPr>
        <p:spPr>
          <a:xfrm>
            <a:off x="1299178" y="1264216"/>
            <a:ext cx="2115820" cy="505920"/>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Server contention</a:t>
            </a:r>
            <a:endParaRPr lang="en-US" sz="1400" b="1" kern="0" dirty="0">
              <a:solidFill>
                <a:srgbClr val="000000"/>
              </a:solidFill>
              <a:ea typeface="+mj-ea"/>
              <a:cs typeface="+mj-cs"/>
            </a:endParaRPr>
          </a:p>
        </p:txBody>
      </p:sp>
      <p:cxnSp>
        <p:nvCxnSpPr>
          <p:cNvPr id="63" name="Straight Arrow Connector 62">
            <a:extLst>
              <a:ext uri="{FF2B5EF4-FFF2-40B4-BE49-F238E27FC236}">
                <a16:creationId xmlns:a16="http://schemas.microsoft.com/office/drawing/2014/main" id="{4EC3BC6F-B3B1-6343-8AFF-5E16CCDAE7BB}"/>
              </a:ext>
            </a:extLst>
          </p:cNvPr>
          <p:cNvCxnSpPr>
            <a:cxnSpLocks/>
            <a:stCxn id="61" idx="2"/>
            <a:endCxn id="64" idx="0"/>
          </p:cNvCxnSpPr>
          <p:nvPr/>
        </p:nvCxnSpPr>
        <p:spPr bwMode="auto">
          <a:xfrm flipH="1">
            <a:off x="1491891" y="1770136"/>
            <a:ext cx="865197" cy="22385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64" name="Rectangle 63">
            <a:extLst>
              <a:ext uri="{FF2B5EF4-FFF2-40B4-BE49-F238E27FC236}">
                <a16:creationId xmlns:a16="http://schemas.microsoft.com/office/drawing/2014/main" id="{5F4C0BFE-D409-4643-AE02-52B23C47DC58}"/>
              </a:ext>
            </a:extLst>
          </p:cNvPr>
          <p:cNvSpPr/>
          <p:nvPr/>
        </p:nvSpPr>
        <p:spPr>
          <a:xfrm>
            <a:off x="750441" y="1993986"/>
            <a:ext cx="1482900" cy="50592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Priority ceiling</a:t>
            </a:r>
            <a:endParaRPr lang="en-US" sz="1400" b="1" kern="0" dirty="0">
              <a:solidFill>
                <a:srgbClr val="000000"/>
              </a:solidFill>
              <a:ea typeface="+mj-ea"/>
              <a:cs typeface="+mj-cs"/>
            </a:endParaRPr>
          </a:p>
        </p:txBody>
      </p:sp>
      <p:sp>
        <p:nvSpPr>
          <p:cNvPr id="65" name="Rectangle 64">
            <a:extLst>
              <a:ext uri="{FF2B5EF4-FFF2-40B4-BE49-F238E27FC236}">
                <a16:creationId xmlns:a16="http://schemas.microsoft.com/office/drawing/2014/main" id="{B681D8BD-4CB9-E946-AD23-59CCF9EC0670}"/>
              </a:ext>
            </a:extLst>
          </p:cNvPr>
          <p:cNvSpPr/>
          <p:nvPr/>
        </p:nvSpPr>
        <p:spPr>
          <a:xfrm>
            <a:off x="2568561" y="2000528"/>
            <a:ext cx="1478936" cy="50592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Priority inheritance</a:t>
            </a:r>
            <a:endParaRPr lang="en-US" sz="1400" b="1" kern="0" dirty="0">
              <a:solidFill>
                <a:srgbClr val="000000"/>
              </a:solidFill>
              <a:ea typeface="+mj-ea"/>
              <a:cs typeface="+mj-cs"/>
            </a:endParaRPr>
          </a:p>
        </p:txBody>
      </p:sp>
      <p:cxnSp>
        <p:nvCxnSpPr>
          <p:cNvPr id="67" name="Straight Arrow Connector 66">
            <a:extLst>
              <a:ext uri="{FF2B5EF4-FFF2-40B4-BE49-F238E27FC236}">
                <a16:creationId xmlns:a16="http://schemas.microsoft.com/office/drawing/2014/main" id="{C2CB61E0-E023-1E49-BEA9-6E5E6C5B00DA}"/>
              </a:ext>
            </a:extLst>
          </p:cNvPr>
          <p:cNvCxnSpPr>
            <a:cxnSpLocks/>
            <a:stCxn id="61" idx="2"/>
            <a:endCxn id="65" idx="0"/>
          </p:cNvCxnSpPr>
          <p:nvPr/>
        </p:nvCxnSpPr>
        <p:spPr bwMode="auto">
          <a:xfrm>
            <a:off x="2357088" y="1770136"/>
            <a:ext cx="950941" cy="23039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83" name="Rectangle 82">
            <a:extLst>
              <a:ext uri="{FF2B5EF4-FFF2-40B4-BE49-F238E27FC236}">
                <a16:creationId xmlns:a16="http://schemas.microsoft.com/office/drawing/2014/main" id="{F3E4B465-A53F-3443-9967-AD021129B5E7}"/>
              </a:ext>
            </a:extLst>
          </p:cNvPr>
          <p:cNvSpPr/>
          <p:nvPr/>
        </p:nvSpPr>
        <p:spPr>
          <a:xfrm>
            <a:off x="8829252" y="1261351"/>
            <a:ext cx="2115820" cy="505920"/>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Constrained Execution</a:t>
            </a:r>
            <a:endParaRPr lang="en-US" sz="1400" b="1" kern="0" dirty="0">
              <a:solidFill>
                <a:srgbClr val="000000"/>
              </a:solidFill>
              <a:ea typeface="+mj-ea"/>
              <a:cs typeface="+mj-cs"/>
            </a:endParaRPr>
          </a:p>
        </p:txBody>
      </p:sp>
      <p:cxnSp>
        <p:nvCxnSpPr>
          <p:cNvPr id="84" name="Straight Arrow Connector 83">
            <a:extLst>
              <a:ext uri="{FF2B5EF4-FFF2-40B4-BE49-F238E27FC236}">
                <a16:creationId xmlns:a16="http://schemas.microsoft.com/office/drawing/2014/main" id="{55432B16-F06C-1341-8B77-6E44241C82A0}"/>
              </a:ext>
            </a:extLst>
          </p:cNvPr>
          <p:cNvCxnSpPr>
            <a:cxnSpLocks/>
            <a:stCxn id="83" idx="2"/>
            <a:endCxn id="85" idx="0"/>
          </p:cNvCxnSpPr>
          <p:nvPr/>
        </p:nvCxnSpPr>
        <p:spPr bwMode="auto">
          <a:xfrm flipH="1">
            <a:off x="8969463" y="1767271"/>
            <a:ext cx="917699" cy="238683"/>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85" name="Rectangle 84">
            <a:extLst>
              <a:ext uri="{FF2B5EF4-FFF2-40B4-BE49-F238E27FC236}">
                <a16:creationId xmlns:a16="http://schemas.microsoft.com/office/drawing/2014/main" id="{62065D5B-C420-F642-BDF3-8A7F6E99A0D3}"/>
              </a:ext>
            </a:extLst>
          </p:cNvPr>
          <p:cNvSpPr/>
          <p:nvPr/>
        </p:nvSpPr>
        <p:spPr>
          <a:xfrm>
            <a:off x="8228012" y="2005954"/>
            <a:ext cx="1482901" cy="50592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Budget-driven servers</a:t>
            </a:r>
            <a:endParaRPr lang="en-US" sz="1400" b="1" kern="0" dirty="0">
              <a:solidFill>
                <a:srgbClr val="000000"/>
              </a:solidFill>
              <a:ea typeface="+mj-ea"/>
              <a:cs typeface="+mj-cs"/>
            </a:endParaRPr>
          </a:p>
        </p:txBody>
      </p:sp>
      <p:sp>
        <p:nvSpPr>
          <p:cNvPr id="86" name="Rectangle 85">
            <a:extLst>
              <a:ext uri="{FF2B5EF4-FFF2-40B4-BE49-F238E27FC236}">
                <a16:creationId xmlns:a16="http://schemas.microsoft.com/office/drawing/2014/main" id="{36BB9357-300E-E14C-A44B-56C94C1E7A56}"/>
              </a:ext>
            </a:extLst>
          </p:cNvPr>
          <p:cNvSpPr/>
          <p:nvPr/>
        </p:nvSpPr>
        <p:spPr>
          <a:xfrm>
            <a:off x="10056812" y="2000528"/>
            <a:ext cx="1482901" cy="50592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Budget inheritance</a:t>
            </a:r>
            <a:endParaRPr lang="en-US" sz="1400" b="1" kern="0" dirty="0">
              <a:solidFill>
                <a:srgbClr val="000000"/>
              </a:solidFill>
              <a:ea typeface="+mj-ea"/>
              <a:cs typeface="+mj-cs"/>
            </a:endParaRPr>
          </a:p>
        </p:txBody>
      </p:sp>
      <p:cxnSp>
        <p:nvCxnSpPr>
          <p:cNvPr id="87" name="Straight Arrow Connector 86">
            <a:extLst>
              <a:ext uri="{FF2B5EF4-FFF2-40B4-BE49-F238E27FC236}">
                <a16:creationId xmlns:a16="http://schemas.microsoft.com/office/drawing/2014/main" id="{A273F915-7B7A-3B47-B89C-EA6A37F21789}"/>
              </a:ext>
            </a:extLst>
          </p:cNvPr>
          <p:cNvCxnSpPr>
            <a:cxnSpLocks/>
            <a:stCxn id="83" idx="2"/>
            <a:endCxn id="86" idx="0"/>
          </p:cNvCxnSpPr>
          <p:nvPr/>
        </p:nvCxnSpPr>
        <p:spPr bwMode="auto">
          <a:xfrm>
            <a:off x="9887162" y="1767271"/>
            <a:ext cx="911101" cy="233257"/>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92" name="Rectangle 91">
            <a:extLst>
              <a:ext uri="{FF2B5EF4-FFF2-40B4-BE49-F238E27FC236}">
                <a16:creationId xmlns:a16="http://schemas.microsoft.com/office/drawing/2014/main" id="{698B2F3F-E075-D94C-952A-F3A30EF58D16}"/>
              </a:ext>
            </a:extLst>
          </p:cNvPr>
          <p:cNvSpPr/>
          <p:nvPr/>
        </p:nvSpPr>
        <p:spPr bwMode="auto">
          <a:xfrm>
            <a:off x="7183249" y="4052963"/>
            <a:ext cx="4648200" cy="1235641"/>
          </a:xfrm>
          <a:prstGeom prst="rect">
            <a:avLst/>
          </a:prstGeom>
          <a:solidFill>
            <a:schemeClr val="bg1">
              <a:lumMod val="9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l-GR" sz="1400" b="1" dirty="0"/>
              <a:t>μ-</a:t>
            </a:r>
            <a:r>
              <a:rPr lang="en-US" sz="1400" b="1" dirty="0"/>
              <a:t>kernel</a:t>
            </a:r>
            <a:endParaRPr kumimoji="0" lang="en-US" sz="1400" b="1" i="0" u="none" strike="noStrike" cap="none" normalizeH="0" baseline="0" dirty="0">
              <a:ln>
                <a:noFill/>
              </a:ln>
              <a:solidFill>
                <a:schemeClr val="tx1"/>
              </a:solidFill>
              <a:effectLst/>
              <a:latin typeface="Arial" pitchFamily="-110" charset="0"/>
            </a:endParaRPr>
          </a:p>
        </p:txBody>
      </p:sp>
      <p:sp>
        <p:nvSpPr>
          <p:cNvPr id="93" name="Oval 92">
            <a:extLst>
              <a:ext uri="{FF2B5EF4-FFF2-40B4-BE49-F238E27FC236}">
                <a16:creationId xmlns:a16="http://schemas.microsoft.com/office/drawing/2014/main" id="{6AE38E59-DC13-124A-A89F-70458E45FD7A}"/>
              </a:ext>
            </a:extLst>
          </p:cNvPr>
          <p:cNvSpPr/>
          <p:nvPr/>
        </p:nvSpPr>
        <p:spPr bwMode="auto">
          <a:xfrm>
            <a:off x="7335649" y="4133358"/>
            <a:ext cx="1877917" cy="498557"/>
          </a:xfrm>
          <a:prstGeom prst="ellipse">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Suspended Threads</a:t>
            </a:r>
          </a:p>
        </p:txBody>
      </p:sp>
      <p:sp>
        <p:nvSpPr>
          <p:cNvPr id="94" name="Rectangle 93">
            <a:extLst>
              <a:ext uri="{FF2B5EF4-FFF2-40B4-BE49-F238E27FC236}">
                <a16:creationId xmlns:a16="http://schemas.microsoft.com/office/drawing/2014/main" id="{B97C91CF-0E20-C248-AACF-0653E37BDBB7}"/>
              </a:ext>
            </a:extLst>
          </p:cNvPr>
          <p:cNvSpPr/>
          <p:nvPr/>
        </p:nvSpPr>
        <p:spPr bwMode="auto">
          <a:xfrm>
            <a:off x="10546534" y="4981616"/>
            <a:ext cx="827033" cy="242777"/>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TCB-S</a:t>
            </a:r>
          </a:p>
        </p:txBody>
      </p:sp>
      <p:sp>
        <p:nvSpPr>
          <p:cNvPr id="95" name="Rectangle 94">
            <a:extLst>
              <a:ext uri="{FF2B5EF4-FFF2-40B4-BE49-F238E27FC236}">
                <a16:creationId xmlns:a16="http://schemas.microsoft.com/office/drawing/2014/main" id="{2D5A1A97-96CB-134F-BB95-07EDEA2A6126}"/>
              </a:ext>
            </a:extLst>
          </p:cNvPr>
          <p:cNvSpPr/>
          <p:nvPr/>
        </p:nvSpPr>
        <p:spPr bwMode="auto">
          <a:xfrm>
            <a:off x="7280653" y="4989911"/>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TCB-C1</a:t>
            </a:r>
          </a:p>
        </p:txBody>
      </p:sp>
      <p:sp>
        <p:nvSpPr>
          <p:cNvPr id="96" name="Rectangle 95">
            <a:extLst>
              <a:ext uri="{FF2B5EF4-FFF2-40B4-BE49-F238E27FC236}">
                <a16:creationId xmlns:a16="http://schemas.microsoft.com/office/drawing/2014/main" id="{478ECB85-D09F-E045-973F-702DB23E6112}"/>
              </a:ext>
            </a:extLst>
          </p:cNvPr>
          <p:cNvSpPr/>
          <p:nvPr/>
        </p:nvSpPr>
        <p:spPr bwMode="auto">
          <a:xfrm>
            <a:off x="8288498" y="4987470"/>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TCB-C2</a:t>
            </a:r>
          </a:p>
        </p:txBody>
      </p:sp>
      <p:sp>
        <p:nvSpPr>
          <p:cNvPr id="97" name="Rectangle 96">
            <a:extLst>
              <a:ext uri="{FF2B5EF4-FFF2-40B4-BE49-F238E27FC236}">
                <a16:creationId xmlns:a16="http://schemas.microsoft.com/office/drawing/2014/main" id="{D060B5D7-50A6-5940-BD46-839616652712}"/>
              </a:ext>
            </a:extLst>
          </p:cNvPr>
          <p:cNvSpPr/>
          <p:nvPr/>
        </p:nvSpPr>
        <p:spPr bwMode="auto">
          <a:xfrm>
            <a:off x="9476080" y="4981616"/>
            <a:ext cx="951144" cy="259684"/>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TCB-Cn</a:t>
            </a:r>
          </a:p>
        </p:txBody>
      </p:sp>
      <p:sp>
        <p:nvSpPr>
          <p:cNvPr id="98" name="TextBox 97">
            <a:extLst>
              <a:ext uri="{FF2B5EF4-FFF2-40B4-BE49-F238E27FC236}">
                <a16:creationId xmlns:a16="http://schemas.microsoft.com/office/drawing/2014/main" id="{DDB3441A-0D00-194C-B566-630E789493A2}"/>
              </a:ext>
            </a:extLst>
          </p:cNvPr>
          <p:cNvSpPr txBox="1"/>
          <p:nvPr/>
        </p:nvSpPr>
        <p:spPr>
          <a:xfrm>
            <a:off x="9174669" y="4922386"/>
            <a:ext cx="364202" cy="307777"/>
          </a:xfrm>
          <a:prstGeom prst="rect">
            <a:avLst/>
          </a:prstGeom>
          <a:noFill/>
        </p:spPr>
        <p:txBody>
          <a:bodyPr wrap="none" rtlCol="0">
            <a:spAutoFit/>
          </a:bodyPr>
          <a:lstStyle/>
          <a:p>
            <a:pPr algn="ctr"/>
            <a:r>
              <a:rPr lang="en-US" sz="1400" b="1" dirty="0"/>
              <a:t>…</a:t>
            </a:r>
          </a:p>
        </p:txBody>
      </p:sp>
      <p:cxnSp>
        <p:nvCxnSpPr>
          <p:cNvPr id="99" name="Curved Connector 98">
            <a:extLst>
              <a:ext uri="{FF2B5EF4-FFF2-40B4-BE49-F238E27FC236}">
                <a16:creationId xmlns:a16="http://schemas.microsoft.com/office/drawing/2014/main" id="{C7984989-A285-0344-B5AD-2511500EF7B8}"/>
              </a:ext>
            </a:extLst>
          </p:cNvPr>
          <p:cNvCxnSpPr>
            <a:cxnSpLocks/>
            <a:stCxn id="93" idx="4"/>
            <a:endCxn id="95" idx="0"/>
          </p:cNvCxnSpPr>
          <p:nvPr/>
        </p:nvCxnSpPr>
        <p:spPr bwMode="auto">
          <a:xfrm rot="5400000">
            <a:off x="7836419" y="4551722"/>
            <a:ext cx="357996" cy="518383"/>
          </a:xfrm>
          <a:prstGeom prst="curvedConnector3">
            <a:avLst/>
          </a:prstGeom>
          <a:solidFill>
            <a:schemeClr val="accent1"/>
          </a:solidFill>
          <a:ln w="12700" cap="flat" cmpd="sng" algn="ctr">
            <a:solidFill>
              <a:srgbClr val="C00000"/>
            </a:solidFill>
            <a:prstDash val="solid"/>
            <a:round/>
            <a:headEnd type="none" w="sm" len="sm"/>
            <a:tailEnd type="triangle"/>
          </a:ln>
          <a:effectLst/>
        </p:spPr>
      </p:cxnSp>
      <p:cxnSp>
        <p:nvCxnSpPr>
          <p:cNvPr id="100" name="Curved Connector 99">
            <a:extLst>
              <a:ext uri="{FF2B5EF4-FFF2-40B4-BE49-F238E27FC236}">
                <a16:creationId xmlns:a16="http://schemas.microsoft.com/office/drawing/2014/main" id="{C56249C3-C43D-FC4A-9AFA-E6CA0392458A}"/>
              </a:ext>
            </a:extLst>
          </p:cNvPr>
          <p:cNvCxnSpPr>
            <a:cxnSpLocks/>
            <a:stCxn id="95" idx="2"/>
            <a:endCxn id="96" idx="2"/>
          </p:cNvCxnSpPr>
          <p:nvPr/>
        </p:nvCxnSpPr>
        <p:spPr bwMode="auto">
          <a:xfrm rot="5400000" flipH="1" flipV="1">
            <a:off x="8258926" y="4744452"/>
            <a:ext cx="2441" cy="1007845"/>
          </a:xfrm>
          <a:prstGeom prst="curvedConnector3">
            <a:avLst>
              <a:gd name="adj1" fmla="val -9365014"/>
            </a:avLst>
          </a:prstGeom>
          <a:solidFill>
            <a:schemeClr val="accent1"/>
          </a:solidFill>
          <a:ln w="12700" cap="flat" cmpd="sng" algn="ctr">
            <a:solidFill>
              <a:srgbClr val="C00000"/>
            </a:solidFill>
            <a:prstDash val="solid"/>
            <a:round/>
            <a:headEnd type="none" w="sm" len="sm"/>
            <a:tailEnd type="triangle"/>
          </a:ln>
          <a:effectLst/>
        </p:spPr>
      </p:cxnSp>
      <p:cxnSp>
        <p:nvCxnSpPr>
          <p:cNvPr id="101" name="Curved Connector 100">
            <a:extLst>
              <a:ext uri="{FF2B5EF4-FFF2-40B4-BE49-F238E27FC236}">
                <a16:creationId xmlns:a16="http://schemas.microsoft.com/office/drawing/2014/main" id="{EC5C773E-CF40-E44E-8ACA-E605C60DEB1A}"/>
              </a:ext>
            </a:extLst>
          </p:cNvPr>
          <p:cNvCxnSpPr>
            <a:cxnSpLocks/>
            <a:stCxn id="96" idx="2"/>
            <a:endCxn id="97" idx="2"/>
          </p:cNvCxnSpPr>
          <p:nvPr/>
        </p:nvCxnSpPr>
        <p:spPr bwMode="auto">
          <a:xfrm rot="5400000" flipH="1" flipV="1">
            <a:off x="9354934" y="4650436"/>
            <a:ext cx="5854" cy="1187582"/>
          </a:xfrm>
          <a:prstGeom prst="curvedConnector3">
            <a:avLst>
              <a:gd name="adj1" fmla="val -3905022"/>
            </a:avLst>
          </a:prstGeom>
          <a:solidFill>
            <a:schemeClr val="accent1"/>
          </a:solidFill>
          <a:ln w="12700" cap="flat" cmpd="sng" algn="ctr">
            <a:solidFill>
              <a:srgbClr val="C00000"/>
            </a:solidFill>
            <a:prstDash val="solid"/>
            <a:round/>
            <a:headEnd type="none" w="sm" len="sm"/>
            <a:tailEnd type="triangle"/>
          </a:ln>
          <a:effectLst/>
        </p:spPr>
      </p:cxnSp>
      <p:sp>
        <p:nvSpPr>
          <p:cNvPr id="110" name="Rectangle 109">
            <a:extLst>
              <a:ext uri="{FF2B5EF4-FFF2-40B4-BE49-F238E27FC236}">
                <a16:creationId xmlns:a16="http://schemas.microsoft.com/office/drawing/2014/main" id="{28F5FD0F-FFC7-754F-A67C-E1EADC7BCE61}"/>
              </a:ext>
            </a:extLst>
          </p:cNvPr>
          <p:cNvSpPr/>
          <p:nvPr/>
        </p:nvSpPr>
        <p:spPr>
          <a:xfrm>
            <a:off x="745650" y="2688320"/>
            <a:ext cx="1482900" cy="5059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Difficult to engineer</a:t>
            </a:r>
            <a:endParaRPr lang="en-US" sz="1400" b="1" kern="0" dirty="0">
              <a:solidFill>
                <a:srgbClr val="000000"/>
              </a:solidFill>
              <a:ea typeface="+mj-ea"/>
              <a:cs typeface="+mj-cs"/>
            </a:endParaRPr>
          </a:p>
        </p:txBody>
      </p:sp>
      <p:sp>
        <p:nvSpPr>
          <p:cNvPr id="111" name="Rectangle 110">
            <a:extLst>
              <a:ext uri="{FF2B5EF4-FFF2-40B4-BE49-F238E27FC236}">
                <a16:creationId xmlns:a16="http://schemas.microsoft.com/office/drawing/2014/main" id="{CD873F27-0A5E-1D46-87B1-DE1232CB4577}"/>
              </a:ext>
            </a:extLst>
          </p:cNvPr>
          <p:cNvSpPr/>
          <p:nvPr/>
        </p:nvSpPr>
        <p:spPr>
          <a:xfrm>
            <a:off x="2563286" y="2694348"/>
            <a:ext cx="1478936" cy="5059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Transitive inheritance</a:t>
            </a:r>
            <a:endParaRPr lang="en-US" sz="1400" b="1" kern="0" dirty="0">
              <a:solidFill>
                <a:srgbClr val="000000"/>
              </a:solidFill>
              <a:ea typeface="+mj-ea"/>
              <a:cs typeface="+mj-cs"/>
            </a:endParaRPr>
          </a:p>
        </p:txBody>
      </p:sp>
      <p:sp>
        <p:nvSpPr>
          <p:cNvPr id="112" name="Rectangle 111">
            <a:extLst>
              <a:ext uri="{FF2B5EF4-FFF2-40B4-BE49-F238E27FC236}">
                <a16:creationId xmlns:a16="http://schemas.microsoft.com/office/drawing/2014/main" id="{8BD518D3-86F5-B148-A4C7-2A560F9701DB}"/>
              </a:ext>
            </a:extLst>
          </p:cNvPr>
          <p:cNvSpPr/>
          <p:nvPr/>
        </p:nvSpPr>
        <p:spPr>
          <a:xfrm>
            <a:off x="8228011" y="2694348"/>
            <a:ext cx="1482901" cy="5059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Budget-drains</a:t>
            </a:r>
            <a:endParaRPr lang="en-US" sz="1400" b="1" kern="0" dirty="0">
              <a:solidFill>
                <a:srgbClr val="000000"/>
              </a:solidFill>
              <a:ea typeface="+mj-ea"/>
              <a:cs typeface="+mj-cs"/>
            </a:endParaRPr>
          </a:p>
        </p:txBody>
      </p:sp>
      <p:sp>
        <p:nvSpPr>
          <p:cNvPr id="113" name="Rectangle 112">
            <a:extLst>
              <a:ext uri="{FF2B5EF4-FFF2-40B4-BE49-F238E27FC236}">
                <a16:creationId xmlns:a16="http://schemas.microsoft.com/office/drawing/2014/main" id="{0F94A13D-CB21-C544-AA72-79F544020A16}"/>
              </a:ext>
            </a:extLst>
          </p:cNvPr>
          <p:cNvSpPr/>
          <p:nvPr/>
        </p:nvSpPr>
        <p:spPr>
          <a:xfrm>
            <a:off x="10056812" y="2682894"/>
            <a:ext cx="1482901" cy="50592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kern="0" dirty="0">
                <a:solidFill>
                  <a:srgbClr val="000000"/>
                </a:solidFill>
                <a:ea typeface="+mj-ea"/>
                <a:cs typeface="+mj-cs"/>
              </a:rPr>
              <a:t>Insufficient budget policy</a:t>
            </a:r>
          </a:p>
        </p:txBody>
      </p:sp>
      <p:cxnSp>
        <p:nvCxnSpPr>
          <p:cNvPr id="114" name="Straight Arrow Connector 113">
            <a:extLst>
              <a:ext uri="{FF2B5EF4-FFF2-40B4-BE49-F238E27FC236}">
                <a16:creationId xmlns:a16="http://schemas.microsoft.com/office/drawing/2014/main" id="{18434E8E-86E0-7741-A1D2-3EC5195A6009}"/>
              </a:ext>
            </a:extLst>
          </p:cNvPr>
          <p:cNvCxnSpPr>
            <a:cxnSpLocks/>
            <a:stCxn id="64" idx="2"/>
            <a:endCxn id="110" idx="0"/>
          </p:cNvCxnSpPr>
          <p:nvPr/>
        </p:nvCxnSpPr>
        <p:spPr bwMode="auto">
          <a:xfrm flipH="1">
            <a:off x="1487100" y="2499906"/>
            <a:ext cx="4791" cy="188414"/>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18" name="Straight Arrow Connector 117">
            <a:extLst>
              <a:ext uri="{FF2B5EF4-FFF2-40B4-BE49-F238E27FC236}">
                <a16:creationId xmlns:a16="http://schemas.microsoft.com/office/drawing/2014/main" id="{B09CC65B-88C6-BE4C-9CA2-8888CF07690C}"/>
              </a:ext>
            </a:extLst>
          </p:cNvPr>
          <p:cNvCxnSpPr>
            <a:cxnSpLocks/>
            <a:stCxn id="65" idx="2"/>
            <a:endCxn id="111" idx="0"/>
          </p:cNvCxnSpPr>
          <p:nvPr/>
        </p:nvCxnSpPr>
        <p:spPr bwMode="auto">
          <a:xfrm flipH="1">
            <a:off x="3302754" y="2506448"/>
            <a:ext cx="5275" cy="18790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21" name="Straight Arrow Connector 120">
            <a:extLst>
              <a:ext uri="{FF2B5EF4-FFF2-40B4-BE49-F238E27FC236}">
                <a16:creationId xmlns:a16="http://schemas.microsoft.com/office/drawing/2014/main" id="{B0C3C315-94FE-DF47-BD91-285D85F06287}"/>
              </a:ext>
            </a:extLst>
          </p:cNvPr>
          <p:cNvCxnSpPr>
            <a:cxnSpLocks/>
            <a:stCxn id="85" idx="2"/>
            <a:endCxn id="112" idx="0"/>
          </p:cNvCxnSpPr>
          <p:nvPr/>
        </p:nvCxnSpPr>
        <p:spPr bwMode="auto">
          <a:xfrm flipH="1">
            <a:off x="8969462" y="2511874"/>
            <a:ext cx="1" cy="182474"/>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24" name="Straight Arrow Connector 123">
            <a:extLst>
              <a:ext uri="{FF2B5EF4-FFF2-40B4-BE49-F238E27FC236}">
                <a16:creationId xmlns:a16="http://schemas.microsoft.com/office/drawing/2014/main" id="{F9743316-0ABA-F241-A6D8-36CC28045196}"/>
              </a:ext>
            </a:extLst>
          </p:cNvPr>
          <p:cNvCxnSpPr>
            <a:cxnSpLocks/>
            <a:stCxn id="86" idx="2"/>
            <a:endCxn id="113" idx="0"/>
          </p:cNvCxnSpPr>
          <p:nvPr/>
        </p:nvCxnSpPr>
        <p:spPr bwMode="auto">
          <a:xfrm>
            <a:off x="10798263" y="2506448"/>
            <a:ext cx="0" cy="17644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34" name="Rectangle 133">
            <a:extLst>
              <a:ext uri="{FF2B5EF4-FFF2-40B4-BE49-F238E27FC236}">
                <a16:creationId xmlns:a16="http://schemas.microsoft.com/office/drawing/2014/main" id="{519F94FA-2104-F549-93DC-7EB4CCFA597C}"/>
              </a:ext>
            </a:extLst>
          </p:cNvPr>
          <p:cNvSpPr/>
          <p:nvPr/>
        </p:nvSpPr>
        <p:spPr bwMode="auto">
          <a:xfrm>
            <a:off x="10007117" y="4151185"/>
            <a:ext cx="1679999" cy="428082"/>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pitchFamily="-110" charset="0"/>
              </a:rPr>
              <a:t>Replenishment Policy</a:t>
            </a:r>
          </a:p>
        </p:txBody>
      </p:sp>
      <p:sp>
        <p:nvSpPr>
          <p:cNvPr id="139" name="Rectangle 138">
            <a:extLst>
              <a:ext uri="{FF2B5EF4-FFF2-40B4-BE49-F238E27FC236}">
                <a16:creationId xmlns:a16="http://schemas.microsoft.com/office/drawing/2014/main" id="{ACCFB6CB-A3D9-9849-A406-1124203F5286}"/>
              </a:ext>
            </a:extLst>
          </p:cNvPr>
          <p:cNvSpPr/>
          <p:nvPr/>
        </p:nvSpPr>
        <p:spPr>
          <a:xfrm>
            <a:off x="5158294" y="2950207"/>
            <a:ext cx="2057400" cy="559502"/>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Both require kernel accounting!</a:t>
            </a:r>
            <a:endParaRPr lang="en-US" sz="1400" b="1" kern="0" dirty="0">
              <a:solidFill>
                <a:srgbClr val="000000"/>
              </a:solidFill>
              <a:ea typeface="+mj-ea"/>
              <a:cs typeface="+mj-cs"/>
            </a:endParaRPr>
          </a:p>
        </p:txBody>
      </p:sp>
      <p:cxnSp>
        <p:nvCxnSpPr>
          <p:cNvPr id="141" name="Straight Arrow Connector 140">
            <a:extLst>
              <a:ext uri="{FF2B5EF4-FFF2-40B4-BE49-F238E27FC236}">
                <a16:creationId xmlns:a16="http://schemas.microsoft.com/office/drawing/2014/main" id="{D9918060-C119-3F46-AA98-2100B180EDB3}"/>
              </a:ext>
            </a:extLst>
          </p:cNvPr>
          <p:cNvCxnSpPr>
            <a:stCxn id="139" idx="2"/>
          </p:cNvCxnSpPr>
          <p:nvPr/>
        </p:nvCxnSpPr>
        <p:spPr bwMode="auto">
          <a:xfrm flipH="1">
            <a:off x="5637212" y="3509709"/>
            <a:ext cx="549782" cy="53622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42" name="Straight Arrow Connector 141">
            <a:extLst>
              <a:ext uri="{FF2B5EF4-FFF2-40B4-BE49-F238E27FC236}">
                <a16:creationId xmlns:a16="http://schemas.microsoft.com/office/drawing/2014/main" id="{E156E95D-5336-CB41-BA28-B4CD67744838}"/>
              </a:ext>
            </a:extLst>
          </p:cNvPr>
          <p:cNvCxnSpPr>
            <a:cxnSpLocks/>
            <a:stCxn id="139" idx="2"/>
          </p:cNvCxnSpPr>
          <p:nvPr/>
        </p:nvCxnSpPr>
        <p:spPr bwMode="auto">
          <a:xfrm>
            <a:off x="6186994" y="3509709"/>
            <a:ext cx="553189" cy="53622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Tree>
    <p:extLst>
      <p:ext uri="{BB962C8B-B14F-4D97-AF65-F5344CB8AC3E}">
        <p14:creationId xmlns:p14="http://schemas.microsoft.com/office/powerpoint/2010/main" val="319943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checkerboard(across)">
                                      <p:cBhvr>
                                        <p:cTn id="7" dur="500"/>
                                        <p:tgtEl>
                                          <p:spTgt spid="6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heckerboard(across)">
                                      <p:cBhvr>
                                        <p:cTn id="10" dur="500"/>
                                        <p:tgtEl>
                                          <p:spTgt spid="10"/>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checkerboard(across)">
                                      <p:cBhvr>
                                        <p:cTn id="13" dur="500"/>
                                        <p:tgtEl>
                                          <p:spTgt spid="22"/>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5"/>
                                        </p:tgtEl>
                                        <p:attrNameLst>
                                          <p:attrName>style.visibility</p:attrName>
                                        </p:attrNameLst>
                                      </p:cBhvr>
                                      <p:to>
                                        <p:strVal val="visible"/>
                                      </p:to>
                                    </p:set>
                                    <p:animEffect transition="in" filter="checkerboard(across)">
                                      <p:cBhvr>
                                        <p:cTn id="16" dur="500"/>
                                        <p:tgtEl>
                                          <p:spTgt spid="35"/>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checkerboard(across)">
                                      <p:cBhvr>
                                        <p:cTn id="19" dur="500"/>
                                        <p:tgtEl>
                                          <p:spTgt spid="1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checkerboard(across)">
                                      <p:cBhvr>
                                        <p:cTn id="22" dur="500"/>
                                        <p:tgtEl>
                                          <p:spTgt spid="1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checkerboard(across)">
                                      <p:cBhvr>
                                        <p:cTn id="25" dur="500"/>
                                        <p:tgtEl>
                                          <p:spTgt spid="40"/>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checkerboard(across)">
                                      <p:cBhvr>
                                        <p:cTn id="28" dur="500"/>
                                        <p:tgtEl>
                                          <p:spTgt spid="46"/>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heckerboard(across)">
                                      <p:cBhvr>
                                        <p:cTn id="31" dur="500"/>
                                        <p:tgtEl>
                                          <p:spTgt spid="11"/>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checkerboard(across)">
                                      <p:cBhvr>
                                        <p:cTn id="34" dur="500"/>
                                        <p:tgtEl>
                                          <p:spTgt spid="29"/>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checkerboard(across)">
                                      <p:cBhvr>
                                        <p:cTn id="37" dur="500"/>
                                        <p:tgtEl>
                                          <p:spTgt spid="30"/>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45"/>
                                        </p:tgtEl>
                                        <p:attrNameLst>
                                          <p:attrName>style.visibility</p:attrName>
                                        </p:attrNameLst>
                                      </p:cBhvr>
                                      <p:to>
                                        <p:strVal val="visible"/>
                                      </p:to>
                                    </p:set>
                                    <p:animEffect transition="in" filter="checkerboard(across)">
                                      <p:cBhvr>
                                        <p:cTn id="40" dur="500"/>
                                        <p:tgtEl>
                                          <p:spTgt spid="45"/>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checkerboard(across)">
                                      <p:cBhvr>
                                        <p:cTn id="43" dur="500"/>
                                        <p:tgtEl>
                                          <p:spTgt spid="28"/>
                                        </p:tgtEl>
                                      </p:cBhvr>
                                    </p:animEffect>
                                  </p:childTnLst>
                                </p:cTn>
                              </p:par>
                              <p:par>
                                <p:cTn id="44" presetID="5" presetClass="entr" presetSubtype="10" fill="hold"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checkerboard(across)">
                                      <p:cBhvr>
                                        <p:cTn id="46" dur="500"/>
                                        <p:tgtEl>
                                          <p:spTgt spid="25"/>
                                        </p:tgtEl>
                                      </p:cBhvr>
                                    </p:animEffect>
                                  </p:childTnLst>
                                </p:cTn>
                              </p:par>
                            </p:childTnLst>
                          </p:cTn>
                        </p:par>
                      </p:childTnLst>
                    </p:cTn>
                  </p:par>
                  <p:par>
                    <p:cTn id="47" fill="hold">
                      <p:stCondLst>
                        <p:cond delay="indefinite"/>
                      </p:stCondLst>
                      <p:childTnLst>
                        <p:par>
                          <p:cTn id="48" fill="hold">
                            <p:stCondLst>
                              <p:cond delay="0"/>
                            </p:stCondLst>
                            <p:childTnLst>
                              <p:par>
                                <p:cTn id="49" presetID="5" presetClass="entr" presetSubtype="10" fill="hold"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checkerboard(across)">
                                      <p:cBhvr>
                                        <p:cTn id="51" dur="500"/>
                                        <p:tgtEl>
                                          <p:spTgt spid="21"/>
                                        </p:tgtEl>
                                      </p:cBhvr>
                                    </p:animEffect>
                                  </p:childTnLst>
                                </p:cTn>
                              </p:par>
                            </p:childTnLst>
                          </p:cTn>
                        </p:par>
                      </p:childTnLst>
                    </p:cTn>
                  </p:par>
                  <p:par>
                    <p:cTn id="52" fill="hold">
                      <p:stCondLst>
                        <p:cond delay="indefinite"/>
                      </p:stCondLst>
                      <p:childTnLst>
                        <p:par>
                          <p:cTn id="53" fill="hold">
                            <p:stCondLst>
                              <p:cond delay="0"/>
                            </p:stCondLst>
                            <p:childTnLst>
                              <p:par>
                                <p:cTn id="54" presetID="5" presetClass="entr" presetSubtype="10" fill="hold" nodeType="click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checkerboard(across)">
                                      <p:cBhvr>
                                        <p:cTn id="56" dur="500"/>
                                        <p:tgtEl>
                                          <p:spTgt spid="48"/>
                                        </p:tgtEl>
                                      </p:cBhvr>
                                    </p:animEffect>
                                  </p:childTnLst>
                                </p:cTn>
                              </p:par>
                            </p:childTnLst>
                          </p:cTn>
                        </p:par>
                      </p:childTnLst>
                    </p:cTn>
                  </p:par>
                  <p:par>
                    <p:cTn id="57" fill="hold">
                      <p:stCondLst>
                        <p:cond delay="indefinite"/>
                      </p:stCondLst>
                      <p:childTnLst>
                        <p:par>
                          <p:cTn id="58" fill="hold">
                            <p:stCondLst>
                              <p:cond delay="0"/>
                            </p:stCondLst>
                            <p:childTnLst>
                              <p:par>
                                <p:cTn id="59" presetID="5" presetClass="entr" presetSubtype="10" fill="hold" nodeType="click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checkerboard(across)">
                                      <p:cBhvr>
                                        <p:cTn id="61" dur="500"/>
                                        <p:tgtEl>
                                          <p:spTgt spid="23"/>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nodeType="click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checkerboard(across)">
                                      <p:cBhvr>
                                        <p:cTn id="66" dur="500"/>
                                        <p:tgtEl>
                                          <p:spTgt spid="49"/>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nodeType="click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checkerboard(across)">
                                      <p:cBhvr>
                                        <p:cTn id="71" dur="500"/>
                                        <p:tgtEl>
                                          <p:spTgt spid="36"/>
                                        </p:tgtEl>
                                      </p:cBhvr>
                                    </p:animEffect>
                                  </p:childTnLst>
                                </p:cTn>
                              </p:par>
                              <p:par>
                                <p:cTn id="72" presetID="5" presetClass="entr" presetSubtype="10" fill="hold" nodeType="with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checkerboard(across)">
                                      <p:cBhvr>
                                        <p:cTn id="74" dur="500"/>
                                        <p:tgtEl>
                                          <p:spTgt spid="52"/>
                                        </p:tgtEl>
                                      </p:cBhvr>
                                    </p:animEffect>
                                  </p:childTnLst>
                                </p:cTn>
                              </p:par>
                            </p:childTnLst>
                          </p:cTn>
                        </p:par>
                      </p:childTnLst>
                    </p:cTn>
                  </p:par>
                  <p:par>
                    <p:cTn id="75" fill="hold">
                      <p:stCondLst>
                        <p:cond delay="indefinite"/>
                      </p:stCondLst>
                      <p:childTnLst>
                        <p:par>
                          <p:cTn id="76" fill="hold">
                            <p:stCondLst>
                              <p:cond delay="0"/>
                            </p:stCondLst>
                            <p:childTnLst>
                              <p:par>
                                <p:cTn id="77" presetID="5" presetClass="entr" presetSubtype="10" fill="hold" grpId="0" nodeType="clickEffect">
                                  <p:stCondLst>
                                    <p:cond delay="0"/>
                                  </p:stCondLst>
                                  <p:childTnLst>
                                    <p:set>
                                      <p:cBhvr>
                                        <p:cTn id="78" dur="1" fill="hold">
                                          <p:stCondLst>
                                            <p:cond delay="0"/>
                                          </p:stCondLst>
                                        </p:cTn>
                                        <p:tgtEl>
                                          <p:spTgt spid="64"/>
                                        </p:tgtEl>
                                        <p:attrNameLst>
                                          <p:attrName>style.visibility</p:attrName>
                                        </p:attrNameLst>
                                      </p:cBhvr>
                                      <p:to>
                                        <p:strVal val="visible"/>
                                      </p:to>
                                    </p:set>
                                    <p:animEffect transition="in" filter="checkerboard(across)">
                                      <p:cBhvr>
                                        <p:cTn id="79" dur="500"/>
                                        <p:tgtEl>
                                          <p:spTgt spid="64"/>
                                        </p:tgtEl>
                                      </p:cBhvr>
                                    </p:animEffect>
                                  </p:childTnLst>
                                </p:cTn>
                              </p:par>
                              <p:par>
                                <p:cTn id="80" presetID="5" presetClass="entr" presetSubtype="10" fill="hold" nodeType="withEffect">
                                  <p:stCondLst>
                                    <p:cond delay="0"/>
                                  </p:stCondLst>
                                  <p:childTnLst>
                                    <p:set>
                                      <p:cBhvr>
                                        <p:cTn id="81" dur="1" fill="hold">
                                          <p:stCondLst>
                                            <p:cond delay="0"/>
                                          </p:stCondLst>
                                        </p:cTn>
                                        <p:tgtEl>
                                          <p:spTgt spid="63"/>
                                        </p:tgtEl>
                                        <p:attrNameLst>
                                          <p:attrName>style.visibility</p:attrName>
                                        </p:attrNameLst>
                                      </p:cBhvr>
                                      <p:to>
                                        <p:strVal val="visible"/>
                                      </p:to>
                                    </p:set>
                                    <p:animEffect transition="in" filter="checkerboard(across)">
                                      <p:cBhvr>
                                        <p:cTn id="82" dur="500"/>
                                        <p:tgtEl>
                                          <p:spTgt spid="63"/>
                                        </p:tgtEl>
                                      </p:cBhvr>
                                    </p:animEffect>
                                  </p:childTnLst>
                                </p:cTn>
                              </p:par>
                              <p:par>
                                <p:cTn id="83" presetID="5" presetClass="entr" presetSubtype="10" fill="hold" nodeType="withEffect">
                                  <p:stCondLst>
                                    <p:cond delay="0"/>
                                  </p:stCondLst>
                                  <p:childTnLst>
                                    <p:set>
                                      <p:cBhvr>
                                        <p:cTn id="84" dur="1" fill="hold">
                                          <p:stCondLst>
                                            <p:cond delay="0"/>
                                          </p:stCondLst>
                                        </p:cTn>
                                        <p:tgtEl>
                                          <p:spTgt spid="67"/>
                                        </p:tgtEl>
                                        <p:attrNameLst>
                                          <p:attrName>style.visibility</p:attrName>
                                        </p:attrNameLst>
                                      </p:cBhvr>
                                      <p:to>
                                        <p:strVal val="visible"/>
                                      </p:to>
                                    </p:set>
                                    <p:animEffect transition="in" filter="checkerboard(across)">
                                      <p:cBhvr>
                                        <p:cTn id="85" dur="500"/>
                                        <p:tgtEl>
                                          <p:spTgt spid="67"/>
                                        </p:tgtEl>
                                      </p:cBhvr>
                                    </p:animEffect>
                                  </p:childTnLst>
                                </p:cTn>
                              </p:par>
                              <p:par>
                                <p:cTn id="86" presetID="5" presetClass="entr" presetSubtype="10" fill="hold" grpId="0" nodeType="withEffect">
                                  <p:stCondLst>
                                    <p:cond delay="0"/>
                                  </p:stCondLst>
                                  <p:childTnLst>
                                    <p:set>
                                      <p:cBhvr>
                                        <p:cTn id="87" dur="1" fill="hold">
                                          <p:stCondLst>
                                            <p:cond delay="0"/>
                                          </p:stCondLst>
                                        </p:cTn>
                                        <p:tgtEl>
                                          <p:spTgt spid="65"/>
                                        </p:tgtEl>
                                        <p:attrNameLst>
                                          <p:attrName>style.visibility</p:attrName>
                                        </p:attrNameLst>
                                      </p:cBhvr>
                                      <p:to>
                                        <p:strVal val="visible"/>
                                      </p:to>
                                    </p:set>
                                    <p:animEffect transition="in" filter="checkerboard(across)">
                                      <p:cBhvr>
                                        <p:cTn id="88" dur="500"/>
                                        <p:tgtEl>
                                          <p:spTgt spid="65"/>
                                        </p:tgtEl>
                                      </p:cBhvr>
                                    </p:animEffect>
                                  </p:childTnLst>
                                </p:cTn>
                              </p:par>
                            </p:childTnLst>
                          </p:cTn>
                        </p:par>
                      </p:childTnLst>
                    </p:cTn>
                  </p:par>
                  <p:par>
                    <p:cTn id="89" fill="hold">
                      <p:stCondLst>
                        <p:cond delay="indefinite"/>
                      </p:stCondLst>
                      <p:childTnLst>
                        <p:par>
                          <p:cTn id="90" fill="hold">
                            <p:stCondLst>
                              <p:cond delay="0"/>
                            </p:stCondLst>
                            <p:childTnLst>
                              <p:par>
                                <p:cTn id="91" presetID="5" presetClass="entr" presetSubtype="10" fill="hold" grpId="0" nodeType="clickEffect">
                                  <p:stCondLst>
                                    <p:cond delay="0"/>
                                  </p:stCondLst>
                                  <p:childTnLst>
                                    <p:set>
                                      <p:cBhvr>
                                        <p:cTn id="92" dur="1" fill="hold">
                                          <p:stCondLst>
                                            <p:cond delay="0"/>
                                          </p:stCondLst>
                                        </p:cTn>
                                        <p:tgtEl>
                                          <p:spTgt spid="110"/>
                                        </p:tgtEl>
                                        <p:attrNameLst>
                                          <p:attrName>style.visibility</p:attrName>
                                        </p:attrNameLst>
                                      </p:cBhvr>
                                      <p:to>
                                        <p:strVal val="visible"/>
                                      </p:to>
                                    </p:set>
                                    <p:animEffect transition="in" filter="checkerboard(across)">
                                      <p:cBhvr>
                                        <p:cTn id="93" dur="500"/>
                                        <p:tgtEl>
                                          <p:spTgt spid="110"/>
                                        </p:tgtEl>
                                      </p:cBhvr>
                                    </p:animEffect>
                                  </p:childTnLst>
                                </p:cTn>
                              </p:par>
                              <p:par>
                                <p:cTn id="94" presetID="5" presetClass="entr" presetSubtype="10" fill="hold" nodeType="withEffect">
                                  <p:stCondLst>
                                    <p:cond delay="0"/>
                                  </p:stCondLst>
                                  <p:childTnLst>
                                    <p:set>
                                      <p:cBhvr>
                                        <p:cTn id="95" dur="1" fill="hold">
                                          <p:stCondLst>
                                            <p:cond delay="0"/>
                                          </p:stCondLst>
                                        </p:cTn>
                                        <p:tgtEl>
                                          <p:spTgt spid="114"/>
                                        </p:tgtEl>
                                        <p:attrNameLst>
                                          <p:attrName>style.visibility</p:attrName>
                                        </p:attrNameLst>
                                      </p:cBhvr>
                                      <p:to>
                                        <p:strVal val="visible"/>
                                      </p:to>
                                    </p:set>
                                    <p:animEffect transition="in" filter="checkerboard(across)">
                                      <p:cBhvr>
                                        <p:cTn id="96" dur="500"/>
                                        <p:tgtEl>
                                          <p:spTgt spid="114"/>
                                        </p:tgtEl>
                                      </p:cBhvr>
                                    </p:animEffect>
                                  </p:childTnLst>
                                </p:cTn>
                              </p:par>
                              <p:par>
                                <p:cTn id="97" presetID="5" presetClass="entr" presetSubtype="10" fill="hold" nodeType="withEffect">
                                  <p:stCondLst>
                                    <p:cond delay="0"/>
                                  </p:stCondLst>
                                  <p:childTnLst>
                                    <p:set>
                                      <p:cBhvr>
                                        <p:cTn id="98" dur="1" fill="hold">
                                          <p:stCondLst>
                                            <p:cond delay="0"/>
                                          </p:stCondLst>
                                        </p:cTn>
                                        <p:tgtEl>
                                          <p:spTgt spid="118"/>
                                        </p:tgtEl>
                                        <p:attrNameLst>
                                          <p:attrName>style.visibility</p:attrName>
                                        </p:attrNameLst>
                                      </p:cBhvr>
                                      <p:to>
                                        <p:strVal val="visible"/>
                                      </p:to>
                                    </p:set>
                                    <p:animEffect transition="in" filter="checkerboard(across)">
                                      <p:cBhvr>
                                        <p:cTn id="99" dur="500"/>
                                        <p:tgtEl>
                                          <p:spTgt spid="118"/>
                                        </p:tgtEl>
                                      </p:cBhvr>
                                    </p:animEffect>
                                  </p:childTnLst>
                                </p:cTn>
                              </p:par>
                              <p:par>
                                <p:cTn id="100" presetID="5" presetClass="entr" presetSubtype="10" fill="hold" grpId="0" nodeType="withEffect">
                                  <p:stCondLst>
                                    <p:cond delay="0"/>
                                  </p:stCondLst>
                                  <p:childTnLst>
                                    <p:set>
                                      <p:cBhvr>
                                        <p:cTn id="101" dur="1" fill="hold">
                                          <p:stCondLst>
                                            <p:cond delay="0"/>
                                          </p:stCondLst>
                                        </p:cTn>
                                        <p:tgtEl>
                                          <p:spTgt spid="111"/>
                                        </p:tgtEl>
                                        <p:attrNameLst>
                                          <p:attrName>style.visibility</p:attrName>
                                        </p:attrNameLst>
                                      </p:cBhvr>
                                      <p:to>
                                        <p:strVal val="visible"/>
                                      </p:to>
                                    </p:set>
                                    <p:animEffect transition="in" filter="checkerboard(across)">
                                      <p:cBhvr>
                                        <p:cTn id="102" dur="500"/>
                                        <p:tgtEl>
                                          <p:spTgt spid="111"/>
                                        </p:tgtEl>
                                      </p:cBhvr>
                                    </p:animEffect>
                                  </p:childTnLst>
                                </p:cTn>
                              </p:par>
                            </p:childTnLst>
                          </p:cTn>
                        </p:par>
                      </p:childTnLst>
                    </p:cTn>
                  </p:par>
                  <p:par>
                    <p:cTn id="103" fill="hold">
                      <p:stCondLst>
                        <p:cond delay="indefinite"/>
                      </p:stCondLst>
                      <p:childTnLst>
                        <p:par>
                          <p:cTn id="104" fill="hold">
                            <p:stCondLst>
                              <p:cond delay="0"/>
                            </p:stCondLst>
                            <p:childTnLst>
                              <p:par>
                                <p:cTn id="105" presetID="5" presetClass="entr" presetSubtype="10" fill="hold" grpId="0" nodeType="clickEffect">
                                  <p:stCondLst>
                                    <p:cond delay="0"/>
                                  </p:stCondLst>
                                  <p:childTnLst>
                                    <p:set>
                                      <p:cBhvr>
                                        <p:cTn id="106" dur="1" fill="hold">
                                          <p:stCondLst>
                                            <p:cond delay="0"/>
                                          </p:stCondLst>
                                        </p:cTn>
                                        <p:tgtEl>
                                          <p:spTgt spid="83"/>
                                        </p:tgtEl>
                                        <p:attrNameLst>
                                          <p:attrName>style.visibility</p:attrName>
                                        </p:attrNameLst>
                                      </p:cBhvr>
                                      <p:to>
                                        <p:strVal val="visible"/>
                                      </p:to>
                                    </p:set>
                                    <p:animEffect transition="in" filter="checkerboard(across)">
                                      <p:cBhvr>
                                        <p:cTn id="107" dur="500"/>
                                        <p:tgtEl>
                                          <p:spTgt spid="83"/>
                                        </p:tgtEl>
                                      </p:cBhvr>
                                    </p:animEffect>
                                  </p:childTnLst>
                                </p:cTn>
                              </p:par>
                              <p:par>
                                <p:cTn id="108" presetID="5" presetClass="entr" presetSubtype="10" fill="hold" grpId="0" nodeType="withEffect">
                                  <p:stCondLst>
                                    <p:cond delay="0"/>
                                  </p:stCondLst>
                                  <p:childTnLst>
                                    <p:set>
                                      <p:cBhvr>
                                        <p:cTn id="109" dur="1" fill="hold">
                                          <p:stCondLst>
                                            <p:cond delay="0"/>
                                          </p:stCondLst>
                                        </p:cTn>
                                        <p:tgtEl>
                                          <p:spTgt spid="92"/>
                                        </p:tgtEl>
                                        <p:attrNameLst>
                                          <p:attrName>style.visibility</p:attrName>
                                        </p:attrNameLst>
                                      </p:cBhvr>
                                      <p:to>
                                        <p:strVal val="visible"/>
                                      </p:to>
                                    </p:set>
                                    <p:animEffect transition="in" filter="checkerboard(across)">
                                      <p:cBhvr>
                                        <p:cTn id="110" dur="500"/>
                                        <p:tgtEl>
                                          <p:spTgt spid="92"/>
                                        </p:tgtEl>
                                      </p:cBhvr>
                                    </p:animEffect>
                                  </p:childTnLst>
                                </p:cTn>
                              </p:par>
                              <p:par>
                                <p:cTn id="111" presetID="5" presetClass="entr" presetSubtype="10" fill="hold" grpId="0" nodeType="withEffect">
                                  <p:stCondLst>
                                    <p:cond delay="0"/>
                                  </p:stCondLst>
                                  <p:childTnLst>
                                    <p:set>
                                      <p:cBhvr>
                                        <p:cTn id="112" dur="1" fill="hold">
                                          <p:stCondLst>
                                            <p:cond delay="0"/>
                                          </p:stCondLst>
                                        </p:cTn>
                                        <p:tgtEl>
                                          <p:spTgt spid="93"/>
                                        </p:tgtEl>
                                        <p:attrNameLst>
                                          <p:attrName>style.visibility</p:attrName>
                                        </p:attrNameLst>
                                      </p:cBhvr>
                                      <p:to>
                                        <p:strVal val="visible"/>
                                      </p:to>
                                    </p:set>
                                    <p:animEffect transition="in" filter="checkerboard(across)">
                                      <p:cBhvr>
                                        <p:cTn id="113" dur="500"/>
                                        <p:tgtEl>
                                          <p:spTgt spid="93"/>
                                        </p:tgtEl>
                                      </p:cBhvr>
                                    </p:animEffect>
                                  </p:childTnLst>
                                </p:cTn>
                              </p:par>
                              <p:par>
                                <p:cTn id="114" presetID="5" presetClass="entr" presetSubtype="10" fill="hold" grpId="0" nodeType="withEffect">
                                  <p:stCondLst>
                                    <p:cond delay="0"/>
                                  </p:stCondLst>
                                  <p:childTnLst>
                                    <p:set>
                                      <p:cBhvr>
                                        <p:cTn id="115" dur="1" fill="hold">
                                          <p:stCondLst>
                                            <p:cond delay="0"/>
                                          </p:stCondLst>
                                        </p:cTn>
                                        <p:tgtEl>
                                          <p:spTgt spid="94"/>
                                        </p:tgtEl>
                                        <p:attrNameLst>
                                          <p:attrName>style.visibility</p:attrName>
                                        </p:attrNameLst>
                                      </p:cBhvr>
                                      <p:to>
                                        <p:strVal val="visible"/>
                                      </p:to>
                                    </p:set>
                                    <p:animEffect transition="in" filter="checkerboard(across)">
                                      <p:cBhvr>
                                        <p:cTn id="116" dur="500"/>
                                        <p:tgtEl>
                                          <p:spTgt spid="94"/>
                                        </p:tgtEl>
                                      </p:cBhvr>
                                    </p:animEffect>
                                  </p:childTnLst>
                                </p:cTn>
                              </p:par>
                              <p:par>
                                <p:cTn id="117" presetID="5" presetClass="entr" presetSubtype="10" fill="hold" grpId="0" nodeType="withEffect">
                                  <p:stCondLst>
                                    <p:cond delay="0"/>
                                  </p:stCondLst>
                                  <p:childTnLst>
                                    <p:set>
                                      <p:cBhvr>
                                        <p:cTn id="118" dur="1" fill="hold">
                                          <p:stCondLst>
                                            <p:cond delay="0"/>
                                          </p:stCondLst>
                                        </p:cTn>
                                        <p:tgtEl>
                                          <p:spTgt spid="95"/>
                                        </p:tgtEl>
                                        <p:attrNameLst>
                                          <p:attrName>style.visibility</p:attrName>
                                        </p:attrNameLst>
                                      </p:cBhvr>
                                      <p:to>
                                        <p:strVal val="visible"/>
                                      </p:to>
                                    </p:set>
                                    <p:animEffect transition="in" filter="checkerboard(across)">
                                      <p:cBhvr>
                                        <p:cTn id="119" dur="500"/>
                                        <p:tgtEl>
                                          <p:spTgt spid="95"/>
                                        </p:tgtEl>
                                      </p:cBhvr>
                                    </p:animEffect>
                                  </p:childTnLst>
                                </p:cTn>
                              </p:par>
                              <p:par>
                                <p:cTn id="120" presetID="5" presetClass="entr" presetSubtype="10" fill="hold" grpId="0" nodeType="withEffect">
                                  <p:stCondLst>
                                    <p:cond delay="0"/>
                                  </p:stCondLst>
                                  <p:childTnLst>
                                    <p:set>
                                      <p:cBhvr>
                                        <p:cTn id="121" dur="1" fill="hold">
                                          <p:stCondLst>
                                            <p:cond delay="0"/>
                                          </p:stCondLst>
                                        </p:cTn>
                                        <p:tgtEl>
                                          <p:spTgt spid="96"/>
                                        </p:tgtEl>
                                        <p:attrNameLst>
                                          <p:attrName>style.visibility</p:attrName>
                                        </p:attrNameLst>
                                      </p:cBhvr>
                                      <p:to>
                                        <p:strVal val="visible"/>
                                      </p:to>
                                    </p:set>
                                    <p:animEffect transition="in" filter="checkerboard(across)">
                                      <p:cBhvr>
                                        <p:cTn id="122" dur="500"/>
                                        <p:tgtEl>
                                          <p:spTgt spid="96"/>
                                        </p:tgtEl>
                                      </p:cBhvr>
                                    </p:animEffect>
                                  </p:childTnLst>
                                </p:cTn>
                              </p:par>
                              <p:par>
                                <p:cTn id="123" presetID="5" presetClass="entr" presetSubtype="10" fill="hold" grpId="0" nodeType="withEffect">
                                  <p:stCondLst>
                                    <p:cond delay="0"/>
                                  </p:stCondLst>
                                  <p:childTnLst>
                                    <p:set>
                                      <p:cBhvr>
                                        <p:cTn id="124" dur="1" fill="hold">
                                          <p:stCondLst>
                                            <p:cond delay="0"/>
                                          </p:stCondLst>
                                        </p:cTn>
                                        <p:tgtEl>
                                          <p:spTgt spid="97"/>
                                        </p:tgtEl>
                                        <p:attrNameLst>
                                          <p:attrName>style.visibility</p:attrName>
                                        </p:attrNameLst>
                                      </p:cBhvr>
                                      <p:to>
                                        <p:strVal val="visible"/>
                                      </p:to>
                                    </p:set>
                                    <p:animEffect transition="in" filter="checkerboard(across)">
                                      <p:cBhvr>
                                        <p:cTn id="125" dur="500"/>
                                        <p:tgtEl>
                                          <p:spTgt spid="97"/>
                                        </p:tgtEl>
                                      </p:cBhvr>
                                    </p:animEffect>
                                  </p:childTnLst>
                                </p:cTn>
                              </p:par>
                              <p:par>
                                <p:cTn id="126" presetID="5" presetClass="entr" presetSubtype="10" fill="hold" grpId="0" nodeType="withEffect">
                                  <p:stCondLst>
                                    <p:cond delay="0"/>
                                  </p:stCondLst>
                                  <p:childTnLst>
                                    <p:set>
                                      <p:cBhvr>
                                        <p:cTn id="127" dur="1" fill="hold">
                                          <p:stCondLst>
                                            <p:cond delay="0"/>
                                          </p:stCondLst>
                                        </p:cTn>
                                        <p:tgtEl>
                                          <p:spTgt spid="98"/>
                                        </p:tgtEl>
                                        <p:attrNameLst>
                                          <p:attrName>style.visibility</p:attrName>
                                        </p:attrNameLst>
                                      </p:cBhvr>
                                      <p:to>
                                        <p:strVal val="visible"/>
                                      </p:to>
                                    </p:set>
                                    <p:animEffect transition="in" filter="checkerboard(across)">
                                      <p:cBhvr>
                                        <p:cTn id="128" dur="500"/>
                                        <p:tgtEl>
                                          <p:spTgt spid="98"/>
                                        </p:tgtEl>
                                      </p:cBhvr>
                                    </p:animEffect>
                                  </p:childTnLst>
                                </p:cTn>
                              </p:par>
                              <p:par>
                                <p:cTn id="129" presetID="5" presetClass="entr" presetSubtype="10" fill="hold" grpId="0" nodeType="withEffect">
                                  <p:stCondLst>
                                    <p:cond delay="0"/>
                                  </p:stCondLst>
                                  <p:childTnLst>
                                    <p:set>
                                      <p:cBhvr>
                                        <p:cTn id="130" dur="1" fill="hold">
                                          <p:stCondLst>
                                            <p:cond delay="0"/>
                                          </p:stCondLst>
                                        </p:cTn>
                                        <p:tgtEl>
                                          <p:spTgt spid="134"/>
                                        </p:tgtEl>
                                        <p:attrNameLst>
                                          <p:attrName>style.visibility</p:attrName>
                                        </p:attrNameLst>
                                      </p:cBhvr>
                                      <p:to>
                                        <p:strVal val="visible"/>
                                      </p:to>
                                    </p:set>
                                    <p:animEffect transition="in" filter="checkerboard(across)">
                                      <p:cBhvr>
                                        <p:cTn id="131" dur="500"/>
                                        <p:tgtEl>
                                          <p:spTgt spid="134"/>
                                        </p:tgtEl>
                                      </p:cBhvr>
                                    </p:animEffect>
                                  </p:childTnLst>
                                </p:cTn>
                              </p:par>
                            </p:childTnLst>
                          </p:cTn>
                        </p:par>
                      </p:childTnLst>
                    </p:cTn>
                  </p:par>
                  <p:par>
                    <p:cTn id="132" fill="hold">
                      <p:stCondLst>
                        <p:cond delay="indefinite"/>
                      </p:stCondLst>
                      <p:childTnLst>
                        <p:par>
                          <p:cTn id="133" fill="hold">
                            <p:stCondLst>
                              <p:cond delay="0"/>
                            </p:stCondLst>
                            <p:childTnLst>
                              <p:par>
                                <p:cTn id="134" presetID="5" presetClass="entr" presetSubtype="10" fill="hold" nodeType="clickEffect">
                                  <p:stCondLst>
                                    <p:cond delay="0"/>
                                  </p:stCondLst>
                                  <p:childTnLst>
                                    <p:set>
                                      <p:cBhvr>
                                        <p:cTn id="135" dur="1" fill="hold">
                                          <p:stCondLst>
                                            <p:cond delay="0"/>
                                          </p:stCondLst>
                                        </p:cTn>
                                        <p:tgtEl>
                                          <p:spTgt spid="99"/>
                                        </p:tgtEl>
                                        <p:attrNameLst>
                                          <p:attrName>style.visibility</p:attrName>
                                        </p:attrNameLst>
                                      </p:cBhvr>
                                      <p:to>
                                        <p:strVal val="visible"/>
                                      </p:to>
                                    </p:set>
                                    <p:animEffect transition="in" filter="checkerboard(across)">
                                      <p:cBhvr>
                                        <p:cTn id="136" dur="500"/>
                                        <p:tgtEl>
                                          <p:spTgt spid="99"/>
                                        </p:tgtEl>
                                      </p:cBhvr>
                                    </p:animEffect>
                                  </p:childTnLst>
                                </p:cTn>
                              </p:par>
                            </p:childTnLst>
                          </p:cTn>
                        </p:par>
                      </p:childTnLst>
                    </p:cTn>
                  </p:par>
                  <p:par>
                    <p:cTn id="137" fill="hold">
                      <p:stCondLst>
                        <p:cond delay="indefinite"/>
                      </p:stCondLst>
                      <p:childTnLst>
                        <p:par>
                          <p:cTn id="138" fill="hold">
                            <p:stCondLst>
                              <p:cond delay="0"/>
                            </p:stCondLst>
                            <p:childTnLst>
                              <p:par>
                                <p:cTn id="139" presetID="5" presetClass="entr" presetSubtype="10" fill="hold" nodeType="clickEffect">
                                  <p:stCondLst>
                                    <p:cond delay="0"/>
                                  </p:stCondLst>
                                  <p:childTnLst>
                                    <p:set>
                                      <p:cBhvr>
                                        <p:cTn id="140" dur="1" fill="hold">
                                          <p:stCondLst>
                                            <p:cond delay="0"/>
                                          </p:stCondLst>
                                        </p:cTn>
                                        <p:tgtEl>
                                          <p:spTgt spid="100"/>
                                        </p:tgtEl>
                                        <p:attrNameLst>
                                          <p:attrName>style.visibility</p:attrName>
                                        </p:attrNameLst>
                                      </p:cBhvr>
                                      <p:to>
                                        <p:strVal val="visible"/>
                                      </p:to>
                                    </p:set>
                                    <p:animEffect transition="in" filter="checkerboard(across)">
                                      <p:cBhvr>
                                        <p:cTn id="141" dur="500"/>
                                        <p:tgtEl>
                                          <p:spTgt spid="100"/>
                                        </p:tgtEl>
                                      </p:cBhvr>
                                    </p:animEffect>
                                  </p:childTnLst>
                                </p:cTn>
                              </p:par>
                            </p:childTnLst>
                          </p:cTn>
                        </p:par>
                      </p:childTnLst>
                    </p:cTn>
                  </p:par>
                  <p:par>
                    <p:cTn id="142" fill="hold">
                      <p:stCondLst>
                        <p:cond delay="indefinite"/>
                      </p:stCondLst>
                      <p:childTnLst>
                        <p:par>
                          <p:cTn id="143" fill="hold">
                            <p:stCondLst>
                              <p:cond delay="0"/>
                            </p:stCondLst>
                            <p:childTnLst>
                              <p:par>
                                <p:cTn id="144" presetID="5" presetClass="entr" presetSubtype="10" fill="hold" nodeType="clickEffect">
                                  <p:stCondLst>
                                    <p:cond delay="0"/>
                                  </p:stCondLst>
                                  <p:childTnLst>
                                    <p:set>
                                      <p:cBhvr>
                                        <p:cTn id="145" dur="1" fill="hold">
                                          <p:stCondLst>
                                            <p:cond delay="0"/>
                                          </p:stCondLst>
                                        </p:cTn>
                                        <p:tgtEl>
                                          <p:spTgt spid="101"/>
                                        </p:tgtEl>
                                        <p:attrNameLst>
                                          <p:attrName>style.visibility</p:attrName>
                                        </p:attrNameLst>
                                      </p:cBhvr>
                                      <p:to>
                                        <p:strVal val="visible"/>
                                      </p:to>
                                    </p:set>
                                    <p:animEffect transition="in" filter="checkerboard(across)">
                                      <p:cBhvr>
                                        <p:cTn id="146" dur="500"/>
                                        <p:tgtEl>
                                          <p:spTgt spid="101"/>
                                        </p:tgtEl>
                                      </p:cBhvr>
                                    </p:animEffect>
                                  </p:childTnLst>
                                </p:cTn>
                              </p:par>
                            </p:childTnLst>
                          </p:cTn>
                        </p:par>
                      </p:childTnLst>
                    </p:cTn>
                  </p:par>
                  <p:par>
                    <p:cTn id="147" fill="hold">
                      <p:stCondLst>
                        <p:cond delay="indefinite"/>
                      </p:stCondLst>
                      <p:childTnLst>
                        <p:par>
                          <p:cTn id="148" fill="hold">
                            <p:stCondLst>
                              <p:cond delay="0"/>
                            </p:stCondLst>
                            <p:childTnLst>
                              <p:par>
                                <p:cTn id="149" presetID="5" presetClass="entr" presetSubtype="10" fill="hold" grpId="0" nodeType="clickEffect">
                                  <p:stCondLst>
                                    <p:cond delay="0"/>
                                  </p:stCondLst>
                                  <p:childTnLst>
                                    <p:set>
                                      <p:cBhvr>
                                        <p:cTn id="150" dur="1" fill="hold">
                                          <p:stCondLst>
                                            <p:cond delay="0"/>
                                          </p:stCondLst>
                                        </p:cTn>
                                        <p:tgtEl>
                                          <p:spTgt spid="85"/>
                                        </p:tgtEl>
                                        <p:attrNameLst>
                                          <p:attrName>style.visibility</p:attrName>
                                        </p:attrNameLst>
                                      </p:cBhvr>
                                      <p:to>
                                        <p:strVal val="visible"/>
                                      </p:to>
                                    </p:set>
                                    <p:animEffect transition="in" filter="checkerboard(across)">
                                      <p:cBhvr>
                                        <p:cTn id="151" dur="500"/>
                                        <p:tgtEl>
                                          <p:spTgt spid="85"/>
                                        </p:tgtEl>
                                      </p:cBhvr>
                                    </p:animEffect>
                                  </p:childTnLst>
                                </p:cTn>
                              </p:par>
                              <p:par>
                                <p:cTn id="152" presetID="5" presetClass="entr" presetSubtype="10" fill="hold" nodeType="withEffect">
                                  <p:stCondLst>
                                    <p:cond delay="0"/>
                                  </p:stCondLst>
                                  <p:childTnLst>
                                    <p:set>
                                      <p:cBhvr>
                                        <p:cTn id="153" dur="1" fill="hold">
                                          <p:stCondLst>
                                            <p:cond delay="0"/>
                                          </p:stCondLst>
                                        </p:cTn>
                                        <p:tgtEl>
                                          <p:spTgt spid="84"/>
                                        </p:tgtEl>
                                        <p:attrNameLst>
                                          <p:attrName>style.visibility</p:attrName>
                                        </p:attrNameLst>
                                      </p:cBhvr>
                                      <p:to>
                                        <p:strVal val="visible"/>
                                      </p:to>
                                    </p:set>
                                    <p:animEffect transition="in" filter="checkerboard(across)">
                                      <p:cBhvr>
                                        <p:cTn id="154" dur="500"/>
                                        <p:tgtEl>
                                          <p:spTgt spid="84"/>
                                        </p:tgtEl>
                                      </p:cBhvr>
                                    </p:animEffect>
                                  </p:childTnLst>
                                </p:cTn>
                              </p:par>
                              <p:par>
                                <p:cTn id="155" presetID="5" presetClass="entr" presetSubtype="10" fill="hold" nodeType="withEffect">
                                  <p:stCondLst>
                                    <p:cond delay="0"/>
                                  </p:stCondLst>
                                  <p:childTnLst>
                                    <p:set>
                                      <p:cBhvr>
                                        <p:cTn id="156" dur="1" fill="hold">
                                          <p:stCondLst>
                                            <p:cond delay="0"/>
                                          </p:stCondLst>
                                        </p:cTn>
                                        <p:tgtEl>
                                          <p:spTgt spid="87"/>
                                        </p:tgtEl>
                                        <p:attrNameLst>
                                          <p:attrName>style.visibility</p:attrName>
                                        </p:attrNameLst>
                                      </p:cBhvr>
                                      <p:to>
                                        <p:strVal val="visible"/>
                                      </p:to>
                                    </p:set>
                                    <p:animEffect transition="in" filter="checkerboard(across)">
                                      <p:cBhvr>
                                        <p:cTn id="157" dur="500"/>
                                        <p:tgtEl>
                                          <p:spTgt spid="87"/>
                                        </p:tgtEl>
                                      </p:cBhvr>
                                    </p:animEffect>
                                  </p:childTnLst>
                                </p:cTn>
                              </p:par>
                              <p:par>
                                <p:cTn id="158" presetID="5" presetClass="entr" presetSubtype="10" fill="hold" grpId="0" nodeType="withEffect">
                                  <p:stCondLst>
                                    <p:cond delay="0"/>
                                  </p:stCondLst>
                                  <p:childTnLst>
                                    <p:set>
                                      <p:cBhvr>
                                        <p:cTn id="159" dur="1" fill="hold">
                                          <p:stCondLst>
                                            <p:cond delay="0"/>
                                          </p:stCondLst>
                                        </p:cTn>
                                        <p:tgtEl>
                                          <p:spTgt spid="86"/>
                                        </p:tgtEl>
                                        <p:attrNameLst>
                                          <p:attrName>style.visibility</p:attrName>
                                        </p:attrNameLst>
                                      </p:cBhvr>
                                      <p:to>
                                        <p:strVal val="visible"/>
                                      </p:to>
                                    </p:set>
                                    <p:animEffect transition="in" filter="checkerboard(across)">
                                      <p:cBhvr>
                                        <p:cTn id="160" dur="500"/>
                                        <p:tgtEl>
                                          <p:spTgt spid="86"/>
                                        </p:tgtEl>
                                      </p:cBhvr>
                                    </p:animEffect>
                                  </p:childTnLst>
                                </p:cTn>
                              </p:par>
                            </p:childTnLst>
                          </p:cTn>
                        </p:par>
                      </p:childTnLst>
                    </p:cTn>
                  </p:par>
                  <p:par>
                    <p:cTn id="161" fill="hold">
                      <p:stCondLst>
                        <p:cond delay="indefinite"/>
                      </p:stCondLst>
                      <p:childTnLst>
                        <p:par>
                          <p:cTn id="162" fill="hold">
                            <p:stCondLst>
                              <p:cond delay="0"/>
                            </p:stCondLst>
                            <p:childTnLst>
                              <p:par>
                                <p:cTn id="163" presetID="5" presetClass="entr" presetSubtype="10" fill="hold" grpId="0" nodeType="clickEffect">
                                  <p:stCondLst>
                                    <p:cond delay="0"/>
                                  </p:stCondLst>
                                  <p:childTnLst>
                                    <p:set>
                                      <p:cBhvr>
                                        <p:cTn id="164" dur="1" fill="hold">
                                          <p:stCondLst>
                                            <p:cond delay="0"/>
                                          </p:stCondLst>
                                        </p:cTn>
                                        <p:tgtEl>
                                          <p:spTgt spid="112"/>
                                        </p:tgtEl>
                                        <p:attrNameLst>
                                          <p:attrName>style.visibility</p:attrName>
                                        </p:attrNameLst>
                                      </p:cBhvr>
                                      <p:to>
                                        <p:strVal val="visible"/>
                                      </p:to>
                                    </p:set>
                                    <p:animEffect transition="in" filter="checkerboard(across)">
                                      <p:cBhvr>
                                        <p:cTn id="165" dur="500"/>
                                        <p:tgtEl>
                                          <p:spTgt spid="112"/>
                                        </p:tgtEl>
                                      </p:cBhvr>
                                    </p:animEffect>
                                  </p:childTnLst>
                                </p:cTn>
                              </p:par>
                              <p:par>
                                <p:cTn id="166" presetID="5" presetClass="entr" presetSubtype="10" fill="hold" nodeType="withEffect">
                                  <p:stCondLst>
                                    <p:cond delay="0"/>
                                  </p:stCondLst>
                                  <p:childTnLst>
                                    <p:set>
                                      <p:cBhvr>
                                        <p:cTn id="167" dur="1" fill="hold">
                                          <p:stCondLst>
                                            <p:cond delay="0"/>
                                          </p:stCondLst>
                                        </p:cTn>
                                        <p:tgtEl>
                                          <p:spTgt spid="121"/>
                                        </p:tgtEl>
                                        <p:attrNameLst>
                                          <p:attrName>style.visibility</p:attrName>
                                        </p:attrNameLst>
                                      </p:cBhvr>
                                      <p:to>
                                        <p:strVal val="visible"/>
                                      </p:to>
                                    </p:set>
                                    <p:animEffect transition="in" filter="checkerboard(across)">
                                      <p:cBhvr>
                                        <p:cTn id="168" dur="500"/>
                                        <p:tgtEl>
                                          <p:spTgt spid="121"/>
                                        </p:tgtEl>
                                      </p:cBhvr>
                                    </p:animEffect>
                                  </p:childTnLst>
                                </p:cTn>
                              </p:par>
                              <p:par>
                                <p:cTn id="169" presetID="5" presetClass="entr" presetSubtype="10" fill="hold" nodeType="withEffect">
                                  <p:stCondLst>
                                    <p:cond delay="0"/>
                                  </p:stCondLst>
                                  <p:childTnLst>
                                    <p:set>
                                      <p:cBhvr>
                                        <p:cTn id="170" dur="1" fill="hold">
                                          <p:stCondLst>
                                            <p:cond delay="0"/>
                                          </p:stCondLst>
                                        </p:cTn>
                                        <p:tgtEl>
                                          <p:spTgt spid="124"/>
                                        </p:tgtEl>
                                        <p:attrNameLst>
                                          <p:attrName>style.visibility</p:attrName>
                                        </p:attrNameLst>
                                      </p:cBhvr>
                                      <p:to>
                                        <p:strVal val="visible"/>
                                      </p:to>
                                    </p:set>
                                    <p:animEffect transition="in" filter="checkerboard(across)">
                                      <p:cBhvr>
                                        <p:cTn id="171" dur="500"/>
                                        <p:tgtEl>
                                          <p:spTgt spid="124"/>
                                        </p:tgtEl>
                                      </p:cBhvr>
                                    </p:animEffect>
                                  </p:childTnLst>
                                </p:cTn>
                              </p:par>
                              <p:par>
                                <p:cTn id="172" presetID="5" presetClass="entr" presetSubtype="10" fill="hold" grpId="0" nodeType="withEffect">
                                  <p:stCondLst>
                                    <p:cond delay="0"/>
                                  </p:stCondLst>
                                  <p:childTnLst>
                                    <p:set>
                                      <p:cBhvr>
                                        <p:cTn id="173" dur="1" fill="hold">
                                          <p:stCondLst>
                                            <p:cond delay="0"/>
                                          </p:stCondLst>
                                        </p:cTn>
                                        <p:tgtEl>
                                          <p:spTgt spid="113"/>
                                        </p:tgtEl>
                                        <p:attrNameLst>
                                          <p:attrName>style.visibility</p:attrName>
                                        </p:attrNameLst>
                                      </p:cBhvr>
                                      <p:to>
                                        <p:strVal val="visible"/>
                                      </p:to>
                                    </p:set>
                                    <p:animEffect transition="in" filter="checkerboard(across)">
                                      <p:cBhvr>
                                        <p:cTn id="174" dur="500"/>
                                        <p:tgtEl>
                                          <p:spTgt spid="113"/>
                                        </p:tgtEl>
                                      </p:cBhvr>
                                    </p:animEffect>
                                  </p:childTnLst>
                                </p:cTn>
                              </p:par>
                            </p:childTnLst>
                          </p:cTn>
                        </p:par>
                      </p:childTnLst>
                    </p:cTn>
                  </p:par>
                  <p:par>
                    <p:cTn id="175" fill="hold">
                      <p:stCondLst>
                        <p:cond delay="indefinite"/>
                      </p:stCondLst>
                      <p:childTnLst>
                        <p:par>
                          <p:cTn id="176" fill="hold">
                            <p:stCondLst>
                              <p:cond delay="0"/>
                            </p:stCondLst>
                            <p:childTnLst>
                              <p:par>
                                <p:cTn id="177" presetID="5" presetClass="entr" presetSubtype="10" fill="hold" nodeType="clickEffect">
                                  <p:stCondLst>
                                    <p:cond delay="0"/>
                                  </p:stCondLst>
                                  <p:childTnLst>
                                    <p:set>
                                      <p:cBhvr>
                                        <p:cTn id="178" dur="1" fill="hold">
                                          <p:stCondLst>
                                            <p:cond delay="0"/>
                                          </p:stCondLst>
                                        </p:cTn>
                                        <p:tgtEl>
                                          <p:spTgt spid="141"/>
                                        </p:tgtEl>
                                        <p:attrNameLst>
                                          <p:attrName>style.visibility</p:attrName>
                                        </p:attrNameLst>
                                      </p:cBhvr>
                                      <p:to>
                                        <p:strVal val="visible"/>
                                      </p:to>
                                    </p:set>
                                    <p:animEffect transition="in" filter="checkerboard(across)">
                                      <p:cBhvr>
                                        <p:cTn id="179" dur="500"/>
                                        <p:tgtEl>
                                          <p:spTgt spid="141"/>
                                        </p:tgtEl>
                                      </p:cBhvr>
                                    </p:animEffect>
                                  </p:childTnLst>
                                </p:cTn>
                              </p:par>
                              <p:par>
                                <p:cTn id="180" presetID="5" presetClass="entr" presetSubtype="10" fill="hold" grpId="0" nodeType="withEffect">
                                  <p:stCondLst>
                                    <p:cond delay="0"/>
                                  </p:stCondLst>
                                  <p:childTnLst>
                                    <p:set>
                                      <p:cBhvr>
                                        <p:cTn id="181" dur="1" fill="hold">
                                          <p:stCondLst>
                                            <p:cond delay="0"/>
                                          </p:stCondLst>
                                        </p:cTn>
                                        <p:tgtEl>
                                          <p:spTgt spid="139"/>
                                        </p:tgtEl>
                                        <p:attrNameLst>
                                          <p:attrName>style.visibility</p:attrName>
                                        </p:attrNameLst>
                                      </p:cBhvr>
                                      <p:to>
                                        <p:strVal val="visible"/>
                                      </p:to>
                                    </p:set>
                                    <p:animEffect transition="in" filter="checkerboard(across)">
                                      <p:cBhvr>
                                        <p:cTn id="182" dur="500"/>
                                        <p:tgtEl>
                                          <p:spTgt spid="139"/>
                                        </p:tgtEl>
                                      </p:cBhvr>
                                    </p:animEffect>
                                  </p:childTnLst>
                                </p:cTn>
                              </p:par>
                              <p:par>
                                <p:cTn id="183" presetID="5" presetClass="entr" presetSubtype="10" fill="hold" nodeType="withEffect">
                                  <p:stCondLst>
                                    <p:cond delay="0"/>
                                  </p:stCondLst>
                                  <p:childTnLst>
                                    <p:set>
                                      <p:cBhvr>
                                        <p:cTn id="184" dur="1" fill="hold">
                                          <p:stCondLst>
                                            <p:cond delay="0"/>
                                          </p:stCondLst>
                                        </p:cTn>
                                        <p:tgtEl>
                                          <p:spTgt spid="142"/>
                                        </p:tgtEl>
                                        <p:attrNameLst>
                                          <p:attrName>style.visibility</p:attrName>
                                        </p:attrNameLst>
                                      </p:cBhvr>
                                      <p:to>
                                        <p:strVal val="visible"/>
                                      </p:to>
                                    </p:set>
                                    <p:animEffect transition="in" filter="checkerboard(across)">
                                      <p:cBhvr>
                                        <p:cTn id="185" dur="5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8" grpId="0" animBg="1"/>
      <p:bldP spid="22" grpId="0" animBg="1"/>
      <p:bldP spid="28" grpId="0" animBg="1"/>
      <p:bldP spid="29" grpId="0" animBg="1"/>
      <p:bldP spid="30" grpId="0" animBg="1"/>
      <p:bldP spid="35" grpId="0" animBg="1"/>
      <p:bldP spid="40" grpId="0"/>
      <p:bldP spid="45" grpId="0" animBg="1"/>
      <p:bldP spid="46" grpId="0"/>
      <p:bldP spid="61" grpId="0" animBg="1"/>
      <p:bldP spid="64" grpId="0" animBg="1"/>
      <p:bldP spid="65" grpId="0" animBg="1"/>
      <p:bldP spid="83" grpId="0" animBg="1"/>
      <p:bldP spid="85" grpId="0" animBg="1"/>
      <p:bldP spid="86" grpId="0" animBg="1"/>
      <p:bldP spid="92" grpId="0" animBg="1"/>
      <p:bldP spid="93" grpId="0" animBg="1"/>
      <p:bldP spid="94" grpId="0" animBg="1"/>
      <p:bldP spid="95" grpId="0" animBg="1"/>
      <p:bldP spid="96" grpId="0" animBg="1"/>
      <p:bldP spid="97" grpId="0" animBg="1"/>
      <p:bldP spid="98" grpId="0"/>
      <p:bldP spid="110" grpId="0" animBg="1"/>
      <p:bldP spid="111" grpId="0" animBg="1"/>
      <p:bldP spid="112" grpId="0" animBg="1"/>
      <p:bldP spid="113" grpId="0" animBg="1"/>
      <p:bldP spid="134" grpId="0" animBg="1"/>
      <p:bldP spid="13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ounded Rectangle 43">
            <a:extLst>
              <a:ext uri="{FF2B5EF4-FFF2-40B4-BE49-F238E27FC236}">
                <a16:creationId xmlns:a16="http://schemas.microsoft.com/office/drawing/2014/main" id="{76C9FF6A-78B5-D342-B5AC-2A26B6D900C1}"/>
              </a:ext>
            </a:extLst>
          </p:cNvPr>
          <p:cNvSpPr/>
          <p:nvPr/>
        </p:nvSpPr>
        <p:spPr bwMode="auto">
          <a:xfrm>
            <a:off x="2364646" y="3431075"/>
            <a:ext cx="7234968" cy="2219993"/>
          </a:xfrm>
          <a:prstGeom prst="roundRect">
            <a:avLst/>
          </a:prstGeom>
          <a:solidFill>
            <a:schemeClr val="accent4">
              <a:lumMod val="20000"/>
              <a:lumOff val="80000"/>
              <a:alpha val="26909"/>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43" name="Rounded Rectangle 42">
            <a:extLst>
              <a:ext uri="{FF2B5EF4-FFF2-40B4-BE49-F238E27FC236}">
                <a16:creationId xmlns:a16="http://schemas.microsoft.com/office/drawing/2014/main" id="{A567EEEA-8E41-554E-BD99-2D02C101BF4A}"/>
              </a:ext>
            </a:extLst>
          </p:cNvPr>
          <p:cNvSpPr/>
          <p:nvPr/>
        </p:nvSpPr>
        <p:spPr bwMode="auto">
          <a:xfrm>
            <a:off x="2364645" y="1055482"/>
            <a:ext cx="7234968" cy="2219993"/>
          </a:xfrm>
          <a:prstGeom prst="roundRect">
            <a:avLst/>
          </a:prstGeom>
          <a:solidFill>
            <a:schemeClr val="accent4">
              <a:lumMod val="20000"/>
              <a:lumOff val="80000"/>
              <a:alpha val="26909"/>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2" name="Title 1">
            <a:extLst>
              <a:ext uri="{FF2B5EF4-FFF2-40B4-BE49-F238E27FC236}">
                <a16:creationId xmlns:a16="http://schemas.microsoft.com/office/drawing/2014/main" id="{E49E80DE-0707-8C40-9AE9-A0271018887F}"/>
              </a:ext>
            </a:extLst>
          </p:cNvPr>
          <p:cNvSpPr>
            <a:spLocks noGrp="1"/>
          </p:cNvSpPr>
          <p:nvPr>
            <p:ph type="title"/>
          </p:nvPr>
        </p:nvSpPr>
        <p:spPr/>
        <p:txBody>
          <a:bodyPr/>
          <a:lstStyle/>
          <a:p>
            <a:r>
              <a:rPr lang="en-US" dirty="0"/>
              <a:t>System Coordination Dilemma</a:t>
            </a:r>
          </a:p>
        </p:txBody>
      </p:sp>
      <p:sp>
        <p:nvSpPr>
          <p:cNvPr id="4" name="Rectangle 3">
            <a:extLst>
              <a:ext uri="{FF2B5EF4-FFF2-40B4-BE49-F238E27FC236}">
                <a16:creationId xmlns:a16="http://schemas.microsoft.com/office/drawing/2014/main" id="{3AA81F94-D6D4-4C43-8CDD-BD06601E32F8}"/>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System designers</a:t>
            </a:r>
            <a:r>
              <a:rPr kumimoji="0" lang="en-US" sz="1800" b="1" i="0" u="none" strike="noStrike" cap="none" normalizeH="0" dirty="0">
                <a:ln>
                  <a:noFill/>
                </a:ln>
                <a:solidFill>
                  <a:schemeClr val="tx1"/>
                </a:solidFill>
                <a:effectLst/>
                <a:latin typeface="Arial" pitchFamily="-110" charset="0"/>
              </a:rPr>
              <a:t> must carefully take into account various forms of system interference</a:t>
            </a:r>
            <a:endParaRPr kumimoji="0" lang="en-US" sz="1800" b="1" i="0" u="none" strike="noStrike" cap="none" normalizeH="0" baseline="0" dirty="0">
              <a:ln>
                <a:noFill/>
              </a:ln>
              <a:solidFill>
                <a:schemeClr val="tx1"/>
              </a:solidFill>
              <a:effectLst/>
              <a:latin typeface="Arial" pitchFamily="-110" charset="0"/>
            </a:endParaRPr>
          </a:p>
        </p:txBody>
      </p:sp>
      <p:sp>
        <p:nvSpPr>
          <p:cNvPr id="5" name="Rectangle 4">
            <a:extLst>
              <a:ext uri="{FF2B5EF4-FFF2-40B4-BE49-F238E27FC236}">
                <a16:creationId xmlns:a16="http://schemas.microsoft.com/office/drawing/2014/main" id="{6D8DCD6A-1650-FE48-A005-2618BD0D1EF7}"/>
              </a:ext>
            </a:extLst>
          </p:cNvPr>
          <p:cNvSpPr/>
          <p:nvPr/>
        </p:nvSpPr>
        <p:spPr bwMode="auto">
          <a:xfrm>
            <a:off x="4635740" y="1178023"/>
            <a:ext cx="2590800" cy="609600"/>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Simple IPC Mechanisms</a:t>
            </a:r>
            <a:endParaRPr kumimoji="0" lang="en-US" sz="1400" b="1" i="0" u="none" strike="noStrike" cap="none" normalizeH="0" baseline="0" dirty="0">
              <a:ln>
                <a:noFill/>
              </a:ln>
              <a:solidFill>
                <a:schemeClr val="tx1"/>
              </a:solidFill>
              <a:effectLst/>
              <a:latin typeface="Arial" pitchFamily="-110" charset="0"/>
            </a:endParaRPr>
          </a:p>
        </p:txBody>
      </p:sp>
      <p:sp>
        <p:nvSpPr>
          <p:cNvPr id="6" name="Rectangle 5">
            <a:extLst>
              <a:ext uri="{FF2B5EF4-FFF2-40B4-BE49-F238E27FC236}">
                <a16:creationId xmlns:a16="http://schemas.microsoft.com/office/drawing/2014/main" id="{E071A992-6BB9-6F4E-9011-41FEC6CF211D}"/>
              </a:ext>
            </a:extLst>
          </p:cNvPr>
          <p:cNvSpPr/>
          <p:nvPr/>
        </p:nvSpPr>
        <p:spPr bwMode="auto">
          <a:xfrm>
            <a:off x="2727470" y="2262749"/>
            <a:ext cx="1828800" cy="762752"/>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Inter-client Interference</a:t>
            </a:r>
            <a:endParaRPr kumimoji="0" lang="en-US" sz="1400" b="1" i="0" u="none" strike="noStrike" cap="none" normalizeH="0" baseline="0" dirty="0">
              <a:ln>
                <a:noFill/>
              </a:ln>
              <a:solidFill>
                <a:schemeClr val="tx1"/>
              </a:solidFill>
              <a:effectLst/>
              <a:latin typeface="Arial" pitchFamily="-110" charset="0"/>
            </a:endParaRPr>
          </a:p>
        </p:txBody>
      </p:sp>
      <p:sp>
        <p:nvSpPr>
          <p:cNvPr id="7" name="Rectangle 6">
            <a:extLst>
              <a:ext uri="{FF2B5EF4-FFF2-40B4-BE49-F238E27FC236}">
                <a16:creationId xmlns:a16="http://schemas.microsoft.com/office/drawing/2014/main" id="{3F996E7B-64B3-DA4C-AF37-8A94A40FD90D}"/>
              </a:ext>
            </a:extLst>
          </p:cNvPr>
          <p:cNvSpPr/>
          <p:nvPr/>
        </p:nvSpPr>
        <p:spPr bwMode="auto">
          <a:xfrm>
            <a:off x="7340840" y="2247285"/>
            <a:ext cx="1828800" cy="778216"/>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Unconstrained Execution</a:t>
            </a:r>
            <a:endParaRPr kumimoji="0" lang="en-US" sz="1400" b="1" i="0" u="none" strike="noStrike" cap="none" normalizeH="0" baseline="0" dirty="0">
              <a:ln>
                <a:noFill/>
              </a:ln>
              <a:solidFill>
                <a:schemeClr val="tx1"/>
              </a:solidFill>
              <a:effectLst/>
              <a:latin typeface="Arial" pitchFamily="-110" charset="0"/>
            </a:endParaRPr>
          </a:p>
        </p:txBody>
      </p:sp>
      <p:sp>
        <p:nvSpPr>
          <p:cNvPr id="8" name="Rectangle 7">
            <a:extLst>
              <a:ext uri="{FF2B5EF4-FFF2-40B4-BE49-F238E27FC236}">
                <a16:creationId xmlns:a16="http://schemas.microsoft.com/office/drawing/2014/main" id="{A7810D16-C7B9-044A-8C1C-2597CB20CB39}"/>
              </a:ext>
            </a:extLst>
          </p:cNvPr>
          <p:cNvSpPr/>
          <p:nvPr/>
        </p:nvSpPr>
        <p:spPr bwMode="auto">
          <a:xfrm>
            <a:off x="2727470" y="3760842"/>
            <a:ext cx="1828800" cy="734958"/>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Priority-Aware IPC Mechanisms</a:t>
            </a:r>
            <a:endParaRPr kumimoji="0" lang="en-US" sz="1400" b="1" i="0" u="none" strike="noStrike" cap="none" normalizeH="0" baseline="0" dirty="0">
              <a:ln>
                <a:noFill/>
              </a:ln>
              <a:solidFill>
                <a:schemeClr val="tx1"/>
              </a:solidFill>
              <a:effectLst/>
              <a:latin typeface="Arial" pitchFamily="-110" charset="0"/>
            </a:endParaRPr>
          </a:p>
        </p:txBody>
      </p:sp>
      <p:sp>
        <p:nvSpPr>
          <p:cNvPr id="9" name="Rectangle 8">
            <a:extLst>
              <a:ext uri="{FF2B5EF4-FFF2-40B4-BE49-F238E27FC236}">
                <a16:creationId xmlns:a16="http://schemas.microsoft.com/office/drawing/2014/main" id="{CB5CFB63-7C27-184E-85A0-FCE39119A4A2}"/>
              </a:ext>
            </a:extLst>
          </p:cNvPr>
          <p:cNvSpPr/>
          <p:nvPr/>
        </p:nvSpPr>
        <p:spPr bwMode="auto">
          <a:xfrm>
            <a:off x="6197840" y="3760842"/>
            <a:ext cx="2057400" cy="734958"/>
          </a:xfrm>
          <a:prstGeom prst="rect">
            <a:avLst/>
          </a:prstGeom>
          <a:solidFill>
            <a:srgbClr val="FFEED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Budget Accounting Mechanisms</a:t>
            </a:r>
            <a:endParaRPr kumimoji="0" lang="en-US" sz="1400" b="1" i="0" u="none" strike="noStrike" cap="none" normalizeH="0" baseline="0" dirty="0">
              <a:ln>
                <a:noFill/>
              </a:ln>
              <a:solidFill>
                <a:schemeClr val="tx1"/>
              </a:solidFill>
              <a:effectLst/>
              <a:latin typeface="Arial" pitchFamily="-110" charset="0"/>
            </a:endParaRPr>
          </a:p>
        </p:txBody>
      </p:sp>
      <p:cxnSp>
        <p:nvCxnSpPr>
          <p:cNvPr id="12" name="Straight Arrow Connector 11">
            <a:extLst>
              <a:ext uri="{FF2B5EF4-FFF2-40B4-BE49-F238E27FC236}">
                <a16:creationId xmlns:a16="http://schemas.microsoft.com/office/drawing/2014/main" id="{71E12491-4F6E-DA47-B725-7F6D94576AB7}"/>
              </a:ext>
            </a:extLst>
          </p:cNvPr>
          <p:cNvCxnSpPr>
            <a:cxnSpLocks/>
            <a:stCxn id="5" idx="2"/>
            <a:endCxn id="6" idx="0"/>
          </p:cNvCxnSpPr>
          <p:nvPr/>
        </p:nvCxnSpPr>
        <p:spPr bwMode="auto">
          <a:xfrm flipH="1">
            <a:off x="3641870" y="1787623"/>
            <a:ext cx="2289270" cy="47512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3" name="Straight Arrow Connector 12">
            <a:extLst>
              <a:ext uri="{FF2B5EF4-FFF2-40B4-BE49-F238E27FC236}">
                <a16:creationId xmlns:a16="http://schemas.microsoft.com/office/drawing/2014/main" id="{96754C65-4381-8B4F-98F1-556BBB7DFC86}"/>
              </a:ext>
            </a:extLst>
          </p:cNvPr>
          <p:cNvCxnSpPr>
            <a:cxnSpLocks/>
            <a:stCxn id="5" idx="2"/>
            <a:endCxn id="16" idx="0"/>
          </p:cNvCxnSpPr>
          <p:nvPr/>
        </p:nvCxnSpPr>
        <p:spPr bwMode="auto">
          <a:xfrm>
            <a:off x="5931140" y="1787623"/>
            <a:ext cx="367380" cy="45966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16" name="Rectangle 15">
            <a:extLst>
              <a:ext uri="{FF2B5EF4-FFF2-40B4-BE49-F238E27FC236}">
                <a16:creationId xmlns:a16="http://schemas.microsoft.com/office/drawing/2014/main" id="{B1F60FE6-90A7-9245-83B3-577D35569909}"/>
              </a:ext>
            </a:extLst>
          </p:cNvPr>
          <p:cNvSpPr/>
          <p:nvPr/>
        </p:nvSpPr>
        <p:spPr bwMode="auto">
          <a:xfrm>
            <a:off x="5384120" y="2247285"/>
            <a:ext cx="1828800" cy="766065"/>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algn="ctr"/>
            <a:r>
              <a:rPr lang="en-US" sz="1400" b="1" dirty="0"/>
              <a:t>Unpredictable Thread Accounting</a:t>
            </a:r>
          </a:p>
        </p:txBody>
      </p:sp>
      <p:cxnSp>
        <p:nvCxnSpPr>
          <p:cNvPr id="20" name="Straight Arrow Connector 19">
            <a:extLst>
              <a:ext uri="{FF2B5EF4-FFF2-40B4-BE49-F238E27FC236}">
                <a16:creationId xmlns:a16="http://schemas.microsoft.com/office/drawing/2014/main" id="{D7D5642F-16DA-B947-B39E-21714144B338}"/>
              </a:ext>
            </a:extLst>
          </p:cNvPr>
          <p:cNvCxnSpPr>
            <a:cxnSpLocks/>
            <a:stCxn id="5" idx="2"/>
            <a:endCxn id="7" idx="0"/>
          </p:cNvCxnSpPr>
          <p:nvPr/>
        </p:nvCxnSpPr>
        <p:spPr bwMode="auto">
          <a:xfrm>
            <a:off x="5931140" y="1787623"/>
            <a:ext cx="2324100" cy="45966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23" name="Rectangle 22">
            <a:extLst>
              <a:ext uri="{FF2B5EF4-FFF2-40B4-BE49-F238E27FC236}">
                <a16:creationId xmlns:a16="http://schemas.microsoft.com/office/drawing/2014/main" id="{17729285-4069-2249-A2B4-9E79BC2014F5}"/>
              </a:ext>
            </a:extLst>
          </p:cNvPr>
          <p:cNvSpPr/>
          <p:nvPr/>
        </p:nvSpPr>
        <p:spPr bwMode="auto">
          <a:xfrm>
            <a:off x="4175270" y="4827642"/>
            <a:ext cx="2057400" cy="734958"/>
          </a:xfrm>
          <a:prstGeom prst="rect">
            <a:avLst/>
          </a:prstGeom>
          <a:solidFill>
            <a:srgbClr val="FFC9BB"/>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a:t>Kernel HPI</a:t>
            </a:r>
            <a:endParaRPr kumimoji="0" lang="en-US" sz="1400" b="1" i="0" u="none" strike="noStrike" cap="none" normalizeH="0" baseline="0" dirty="0">
              <a:ln>
                <a:noFill/>
              </a:ln>
              <a:solidFill>
                <a:schemeClr val="tx1"/>
              </a:solidFill>
              <a:effectLst/>
              <a:latin typeface="Arial" pitchFamily="-110" charset="0"/>
            </a:endParaRPr>
          </a:p>
        </p:txBody>
      </p:sp>
      <p:cxnSp>
        <p:nvCxnSpPr>
          <p:cNvPr id="36" name="Straight Arrow Connector 35">
            <a:extLst>
              <a:ext uri="{FF2B5EF4-FFF2-40B4-BE49-F238E27FC236}">
                <a16:creationId xmlns:a16="http://schemas.microsoft.com/office/drawing/2014/main" id="{1E08B81F-1273-4448-ACD5-9D6EAC15F0B6}"/>
              </a:ext>
            </a:extLst>
          </p:cNvPr>
          <p:cNvCxnSpPr>
            <a:cxnSpLocks/>
            <a:stCxn id="9" idx="2"/>
            <a:endCxn id="23" idx="0"/>
          </p:cNvCxnSpPr>
          <p:nvPr/>
        </p:nvCxnSpPr>
        <p:spPr bwMode="auto">
          <a:xfrm flipH="1">
            <a:off x="5203970" y="4495800"/>
            <a:ext cx="2022570" cy="33184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40" name="Straight Arrow Connector 39">
            <a:extLst>
              <a:ext uri="{FF2B5EF4-FFF2-40B4-BE49-F238E27FC236}">
                <a16:creationId xmlns:a16="http://schemas.microsoft.com/office/drawing/2014/main" id="{6CE8E560-7CEF-8E4D-B458-36CD4006750C}"/>
              </a:ext>
            </a:extLst>
          </p:cNvPr>
          <p:cNvCxnSpPr>
            <a:cxnSpLocks/>
            <a:stCxn id="8" idx="2"/>
            <a:endCxn id="23" idx="0"/>
          </p:cNvCxnSpPr>
          <p:nvPr/>
        </p:nvCxnSpPr>
        <p:spPr bwMode="auto">
          <a:xfrm>
            <a:off x="3641870" y="4495800"/>
            <a:ext cx="1562100" cy="33184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49" name="Down Arrow 48">
            <a:extLst>
              <a:ext uri="{FF2B5EF4-FFF2-40B4-BE49-F238E27FC236}">
                <a16:creationId xmlns:a16="http://schemas.microsoft.com/office/drawing/2014/main" id="{FB3E7A3C-7871-994F-8CCC-30C8EDA84B7B}"/>
              </a:ext>
            </a:extLst>
          </p:cNvPr>
          <p:cNvSpPr/>
          <p:nvPr/>
        </p:nvSpPr>
        <p:spPr bwMode="auto">
          <a:xfrm>
            <a:off x="6732323" y="3070711"/>
            <a:ext cx="1066800" cy="625603"/>
          </a:xfrm>
          <a:prstGeom prst="downArrow">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50" name="Down Arrow 49">
            <a:extLst>
              <a:ext uri="{FF2B5EF4-FFF2-40B4-BE49-F238E27FC236}">
                <a16:creationId xmlns:a16="http://schemas.microsoft.com/office/drawing/2014/main" id="{23E660AF-F074-644B-AC3C-81C091864B2F}"/>
              </a:ext>
            </a:extLst>
          </p:cNvPr>
          <p:cNvSpPr/>
          <p:nvPr/>
        </p:nvSpPr>
        <p:spPr bwMode="auto">
          <a:xfrm>
            <a:off x="3108470" y="3070710"/>
            <a:ext cx="1066800" cy="625604"/>
          </a:xfrm>
          <a:prstGeom prst="downArrow">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55" name="TextBox 54">
            <a:extLst>
              <a:ext uri="{FF2B5EF4-FFF2-40B4-BE49-F238E27FC236}">
                <a16:creationId xmlns:a16="http://schemas.microsoft.com/office/drawing/2014/main" id="{F8B8C83A-D9EE-0141-96B1-4C6A88C99DB5}"/>
              </a:ext>
            </a:extLst>
          </p:cNvPr>
          <p:cNvSpPr txBox="1"/>
          <p:nvPr/>
        </p:nvSpPr>
        <p:spPr>
          <a:xfrm>
            <a:off x="2571582" y="1199141"/>
            <a:ext cx="1487650" cy="523220"/>
          </a:xfrm>
          <a:prstGeom prst="rect">
            <a:avLst/>
          </a:prstGeom>
          <a:noFill/>
        </p:spPr>
        <p:txBody>
          <a:bodyPr wrap="none" rtlCol="0">
            <a:spAutoFit/>
          </a:bodyPr>
          <a:lstStyle/>
          <a:p>
            <a:pPr algn="ctr"/>
            <a:r>
              <a:rPr lang="en-US" sz="1400" b="1" dirty="0"/>
              <a:t>Traditional IPC </a:t>
            </a:r>
          </a:p>
          <a:p>
            <a:pPr algn="ctr"/>
            <a:r>
              <a:rPr lang="en-US" sz="1400" b="1" dirty="0"/>
              <a:t>Interference</a:t>
            </a:r>
          </a:p>
        </p:txBody>
      </p:sp>
      <p:sp>
        <p:nvSpPr>
          <p:cNvPr id="56" name="TextBox 55">
            <a:extLst>
              <a:ext uri="{FF2B5EF4-FFF2-40B4-BE49-F238E27FC236}">
                <a16:creationId xmlns:a16="http://schemas.microsoft.com/office/drawing/2014/main" id="{99035996-13C7-8C43-913E-7ABCC03496D5}"/>
              </a:ext>
            </a:extLst>
          </p:cNvPr>
          <p:cNvSpPr txBox="1"/>
          <p:nvPr/>
        </p:nvSpPr>
        <p:spPr>
          <a:xfrm>
            <a:off x="2322800" y="4916639"/>
            <a:ext cx="1670965" cy="523220"/>
          </a:xfrm>
          <a:prstGeom prst="rect">
            <a:avLst/>
          </a:prstGeom>
          <a:noFill/>
        </p:spPr>
        <p:txBody>
          <a:bodyPr wrap="square" rtlCol="0">
            <a:spAutoFit/>
          </a:bodyPr>
          <a:lstStyle/>
          <a:p>
            <a:pPr algn="ctr"/>
            <a:r>
              <a:rPr lang="en-US" sz="1400" b="1" dirty="0"/>
              <a:t>Thundering </a:t>
            </a:r>
          </a:p>
          <a:p>
            <a:pPr algn="ctr"/>
            <a:r>
              <a:rPr lang="en-US" sz="1400" b="1" dirty="0"/>
              <a:t>Herd Attacks</a:t>
            </a:r>
          </a:p>
        </p:txBody>
      </p:sp>
      <p:sp>
        <p:nvSpPr>
          <p:cNvPr id="64" name="Rectangle 63">
            <a:extLst>
              <a:ext uri="{FF2B5EF4-FFF2-40B4-BE49-F238E27FC236}">
                <a16:creationId xmlns:a16="http://schemas.microsoft.com/office/drawing/2014/main" id="{F6620F7F-44B2-8E48-98B2-F81B245D0122}"/>
              </a:ext>
            </a:extLst>
          </p:cNvPr>
          <p:cNvSpPr/>
          <p:nvPr/>
        </p:nvSpPr>
        <p:spPr>
          <a:xfrm>
            <a:off x="9783592" y="2842260"/>
            <a:ext cx="2170617" cy="990600"/>
          </a:xfrm>
          <a:prstGeom prst="rect">
            <a:avLst/>
          </a:prstGeom>
          <a:solidFill>
            <a:schemeClr val="bg1"/>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These interference issues are nuanced and may be overlooked</a:t>
            </a:r>
          </a:p>
        </p:txBody>
      </p:sp>
    </p:spTree>
    <p:extLst>
      <p:ext uri="{BB962C8B-B14F-4D97-AF65-F5344CB8AC3E}">
        <p14:creationId xmlns:p14="http://schemas.microsoft.com/office/powerpoint/2010/main" val="147041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checkerboard(across)">
                                      <p:cBhvr>
                                        <p:cTn id="7" dur="500"/>
                                        <p:tgtEl>
                                          <p:spTgt spid="55"/>
                                        </p:tgtEl>
                                      </p:cBhvr>
                                    </p:animEffect>
                                  </p:childTnLst>
                                </p:cTn>
                              </p:par>
                              <p:par>
                                <p:cTn id="8" presetID="5" presetClass="entr" presetSubtype="10"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heckerboard(across)">
                                      <p:cBhvr>
                                        <p:cTn id="10" dur="500"/>
                                        <p:tgtEl>
                                          <p:spTgt spid="12"/>
                                        </p:tgtEl>
                                      </p:cBhvr>
                                    </p:animEffect>
                                  </p:childTnLst>
                                </p:cTn>
                              </p:par>
                              <p:par>
                                <p:cTn id="11" presetID="5" presetClass="entr" presetSubtype="1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checkerboard(across)">
                                      <p:cBhvr>
                                        <p:cTn id="13" dur="500"/>
                                        <p:tgtEl>
                                          <p:spTgt spid="13"/>
                                        </p:tgtEl>
                                      </p:cBhvr>
                                    </p:animEffect>
                                  </p:childTnLst>
                                </p:cTn>
                              </p:par>
                              <p:par>
                                <p:cTn id="14" presetID="5" presetClass="entr" presetSubtype="1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checkerboard(across)">
                                      <p:cBhvr>
                                        <p:cTn id="16" dur="500"/>
                                        <p:tgtEl>
                                          <p:spTgt spid="20"/>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checkerboard(across)">
                                      <p:cBhvr>
                                        <p:cTn id="19" dur="500"/>
                                        <p:tgtEl>
                                          <p:spTgt spid="43"/>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checkerboard(across)">
                                      <p:cBhvr>
                                        <p:cTn id="25" dur="500"/>
                                        <p:tgtEl>
                                          <p:spTgt spid="16"/>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checkerboard(across)">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50"/>
                                        </p:tgtEl>
                                        <p:attrNameLst>
                                          <p:attrName>style.visibility</p:attrName>
                                        </p:attrNameLst>
                                      </p:cBhvr>
                                      <p:to>
                                        <p:strVal val="visible"/>
                                      </p:to>
                                    </p:set>
                                    <p:animEffect transition="in" filter="checkerboard(across)">
                                      <p:cBhvr>
                                        <p:cTn id="33" dur="500"/>
                                        <p:tgtEl>
                                          <p:spTgt spid="50"/>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49"/>
                                        </p:tgtEl>
                                        <p:attrNameLst>
                                          <p:attrName>style.visibility</p:attrName>
                                        </p:attrNameLst>
                                      </p:cBhvr>
                                      <p:to>
                                        <p:strVal val="visible"/>
                                      </p:to>
                                    </p:set>
                                    <p:animEffect transition="in" filter="checkerboard(across)">
                                      <p:cBhvr>
                                        <p:cTn id="36" dur="500"/>
                                        <p:tgtEl>
                                          <p:spTgt spid="49"/>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checkerboard(across)">
                                      <p:cBhvr>
                                        <p:cTn id="39" dur="500"/>
                                        <p:tgtEl>
                                          <p:spTgt spid="8"/>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heckerboard(across)">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animEffect transition="in" filter="checkerboard(across)">
                                      <p:cBhvr>
                                        <p:cTn id="47" dur="500"/>
                                        <p:tgtEl>
                                          <p:spTgt spid="44"/>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56"/>
                                        </p:tgtEl>
                                        <p:attrNameLst>
                                          <p:attrName>style.visibility</p:attrName>
                                        </p:attrNameLst>
                                      </p:cBhvr>
                                      <p:to>
                                        <p:strVal val="visible"/>
                                      </p:to>
                                    </p:set>
                                    <p:animEffect transition="in" filter="checkerboard(across)">
                                      <p:cBhvr>
                                        <p:cTn id="50" dur="500"/>
                                        <p:tgtEl>
                                          <p:spTgt spid="56"/>
                                        </p:tgtEl>
                                      </p:cBhvr>
                                    </p:animEffect>
                                  </p:childTnLst>
                                </p:cTn>
                              </p:par>
                              <p:par>
                                <p:cTn id="51" presetID="5" presetClass="entr" presetSubtype="1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checkerboard(across)">
                                      <p:cBhvr>
                                        <p:cTn id="53" dur="500"/>
                                        <p:tgtEl>
                                          <p:spTgt spid="23"/>
                                        </p:tgtEl>
                                      </p:cBhvr>
                                    </p:animEffect>
                                  </p:childTnLst>
                                </p:cTn>
                              </p:par>
                              <p:par>
                                <p:cTn id="54" presetID="5" presetClass="entr" presetSubtype="10" fill="hold" nodeType="withEffect">
                                  <p:stCondLst>
                                    <p:cond delay="0"/>
                                  </p:stCondLst>
                                  <p:childTnLst>
                                    <p:set>
                                      <p:cBhvr>
                                        <p:cTn id="55" dur="1" fill="hold">
                                          <p:stCondLst>
                                            <p:cond delay="0"/>
                                          </p:stCondLst>
                                        </p:cTn>
                                        <p:tgtEl>
                                          <p:spTgt spid="40"/>
                                        </p:tgtEl>
                                        <p:attrNameLst>
                                          <p:attrName>style.visibility</p:attrName>
                                        </p:attrNameLst>
                                      </p:cBhvr>
                                      <p:to>
                                        <p:strVal val="visible"/>
                                      </p:to>
                                    </p:set>
                                    <p:animEffect transition="in" filter="checkerboard(across)">
                                      <p:cBhvr>
                                        <p:cTn id="56" dur="500"/>
                                        <p:tgtEl>
                                          <p:spTgt spid="40"/>
                                        </p:tgtEl>
                                      </p:cBhvr>
                                    </p:animEffect>
                                  </p:childTnLst>
                                </p:cTn>
                              </p:par>
                              <p:par>
                                <p:cTn id="57" presetID="5" presetClass="entr" presetSubtype="10" fill="hold" nodeType="with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checkerboard(across)">
                                      <p:cBhvr>
                                        <p:cTn id="59" dur="500"/>
                                        <p:tgtEl>
                                          <p:spTgt spid="36"/>
                                        </p:tgtEl>
                                      </p:cBhvr>
                                    </p:animEffect>
                                  </p:childTnLst>
                                </p:cTn>
                              </p:par>
                            </p:childTnLst>
                          </p:cTn>
                        </p:par>
                      </p:childTnLst>
                    </p:cTn>
                  </p:par>
                  <p:par>
                    <p:cTn id="60" fill="hold">
                      <p:stCondLst>
                        <p:cond delay="indefinite"/>
                      </p:stCondLst>
                      <p:childTnLst>
                        <p:par>
                          <p:cTn id="61" fill="hold">
                            <p:stCondLst>
                              <p:cond delay="0"/>
                            </p:stCondLst>
                            <p:childTnLst>
                              <p:par>
                                <p:cTn id="62" presetID="5" presetClass="entr" presetSubtype="10" fill="hold" grpId="0" nodeType="clickEffect">
                                  <p:stCondLst>
                                    <p:cond delay="0"/>
                                  </p:stCondLst>
                                  <p:childTnLst>
                                    <p:set>
                                      <p:cBhvr>
                                        <p:cTn id="63" dur="1" fill="hold">
                                          <p:stCondLst>
                                            <p:cond delay="0"/>
                                          </p:stCondLst>
                                        </p:cTn>
                                        <p:tgtEl>
                                          <p:spTgt spid="64"/>
                                        </p:tgtEl>
                                        <p:attrNameLst>
                                          <p:attrName>style.visibility</p:attrName>
                                        </p:attrNameLst>
                                      </p:cBhvr>
                                      <p:to>
                                        <p:strVal val="visible"/>
                                      </p:to>
                                    </p:set>
                                    <p:animEffect transition="in" filter="checkerboard(across)">
                                      <p:cBhvr>
                                        <p:cTn id="64"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3" grpId="0" animBg="1"/>
      <p:bldP spid="6" grpId="0" animBg="1"/>
      <p:bldP spid="7" grpId="0" animBg="1"/>
      <p:bldP spid="8" grpId="0" animBg="1"/>
      <p:bldP spid="9" grpId="0" animBg="1"/>
      <p:bldP spid="16" grpId="0" animBg="1"/>
      <p:bldP spid="23" grpId="0" animBg="1"/>
      <p:bldP spid="49" grpId="0" animBg="1"/>
      <p:bldP spid="50" grpId="0" animBg="1"/>
      <p:bldP spid="55" grpId="0"/>
      <p:bldP spid="56" grpId="0"/>
      <p:bldP spid="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41CD5-9124-B640-9018-367D2428D35A}"/>
              </a:ext>
            </a:extLst>
          </p:cNvPr>
          <p:cNvSpPr>
            <a:spLocks noGrp="1"/>
          </p:cNvSpPr>
          <p:nvPr>
            <p:ph type="title"/>
          </p:nvPr>
        </p:nvSpPr>
        <p:spPr/>
        <p:txBody>
          <a:bodyPr/>
          <a:lstStyle/>
          <a:p>
            <a:r>
              <a:rPr lang="en-US" dirty="0"/>
              <a:t>Our Work</a:t>
            </a:r>
          </a:p>
        </p:txBody>
      </p:sp>
      <p:sp>
        <p:nvSpPr>
          <p:cNvPr id="8" name="Rectangle 7">
            <a:extLst>
              <a:ext uri="{FF2B5EF4-FFF2-40B4-BE49-F238E27FC236}">
                <a16:creationId xmlns:a16="http://schemas.microsoft.com/office/drawing/2014/main" id="{7ED453F2-A941-9C45-BD0A-49687DBEDC08}"/>
              </a:ext>
            </a:extLst>
          </p:cNvPr>
          <p:cNvSpPr/>
          <p:nvPr/>
        </p:nvSpPr>
        <p:spPr>
          <a:xfrm>
            <a:off x="8532812" y="1181100"/>
            <a:ext cx="3543564" cy="1295400"/>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We leave some details to the paper:</a:t>
            </a:r>
          </a:p>
          <a:p>
            <a:pPr marL="285750" indent="-285750">
              <a:buFont typeface="Arial" panose="020B0604020202020204" pitchFamily="34" charset="0"/>
              <a:buChar char="•"/>
            </a:pPr>
            <a:r>
              <a:rPr lang="en-US" sz="1400" b="1" dirty="0">
                <a:solidFill>
                  <a:srgbClr val="000000"/>
                </a:solidFill>
                <a:latin typeface="Arial" pitchFamily="-110" charset="0"/>
              </a:rPr>
              <a:t>Other </a:t>
            </a:r>
            <a:r>
              <a:rPr lang="el-GR" sz="1400" b="1" dirty="0">
                <a:solidFill>
                  <a:srgbClr val="000000"/>
                </a:solidFill>
                <a:latin typeface="Arial" pitchFamily="-110" charset="0"/>
              </a:rPr>
              <a:t>μ</a:t>
            </a:r>
            <a:r>
              <a:rPr lang="en-US" sz="1400" b="1" dirty="0">
                <a:solidFill>
                  <a:srgbClr val="000000"/>
                </a:solidFill>
                <a:latin typeface="Arial" pitchFamily="-110" charset="0"/>
              </a:rPr>
              <a:t>-kernels </a:t>
            </a:r>
          </a:p>
          <a:p>
            <a:pPr marL="285750" indent="-285750">
              <a:buFont typeface="Arial" panose="020B0604020202020204" pitchFamily="34" charset="0"/>
              <a:buChar char="•"/>
            </a:pPr>
            <a:r>
              <a:rPr lang="en-US" sz="1400" b="1" dirty="0">
                <a:solidFill>
                  <a:srgbClr val="000000"/>
                </a:solidFill>
                <a:latin typeface="Arial" pitchFamily="-110" charset="0"/>
              </a:rPr>
              <a:t>IPC interference details</a:t>
            </a:r>
            <a:endParaRPr lang="en-US" sz="1400" b="1" dirty="0">
              <a:solidFill>
                <a:schemeClr val="tx1"/>
              </a:solidFill>
              <a:latin typeface="Arial" pitchFamily="-110" charset="0"/>
            </a:endParaRPr>
          </a:p>
        </p:txBody>
      </p:sp>
      <p:sp>
        <p:nvSpPr>
          <p:cNvPr id="12" name="Rounded Rectangle 11">
            <a:extLst>
              <a:ext uri="{FF2B5EF4-FFF2-40B4-BE49-F238E27FC236}">
                <a16:creationId xmlns:a16="http://schemas.microsoft.com/office/drawing/2014/main" id="{A89FEE1C-8D86-8846-BEB2-8FAA7EBF985F}"/>
              </a:ext>
            </a:extLst>
          </p:cNvPr>
          <p:cNvSpPr/>
          <p:nvPr/>
        </p:nvSpPr>
        <p:spPr bwMode="auto">
          <a:xfrm>
            <a:off x="3764876" y="1524000"/>
            <a:ext cx="4648200" cy="3810000"/>
          </a:xfrm>
          <a:prstGeom prst="roundRect">
            <a:avLst/>
          </a:prstGeom>
          <a:solidFill>
            <a:srgbClr val="F2EBD3"/>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tx1"/>
              </a:solidFill>
              <a:effectLst/>
              <a:latin typeface="Arial" pitchFamily="-110" charset="0"/>
            </a:endParaRPr>
          </a:p>
        </p:txBody>
      </p:sp>
      <p:sp>
        <p:nvSpPr>
          <p:cNvPr id="13" name="Rectangle 12">
            <a:extLst>
              <a:ext uri="{FF2B5EF4-FFF2-40B4-BE49-F238E27FC236}">
                <a16:creationId xmlns:a16="http://schemas.microsoft.com/office/drawing/2014/main" id="{597E29DA-B9D5-4D4E-9298-2E57D4041A59}"/>
              </a:ext>
            </a:extLst>
          </p:cNvPr>
          <p:cNvSpPr/>
          <p:nvPr/>
        </p:nvSpPr>
        <p:spPr>
          <a:xfrm>
            <a:off x="4155467" y="1752600"/>
            <a:ext cx="3867018" cy="3352800"/>
          </a:xfrm>
          <a:prstGeom prst="rect">
            <a:avLst/>
          </a:prstGeom>
          <a:solidFill>
            <a:schemeClr val="bg1">
              <a:alpha val="70158"/>
            </a:schemeClr>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nSpc>
                <a:spcPct val="150000"/>
              </a:lnSpc>
              <a:buFont typeface="Arial" panose="020B0604020202020204" pitchFamily="34" charset="0"/>
              <a:buChar char="•"/>
            </a:pPr>
            <a:r>
              <a:rPr lang="en-US" sz="2000" b="1" dirty="0">
                <a:solidFill>
                  <a:schemeClr val="tx1">
                    <a:alpha val="30000"/>
                  </a:schemeClr>
                </a:solidFill>
              </a:rPr>
              <a:t>Introduction</a:t>
            </a:r>
          </a:p>
          <a:p>
            <a:pPr marL="457200" indent="-457200">
              <a:lnSpc>
                <a:spcPct val="150000"/>
              </a:lnSpc>
              <a:buFont typeface="Arial" panose="020B0604020202020204" pitchFamily="34" charset="0"/>
              <a:buChar char="•"/>
            </a:pPr>
            <a:r>
              <a:rPr lang="en-US" sz="2000" b="1" dirty="0">
                <a:solidFill>
                  <a:schemeClr val="tx1"/>
                </a:solidFill>
              </a:rPr>
              <a:t>seL4 </a:t>
            </a:r>
          </a:p>
          <a:p>
            <a:pPr marL="457200" indent="-457200">
              <a:lnSpc>
                <a:spcPct val="150000"/>
              </a:lnSpc>
              <a:buFont typeface="Arial" panose="020B0604020202020204" pitchFamily="34" charset="0"/>
              <a:buChar char="•"/>
            </a:pPr>
            <a:r>
              <a:rPr lang="en-US" sz="2000" b="1" dirty="0">
                <a:solidFill>
                  <a:schemeClr val="tx1"/>
                </a:solidFill>
              </a:rPr>
              <a:t>Threat Model</a:t>
            </a:r>
          </a:p>
          <a:p>
            <a:pPr marL="457200" indent="-457200">
              <a:lnSpc>
                <a:spcPct val="150000"/>
              </a:lnSpc>
              <a:buFont typeface="Arial" panose="020B0604020202020204" pitchFamily="34" charset="0"/>
              <a:buChar char="•"/>
            </a:pPr>
            <a:r>
              <a:rPr lang="en-US" sz="2000" b="1" dirty="0">
                <a:solidFill>
                  <a:schemeClr val="tx1"/>
                </a:solidFill>
              </a:rPr>
              <a:t>Traditional IPC Interface</a:t>
            </a:r>
          </a:p>
          <a:p>
            <a:pPr marL="457200" indent="-457200">
              <a:lnSpc>
                <a:spcPct val="150000"/>
              </a:lnSpc>
              <a:buFont typeface="Arial" panose="020B0604020202020204" pitchFamily="34" charset="0"/>
              <a:buChar char="•"/>
            </a:pPr>
            <a:r>
              <a:rPr lang="en-US" sz="2000" b="1" dirty="0">
                <a:solidFill>
                  <a:schemeClr val="tx1"/>
                </a:solidFill>
              </a:rPr>
              <a:t>Thundering Herd Attacks</a:t>
            </a:r>
          </a:p>
          <a:p>
            <a:pPr marL="457200" indent="-457200">
              <a:lnSpc>
                <a:spcPct val="150000"/>
              </a:lnSpc>
              <a:buFont typeface="Arial" panose="020B0604020202020204" pitchFamily="34" charset="0"/>
              <a:buChar char="•"/>
            </a:pPr>
            <a:r>
              <a:rPr lang="en-US" sz="2000" b="1" dirty="0">
                <a:solidFill>
                  <a:schemeClr val="tx1"/>
                </a:solidFill>
              </a:rPr>
              <a:t>Evaluation</a:t>
            </a:r>
          </a:p>
          <a:p>
            <a:pPr marL="457200" indent="-457200">
              <a:lnSpc>
                <a:spcPct val="150000"/>
              </a:lnSpc>
              <a:buFont typeface="Arial" panose="020B0604020202020204" pitchFamily="34" charset="0"/>
              <a:buChar char="•"/>
            </a:pPr>
            <a:r>
              <a:rPr lang="en-US" sz="2000" b="1" dirty="0">
                <a:solidFill>
                  <a:schemeClr val="tx1"/>
                </a:solidFill>
              </a:rPr>
              <a:t>Attack Mitigations</a:t>
            </a:r>
          </a:p>
        </p:txBody>
      </p:sp>
      <p:sp>
        <p:nvSpPr>
          <p:cNvPr id="7" name="Rectangle 6">
            <a:extLst>
              <a:ext uri="{FF2B5EF4-FFF2-40B4-BE49-F238E27FC236}">
                <a16:creationId xmlns:a16="http://schemas.microsoft.com/office/drawing/2014/main" id="{DCBA0082-F452-834F-8040-13766485EE8A}"/>
              </a:ext>
            </a:extLst>
          </p:cNvPr>
          <p:cNvSpPr/>
          <p:nvPr/>
        </p:nvSpPr>
        <p:spPr bwMode="auto">
          <a:xfrm>
            <a:off x="1200472" y="5760720"/>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Target kernel synchronous IPC and budget management mechanisms</a:t>
            </a:r>
          </a:p>
        </p:txBody>
      </p:sp>
    </p:spTree>
    <p:extLst>
      <p:ext uri="{BB962C8B-B14F-4D97-AF65-F5344CB8AC3E}">
        <p14:creationId xmlns:p14="http://schemas.microsoft.com/office/powerpoint/2010/main" val="139236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8C0B8-9381-9748-8807-E880761D51FF}"/>
              </a:ext>
            </a:extLst>
          </p:cNvPr>
          <p:cNvSpPr>
            <a:spLocks noGrp="1"/>
          </p:cNvSpPr>
          <p:nvPr>
            <p:ph type="title"/>
          </p:nvPr>
        </p:nvSpPr>
        <p:spPr/>
        <p:txBody>
          <a:bodyPr/>
          <a:lstStyle/>
          <a:p>
            <a:r>
              <a:rPr lang="en-US" dirty="0"/>
              <a:t>seL4</a:t>
            </a:r>
          </a:p>
        </p:txBody>
      </p:sp>
      <p:sp>
        <p:nvSpPr>
          <p:cNvPr id="4" name="Rectangle 3">
            <a:extLst>
              <a:ext uri="{FF2B5EF4-FFF2-40B4-BE49-F238E27FC236}">
                <a16:creationId xmlns:a16="http://schemas.microsoft.com/office/drawing/2014/main" id="{812841CB-1E32-1448-ADEE-EC867D4FEA3E}"/>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pitchFamily="-110" charset="0"/>
              </a:rPr>
              <a:t>seL4 design decisions are a particular instance </a:t>
            </a:r>
          </a:p>
        </p:txBody>
      </p:sp>
      <p:pic>
        <p:nvPicPr>
          <p:cNvPr id="5" name="Graphic 4">
            <a:extLst>
              <a:ext uri="{FF2B5EF4-FFF2-40B4-BE49-F238E27FC236}">
                <a16:creationId xmlns:a16="http://schemas.microsoft.com/office/drawing/2014/main" id="{96E5EB0D-AD13-334E-A191-358639F7B4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27612" y="2853902"/>
            <a:ext cx="1879600" cy="939800"/>
          </a:xfrm>
          <a:prstGeom prst="rect">
            <a:avLst/>
          </a:prstGeom>
        </p:spPr>
      </p:pic>
      <p:sp>
        <p:nvSpPr>
          <p:cNvPr id="6" name="Rectangle 5">
            <a:extLst>
              <a:ext uri="{FF2B5EF4-FFF2-40B4-BE49-F238E27FC236}">
                <a16:creationId xmlns:a16="http://schemas.microsoft.com/office/drawing/2014/main" id="{53FEBB51-B245-9442-89FF-DED8F9FAB839}"/>
              </a:ext>
            </a:extLst>
          </p:cNvPr>
          <p:cNvSpPr/>
          <p:nvPr/>
        </p:nvSpPr>
        <p:spPr>
          <a:xfrm>
            <a:off x="2344499" y="2921993"/>
            <a:ext cx="2115820" cy="533400"/>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Mutually exclusive kernel execution</a:t>
            </a:r>
            <a:endParaRPr lang="en-US" sz="1400" b="1" kern="0" dirty="0">
              <a:solidFill>
                <a:srgbClr val="000000"/>
              </a:solidFill>
              <a:ea typeface="+mj-ea"/>
              <a:cs typeface="+mj-cs"/>
            </a:endParaRPr>
          </a:p>
        </p:txBody>
      </p:sp>
      <p:sp>
        <p:nvSpPr>
          <p:cNvPr id="7" name="Rectangle 6">
            <a:extLst>
              <a:ext uri="{FF2B5EF4-FFF2-40B4-BE49-F238E27FC236}">
                <a16:creationId xmlns:a16="http://schemas.microsoft.com/office/drawing/2014/main" id="{C58E2696-7306-AB40-9F42-B3532AF7964F}"/>
              </a:ext>
            </a:extLst>
          </p:cNvPr>
          <p:cNvSpPr/>
          <p:nvPr/>
        </p:nvSpPr>
        <p:spPr>
          <a:xfrm>
            <a:off x="761829" y="3776411"/>
            <a:ext cx="1484442" cy="533401"/>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Non-preemptible</a:t>
            </a:r>
            <a:endParaRPr lang="en-US" sz="1400" b="1" kern="0" dirty="0">
              <a:solidFill>
                <a:srgbClr val="000000"/>
              </a:solidFill>
              <a:ea typeface="+mj-ea"/>
              <a:cs typeface="+mj-cs"/>
            </a:endParaRPr>
          </a:p>
        </p:txBody>
      </p:sp>
      <p:sp>
        <p:nvSpPr>
          <p:cNvPr id="8" name="Rectangle 7">
            <a:extLst>
              <a:ext uri="{FF2B5EF4-FFF2-40B4-BE49-F238E27FC236}">
                <a16:creationId xmlns:a16="http://schemas.microsoft.com/office/drawing/2014/main" id="{FFD7D278-F539-524C-B5DD-6BED69B0DE6A}"/>
              </a:ext>
            </a:extLst>
          </p:cNvPr>
          <p:cNvSpPr/>
          <p:nvPr/>
        </p:nvSpPr>
        <p:spPr>
          <a:xfrm>
            <a:off x="761829" y="2088883"/>
            <a:ext cx="1484441" cy="53340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Big kernel lock</a:t>
            </a:r>
            <a:endParaRPr lang="en-US" sz="1400" b="1" kern="0" dirty="0">
              <a:solidFill>
                <a:srgbClr val="000000"/>
              </a:solidFill>
              <a:ea typeface="+mj-ea"/>
              <a:cs typeface="+mj-cs"/>
            </a:endParaRPr>
          </a:p>
        </p:txBody>
      </p:sp>
      <p:cxnSp>
        <p:nvCxnSpPr>
          <p:cNvPr id="10" name="Straight Arrow Connector 9">
            <a:extLst>
              <a:ext uri="{FF2B5EF4-FFF2-40B4-BE49-F238E27FC236}">
                <a16:creationId xmlns:a16="http://schemas.microsoft.com/office/drawing/2014/main" id="{C8ABA4EF-5A76-FA4F-AEDF-B01F4519EE53}"/>
              </a:ext>
            </a:extLst>
          </p:cNvPr>
          <p:cNvCxnSpPr>
            <a:cxnSpLocks/>
            <a:stCxn id="6" idx="1"/>
            <a:endCxn id="8" idx="2"/>
          </p:cNvCxnSpPr>
          <p:nvPr/>
        </p:nvCxnSpPr>
        <p:spPr bwMode="auto">
          <a:xfrm flipH="1" flipV="1">
            <a:off x="1504050" y="2622283"/>
            <a:ext cx="840449" cy="566410"/>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1" name="Straight Arrow Connector 10">
            <a:extLst>
              <a:ext uri="{FF2B5EF4-FFF2-40B4-BE49-F238E27FC236}">
                <a16:creationId xmlns:a16="http://schemas.microsoft.com/office/drawing/2014/main" id="{A6237594-4F98-AC4B-B0F5-82411508077C}"/>
              </a:ext>
            </a:extLst>
          </p:cNvPr>
          <p:cNvCxnSpPr>
            <a:cxnSpLocks/>
            <a:stCxn id="6" idx="1"/>
            <a:endCxn id="7" idx="0"/>
          </p:cNvCxnSpPr>
          <p:nvPr/>
        </p:nvCxnSpPr>
        <p:spPr bwMode="auto">
          <a:xfrm flipH="1">
            <a:off x="1504050" y="3188693"/>
            <a:ext cx="840449" cy="587718"/>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16" name="Straight Connector 15">
            <a:extLst>
              <a:ext uri="{FF2B5EF4-FFF2-40B4-BE49-F238E27FC236}">
                <a16:creationId xmlns:a16="http://schemas.microsoft.com/office/drawing/2014/main" id="{9EDB063E-90B8-B44F-AC2F-94171167C418}"/>
              </a:ext>
            </a:extLst>
          </p:cNvPr>
          <p:cNvCxnSpPr>
            <a:cxnSpLocks/>
            <a:stCxn id="6" idx="3"/>
            <a:endCxn id="5" idx="1"/>
          </p:cNvCxnSpPr>
          <p:nvPr/>
        </p:nvCxnSpPr>
        <p:spPr bwMode="auto">
          <a:xfrm>
            <a:off x="4460319" y="3188693"/>
            <a:ext cx="567293" cy="135109"/>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8" name="Rectangle 17">
            <a:extLst>
              <a:ext uri="{FF2B5EF4-FFF2-40B4-BE49-F238E27FC236}">
                <a16:creationId xmlns:a16="http://schemas.microsoft.com/office/drawing/2014/main" id="{63131D5A-8A33-CB49-B4FE-7EA20837F443}"/>
              </a:ext>
            </a:extLst>
          </p:cNvPr>
          <p:cNvSpPr/>
          <p:nvPr/>
        </p:nvSpPr>
        <p:spPr>
          <a:xfrm>
            <a:off x="4909502" y="4070058"/>
            <a:ext cx="2115820" cy="534069"/>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Server contention queueing</a:t>
            </a:r>
            <a:endParaRPr lang="en-US" sz="1400" b="1" kern="0" dirty="0">
              <a:solidFill>
                <a:srgbClr val="000000"/>
              </a:solidFill>
              <a:ea typeface="+mj-ea"/>
              <a:cs typeface="+mj-cs"/>
            </a:endParaRPr>
          </a:p>
        </p:txBody>
      </p:sp>
      <p:cxnSp>
        <p:nvCxnSpPr>
          <p:cNvPr id="19" name="Straight Connector 18">
            <a:extLst>
              <a:ext uri="{FF2B5EF4-FFF2-40B4-BE49-F238E27FC236}">
                <a16:creationId xmlns:a16="http://schemas.microsoft.com/office/drawing/2014/main" id="{1F9BCC8C-F1DE-9449-9D42-A0BF23D8225C}"/>
              </a:ext>
            </a:extLst>
          </p:cNvPr>
          <p:cNvCxnSpPr>
            <a:cxnSpLocks/>
            <a:stCxn id="18" idx="0"/>
            <a:endCxn id="5" idx="2"/>
          </p:cNvCxnSpPr>
          <p:nvPr/>
        </p:nvCxnSpPr>
        <p:spPr bwMode="auto">
          <a:xfrm flipV="1">
            <a:off x="5967412" y="3793702"/>
            <a:ext cx="0" cy="276356"/>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24" name="Rectangle 23">
            <a:extLst>
              <a:ext uri="{FF2B5EF4-FFF2-40B4-BE49-F238E27FC236}">
                <a16:creationId xmlns:a16="http://schemas.microsoft.com/office/drawing/2014/main" id="{44A558F6-DE7F-5D40-BB2F-D93ADAF4439B}"/>
              </a:ext>
            </a:extLst>
          </p:cNvPr>
          <p:cNvSpPr/>
          <p:nvPr/>
        </p:nvSpPr>
        <p:spPr>
          <a:xfrm>
            <a:off x="6580765" y="5064239"/>
            <a:ext cx="1484442" cy="533401"/>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I-PCP</a:t>
            </a:r>
            <a:endParaRPr lang="en-US" sz="1400" b="1" kern="0" dirty="0">
              <a:solidFill>
                <a:srgbClr val="000000"/>
              </a:solidFill>
              <a:ea typeface="+mj-ea"/>
              <a:cs typeface="+mj-cs"/>
            </a:endParaRPr>
          </a:p>
        </p:txBody>
      </p:sp>
      <p:sp>
        <p:nvSpPr>
          <p:cNvPr id="25" name="Rectangle 24">
            <a:extLst>
              <a:ext uri="{FF2B5EF4-FFF2-40B4-BE49-F238E27FC236}">
                <a16:creationId xmlns:a16="http://schemas.microsoft.com/office/drawing/2014/main" id="{ECB534B3-691D-DE45-BBA2-F10BB3E646B4}"/>
              </a:ext>
            </a:extLst>
          </p:cNvPr>
          <p:cNvSpPr/>
          <p:nvPr/>
        </p:nvSpPr>
        <p:spPr>
          <a:xfrm>
            <a:off x="3877125" y="5061199"/>
            <a:ext cx="1484441" cy="53340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Wait queues</a:t>
            </a:r>
            <a:endParaRPr lang="en-US" sz="1400" b="1" kern="0" dirty="0">
              <a:solidFill>
                <a:srgbClr val="000000"/>
              </a:solidFill>
              <a:ea typeface="+mj-ea"/>
              <a:cs typeface="+mj-cs"/>
            </a:endParaRPr>
          </a:p>
        </p:txBody>
      </p:sp>
      <p:cxnSp>
        <p:nvCxnSpPr>
          <p:cNvPr id="26" name="Straight Arrow Connector 25">
            <a:extLst>
              <a:ext uri="{FF2B5EF4-FFF2-40B4-BE49-F238E27FC236}">
                <a16:creationId xmlns:a16="http://schemas.microsoft.com/office/drawing/2014/main" id="{36939A72-D99E-DF41-965E-D6E2470E4D43}"/>
              </a:ext>
            </a:extLst>
          </p:cNvPr>
          <p:cNvCxnSpPr>
            <a:cxnSpLocks/>
            <a:stCxn id="18" idx="2"/>
            <a:endCxn id="25" idx="0"/>
          </p:cNvCxnSpPr>
          <p:nvPr/>
        </p:nvCxnSpPr>
        <p:spPr bwMode="auto">
          <a:xfrm flipH="1">
            <a:off x="4619346" y="4604127"/>
            <a:ext cx="1348066" cy="45707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27" name="Straight Arrow Connector 26">
            <a:extLst>
              <a:ext uri="{FF2B5EF4-FFF2-40B4-BE49-F238E27FC236}">
                <a16:creationId xmlns:a16="http://schemas.microsoft.com/office/drawing/2014/main" id="{AB18FA2F-1350-BF4A-831A-57268DB7048D}"/>
              </a:ext>
            </a:extLst>
          </p:cNvPr>
          <p:cNvCxnSpPr>
            <a:cxnSpLocks/>
            <a:stCxn id="18" idx="2"/>
            <a:endCxn id="24" idx="0"/>
          </p:cNvCxnSpPr>
          <p:nvPr/>
        </p:nvCxnSpPr>
        <p:spPr bwMode="auto">
          <a:xfrm>
            <a:off x="5967412" y="4604127"/>
            <a:ext cx="1355574" cy="460112"/>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33" name="Rectangle 32">
            <a:extLst>
              <a:ext uri="{FF2B5EF4-FFF2-40B4-BE49-F238E27FC236}">
                <a16:creationId xmlns:a16="http://schemas.microsoft.com/office/drawing/2014/main" id="{EEA81290-5F0D-4F44-8BE9-E3D337AFB32F}"/>
              </a:ext>
            </a:extLst>
          </p:cNvPr>
          <p:cNvSpPr/>
          <p:nvPr/>
        </p:nvSpPr>
        <p:spPr>
          <a:xfrm>
            <a:off x="7572734" y="2919246"/>
            <a:ext cx="2115820" cy="533401"/>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MCS extensions</a:t>
            </a:r>
            <a:endParaRPr lang="en-US" sz="1400" b="1" kern="0" dirty="0">
              <a:solidFill>
                <a:srgbClr val="000000"/>
              </a:solidFill>
              <a:ea typeface="+mj-ea"/>
              <a:cs typeface="+mj-cs"/>
            </a:endParaRPr>
          </a:p>
        </p:txBody>
      </p:sp>
      <p:sp>
        <p:nvSpPr>
          <p:cNvPr id="41" name="TextBox 40">
            <a:extLst>
              <a:ext uri="{FF2B5EF4-FFF2-40B4-BE49-F238E27FC236}">
                <a16:creationId xmlns:a16="http://schemas.microsoft.com/office/drawing/2014/main" id="{81C2EA64-EFC7-F344-85F7-9C555C31D1AA}"/>
              </a:ext>
            </a:extLst>
          </p:cNvPr>
          <p:cNvSpPr txBox="1"/>
          <p:nvPr/>
        </p:nvSpPr>
        <p:spPr>
          <a:xfrm>
            <a:off x="2204371" y="6423985"/>
            <a:ext cx="2565126" cy="246221"/>
          </a:xfrm>
          <a:prstGeom prst="rect">
            <a:avLst/>
          </a:prstGeom>
          <a:noFill/>
        </p:spPr>
        <p:txBody>
          <a:bodyPr wrap="none" rtlCol="0">
            <a:spAutoFit/>
          </a:bodyPr>
          <a:lstStyle/>
          <a:p>
            <a:pPr algn="ctr"/>
            <a:r>
              <a:rPr lang="en-US" sz="1000" b="1" dirty="0"/>
              <a:t>I-PCP: </a:t>
            </a:r>
            <a:r>
              <a:rPr lang="en-US" sz="1000" dirty="0"/>
              <a:t>Immediate Priority Ceiling Protocol</a:t>
            </a:r>
          </a:p>
        </p:txBody>
      </p:sp>
      <p:sp>
        <p:nvSpPr>
          <p:cNvPr id="42" name="TextBox 41">
            <a:extLst>
              <a:ext uri="{FF2B5EF4-FFF2-40B4-BE49-F238E27FC236}">
                <a16:creationId xmlns:a16="http://schemas.microsoft.com/office/drawing/2014/main" id="{E1AEDFCB-175D-9C4C-A28B-1F5927314F94}"/>
              </a:ext>
            </a:extLst>
          </p:cNvPr>
          <p:cNvSpPr txBox="1"/>
          <p:nvPr/>
        </p:nvSpPr>
        <p:spPr>
          <a:xfrm>
            <a:off x="7847012" y="6421258"/>
            <a:ext cx="1340431" cy="246221"/>
          </a:xfrm>
          <a:prstGeom prst="rect">
            <a:avLst/>
          </a:prstGeom>
          <a:noFill/>
        </p:spPr>
        <p:txBody>
          <a:bodyPr wrap="none" rtlCol="0">
            <a:spAutoFit/>
          </a:bodyPr>
          <a:lstStyle/>
          <a:p>
            <a:r>
              <a:rPr lang="en-US" sz="1000" dirty="0">
                <a:latin typeface="+mn-lt"/>
              </a:rPr>
              <a:t>https://sel4.systems/</a:t>
            </a:r>
          </a:p>
        </p:txBody>
      </p:sp>
      <p:cxnSp>
        <p:nvCxnSpPr>
          <p:cNvPr id="43" name="Straight Connector 42">
            <a:extLst>
              <a:ext uri="{FF2B5EF4-FFF2-40B4-BE49-F238E27FC236}">
                <a16:creationId xmlns:a16="http://schemas.microsoft.com/office/drawing/2014/main" id="{4A2F1B1C-F381-4048-B774-DD42FAA85139}"/>
              </a:ext>
            </a:extLst>
          </p:cNvPr>
          <p:cNvCxnSpPr>
            <a:cxnSpLocks/>
            <a:stCxn id="33" idx="1"/>
            <a:endCxn id="5" idx="3"/>
          </p:cNvCxnSpPr>
          <p:nvPr/>
        </p:nvCxnSpPr>
        <p:spPr bwMode="auto">
          <a:xfrm flipH="1">
            <a:off x="6907212" y="3185947"/>
            <a:ext cx="665522" cy="137855"/>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46" name="Rectangle 45">
            <a:extLst>
              <a:ext uri="{FF2B5EF4-FFF2-40B4-BE49-F238E27FC236}">
                <a16:creationId xmlns:a16="http://schemas.microsoft.com/office/drawing/2014/main" id="{D393C9AE-D9B1-A74A-A997-A9E7CDA5BA3E}"/>
              </a:ext>
            </a:extLst>
          </p:cNvPr>
          <p:cNvSpPr/>
          <p:nvPr/>
        </p:nvSpPr>
        <p:spPr>
          <a:xfrm>
            <a:off x="9868501" y="1990058"/>
            <a:ext cx="1484442" cy="533401"/>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Passive servers</a:t>
            </a:r>
            <a:endParaRPr lang="en-US" sz="1400" b="1" kern="0" dirty="0">
              <a:solidFill>
                <a:srgbClr val="000000"/>
              </a:solidFill>
              <a:ea typeface="+mj-ea"/>
              <a:cs typeface="+mj-cs"/>
            </a:endParaRPr>
          </a:p>
        </p:txBody>
      </p:sp>
      <p:sp>
        <p:nvSpPr>
          <p:cNvPr id="47" name="Rectangle 46">
            <a:extLst>
              <a:ext uri="{FF2B5EF4-FFF2-40B4-BE49-F238E27FC236}">
                <a16:creationId xmlns:a16="http://schemas.microsoft.com/office/drawing/2014/main" id="{E6900A8F-60BB-254F-812C-86671EB51D0E}"/>
              </a:ext>
            </a:extLst>
          </p:cNvPr>
          <p:cNvSpPr/>
          <p:nvPr/>
        </p:nvSpPr>
        <p:spPr>
          <a:xfrm>
            <a:off x="9886132" y="3665180"/>
            <a:ext cx="1484441" cy="53340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Sporadic servers</a:t>
            </a:r>
            <a:endParaRPr lang="en-US" sz="1400" b="1" kern="0" dirty="0">
              <a:solidFill>
                <a:srgbClr val="000000"/>
              </a:solidFill>
              <a:ea typeface="+mj-ea"/>
              <a:cs typeface="+mj-cs"/>
            </a:endParaRPr>
          </a:p>
        </p:txBody>
      </p:sp>
      <p:cxnSp>
        <p:nvCxnSpPr>
          <p:cNvPr id="48" name="Straight Arrow Connector 47">
            <a:extLst>
              <a:ext uri="{FF2B5EF4-FFF2-40B4-BE49-F238E27FC236}">
                <a16:creationId xmlns:a16="http://schemas.microsoft.com/office/drawing/2014/main" id="{586715D3-3134-6249-A6FF-D5FB5881127B}"/>
              </a:ext>
            </a:extLst>
          </p:cNvPr>
          <p:cNvCxnSpPr>
            <a:cxnSpLocks/>
            <a:stCxn id="33" idx="3"/>
            <a:endCxn id="47" idx="0"/>
          </p:cNvCxnSpPr>
          <p:nvPr/>
        </p:nvCxnSpPr>
        <p:spPr bwMode="auto">
          <a:xfrm>
            <a:off x="9688554" y="3185947"/>
            <a:ext cx="939799" cy="479233"/>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49" name="Straight Arrow Connector 48">
            <a:extLst>
              <a:ext uri="{FF2B5EF4-FFF2-40B4-BE49-F238E27FC236}">
                <a16:creationId xmlns:a16="http://schemas.microsoft.com/office/drawing/2014/main" id="{312D67A1-EB98-1745-BD05-4F6C6BDAEA93}"/>
              </a:ext>
            </a:extLst>
          </p:cNvPr>
          <p:cNvCxnSpPr>
            <a:cxnSpLocks/>
            <a:stCxn id="33" idx="3"/>
            <a:endCxn id="46" idx="2"/>
          </p:cNvCxnSpPr>
          <p:nvPr/>
        </p:nvCxnSpPr>
        <p:spPr bwMode="auto">
          <a:xfrm flipV="1">
            <a:off x="9688554" y="2523459"/>
            <a:ext cx="922168" cy="662488"/>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
        <p:nvSpPr>
          <p:cNvPr id="54" name="Rectangle 53">
            <a:extLst>
              <a:ext uri="{FF2B5EF4-FFF2-40B4-BE49-F238E27FC236}">
                <a16:creationId xmlns:a16="http://schemas.microsoft.com/office/drawing/2014/main" id="{C9C6F490-5630-2340-B96A-51A6EF5CC342}"/>
              </a:ext>
            </a:extLst>
          </p:cNvPr>
          <p:cNvSpPr/>
          <p:nvPr/>
        </p:nvSpPr>
        <p:spPr>
          <a:xfrm>
            <a:off x="4909502" y="2068524"/>
            <a:ext cx="2115820" cy="518148"/>
          </a:xfrm>
          <a:prstGeom prst="rect">
            <a:avLst/>
          </a:prstGeom>
          <a:solidFill>
            <a:schemeClr val="bg1"/>
          </a:solidFill>
          <a:ln w="254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Thread creation and control</a:t>
            </a:r>
            <a:endParaRPr lang="en-US" sz="1400" b="1" kern="0" dirty="0">
              <a:solidFill>
                <a:srgbClr val="000000"/>
              </a:solidFill>
              <a:ea typeface="+mj-ea"/>
              <a:cs typeface="+mj-cs"/>
            </a:endParaRPr>
          </a:p>
        </p:txBody>
      </p:sp>
      <p:cxnSp>
        <p:nvCxnSpPr>
          <p:cNvPr id="55" name="Straight Connector 54">
            <a:extLst>
              <a:ext uri="{FF2B5EF4-FFF2-40B4-BE49-F238E27FC236}">
                <a16:creationId xmlns:a16="http://schemas.microsoft.com/office/drawing/2014/main" id="{082DCF2C-F6D9-A547-9D0D-1428A6BC813C}"/>
              </a:ext>
            </a:extLst>
          </p:cNvPr>
          <p:cNvCxnSpPr>
            <a:cxnSpLocks/>
            <a:stCxn id="54" idx="2"/>
            <a:endCxn id="5" idx="0"/>
          </p:cNvCxnSpPr>
          <p:nvPr/>
        </p:nvCxnSpPr>
        <p:spPr bwMode="auto">
          <a:xfrm>
            <a:off x="5967412" y="2586672"/>
            <a:ext cx="0" cy="26723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4" name="Rectangle 63">
            <a:extLst>
              <a:ext uri="{FF2B5EF4-FFF2-40B4-BE49-F238E27FC236}">
                <a16:creationId xmlns:a16="http://schemas.microsoft.com/office/drawing/2014/main" id="{B96C0C7A-94CB-534A-8217-435F8D7F9220}"/>
              </a:ext>
            </a:extLst>
          </p:cNvPr>
          <p:cNvSpPr/>
          <p:nvPr/>
        </p:nvSpPr>
        <p:spPr>
          <a:xfrm>
            <a:off x="6568316" y="1110958"/>
            <a:ext cx="1484442" cy="533401"/>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err="1">
                <a:solidFill>
                  <a:schemeClr val="tx1"/>
                </a:solidFill>
              </a:rPr>
              <a:t>SchedContext</a:t>
            </a:r>
            <a:r>
              <a:rPr lang="en-US" sz="1400" b="1" dirty="0">
                <a:solidFill>
                  <a:schemeClr val="tx1"/>
                </a:solidFill>
              </a:rPr>
              <a:t> capability</a:t>
            </a:r>
            <a:endParaRPr lang="en-US" sz="1400" b="1" kern="0" dirty="0">
              <a:solidFill>
                <a:srgbClr val="000000"/>
              </a:solidFill>
              <a:ea typeface="+mj-ea"/>
              <a:cs typeface="+mj-cs"/>
            </a:endParaRPr>
          </a:p>
        </p:txBody>
      </p:sp>
      <p:sp>
        <p:nvSpPr>
          <p:cNvPr id="65" name="Rectangle 64">
            <a:extLst>
              <a:ext uri="{FF2B5EF4-FFF2-40B4-BE49-F238E27FC236}">
                <a16:creationId xmlns:a16="http://schemas.microsoft.com/office/drawing/2014/main" id="{F025243C-AF68-874B-A5F1-382AABC62D6E}"/>
              </a:ext>
            </a:extLst>
          </p:cNvPr>
          <p:cNvSpPr/>
          <p:nvPr/>
        </p:nvSpPr>
        <p:spPr>
          <a:xfrm>
            <a:off x="3877124" y="1110958"/>
            <a:ext cx="1484441" cy="533400"/>
          </a:xfrm>
          <a:prstGeom prst="rect">
            <a:avLst/>
          </a:prstGeom>
          <a:solidFill>
            <a:schemeClr val="bg1"/>
          </a:solid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TCB capability</a:t>
            </a:r>
            <a:endParaRPr lang="en-US" sz="1400" b="1" kern="0" dirty="0">
              <a:solidFill>
                <a:srgbClr val="000000"/>
              </a:solidFill>
              <a:ea typeface="+mj-ea"/>
              <a:cs typeface="+mj-cs"/>
            </a:endParaRPr>
          </a:p>
        </p:txBody>
      </p:sp>
      <p:cxnSp>
        <p:nvCxnSpPr>
          <p:cNvPr id="66" name="Straight Arrow Connector 65">
            <a:extLst>
              <a:ext uri="{FF2B5EF4-FFF2-40B4-BE49-F238E27FC236}">
                <a16:creationId xmlns:a16="http://schemas.microsoft.com/office/drawing/2014/main" id="{421963F8-4912-5247-8150-F80E9510C742}"/>
              </a:ext>
            </a:extLst>
          </p:cNvPr>
          <p:cNvCxnSpPr>
            <a:cxnSpLocks/>
            <a:stCxn id="54" idx="0"/>
            <a:endCxn id="65" idx="2"/>
          </p:cNvCxnSpPr>
          <p:nvPr/>
        </p:nvCxnSpPr>
        <p:spPr bwMode="auto">
          <a:xfrm flipH="1" flipV="1">
            <a:off x="4619345" y="1644358"/>
            <a:ext cx="1348067" cy="424166"/>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cxnSp>
        <p:nvCxnSpPr>
          <p:cNvPr id="69" name="Straight Arrow Connector 68">
            <a:extLst>
              <a:ext uri="{FF2B5EF4-FFF2-40B4-BE49-F238E27FC236}">
                <a16:creationId xmlns:a16="http://schemas.microsoft.com/office/drawing/2014/main" id="{C8C81B72-A3E3-B34B-ACD2-64862FC73AB1}"/>
              </a:ext>
            </a:extLst>
          </p:cNvPr>
          <p:cNvCxnSpPr>
            <a:cxnSpLocks/>
            <a:stCxn id="54" idx="0"/>
            <a:endCxn id="64" idx="2"/>
          </p:cNvCxnSpPr>
          <p:nvPr/>
        </p:nvCxnSpPr>
        <p:spPr bwMode="auto">
          <a:xfrm flipV="1">
            <a:off x="5967412" y="1644359"/>
            <a:ext cx="1343125" cy="424165"/>
          </a:xfrm>
          <a:prstGeom prst="straightConnector1">
            <a:avLst/>
          </a:prstGeom>
          <a:solidFill>
            <a:schemeClr val="accent1"/>
          </a:solidFill>
          <a:ln w="12700" cap="flat" cmpd="sng" algn="ctr">
            <a:solidFill>
              <a:schemeClr val="tx1"/>
            </a:solidFill>
            <a:prstDash val="solid"/>
            <a:round/>
            <a:headEnd type="none" w="sm" len="sm"/>
            <a:tailEnd type="triangle"/>
          </a:ln>
          <a:effectLst/>
        </p:spPr>
      </p:cxnSp>
    </p:spTree>
    <p:extLst>
      <p:ext uri="{BB962C8B-B14F-4D97-AF65-F5344CB8AC3E}">
        <p14:creationId xmlns:p14="http://schemas.microsoft.com/office/powerpoint/2010/main" val="322080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checkerboard(across)">
                                      <p:cBhvr>
                                        <p:cTn id="15" dur="500"/>
                                        <p:tgtEl>
                                          <p:spTgt spid="11"/>
                                        </p:tgtEl>
                                      </p:cBhvr>
                                    </p:animEffect>
                                  </p:childTnLst>
                                </p:cTn>
                              </p:par>
                              <p:par>
                                <p:cTn id="16" presetID="5" presetClass="entr" presetSubtype="1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checkerboard(across)">
                                      <p:cBhvr>
                                        <p:cTn id="18" dur="500"/>
                                        <p:tgtEl>
                                          <p:spTgt spid="10"/>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checkerboard(across)">
                                      <p:cBhvr>
                                        <p:cTn id="21" dur="500"/>
                                        <p:tgtEl>
                                          <p:spTgt spid="8"/>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checkerboard(across)">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checkerboard(across)">
                                      <p:cBhvr>
                                        <p:cTn id="29" dur="500"/>
                                        <p:tgtEl>
                                          <p:spTgt spid="19"/>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heckerboard(across)">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checkerboard(across)">
                                      <p:cBhvr>
                                        <p:cTn id="37" dur="500"/>
                                        <p:tgtEl>
                                          <p:spTgt spid="26"/>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checkerboard(across)">
                                      <p:cBhvr>
                                        <p:cTn id="40" dur="500"/>
                                        <p:tgtEl>
                                          <p:spTgt spid="25"/>
                                        </p:tgtEl>
                                      </p:cBhvr>
                                    </p:animEffect>
                                  </p:childTnLst>
                                </p:cTn>
                              </p:par>
                              <p:par>
                                <p:cTn id="41" presetID="5" presetClass="entr" presetSubtype="1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checkerboard(across)">
                                      <p:cBhvr>
                                        <p:cTn id="43" dur="500"/>
                                        <p:tgtEl>
                                          <p:spTgt spid="27"/>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checkerboard(across)">
                                      <p:cBhvr>
                                        <p:cTn id="46" dur="500"/>
                                        <p:tgtEl>
                                          <p:spTgt spid="24"/>
                                        </p:tgtEl>
                                      </p:cBhvr>
                                    </p:animEffect>
                                  </p:childTnLst>
                                </p:cTn>
                              </p:par>
                            </p:childTnLst>
                          </p:cTn>
                        </p:par>
                      </p:childTnLst>
                    </p:cTn>
                  </p:par>
                  <p:par>
                    <p:cTn id="47" fill="hold">
                      <p:stCondLst>
                        <p:cond delay="indefinite"/>
                      </p:stCondLst>
                      <p:childTnLst>
                        <p:par>
                          <p:cTn id="48" fill="hold">
                            <p:stCondLst>
                              <p:cond delay="0"/>
                            </p:stCondLst>
                            <p:childTnLst>
                              <p:par>
                                <p:cTn id="49" presetID="5" presetClass="entr" presetSubtype="1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animEffect transition="in" filter="checkerboard(across)">
                                      <p:cBhvr>
                                        <p:cTn id="51" dur="500"/>
                                        <p:tgtEl>
                                          <p:spTgt spid="43"/>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checkerboard(across)">
                                      <p:cBhvr>
                                        <p:cTn id="54" dur="500"/>
                                        <p:tgtEl>
                                          <p:spTgt spid="33"/>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nodeType="click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checkerboard(across)">
                                      <p:cBhvr>
                                        <p:cTn id="59" dur="500"/>
                                        <p:tgtEl>
                                          <p:spTgt spid="49"/>
                                        </p:tgtEl>
                                      </p:cBhvr>
                                    </p:animEffect>
                                  </p:childTnLst>
                                </p:cTn>
                              </p:par>
                              <p:par>
                                <p:cTn id="60" presetID="5" presetClass="entr" presetSubtype="10" fill="hold" grpId="0" nodeType="with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checkerboard(across)">
                                      <p:cBhvr>
                                        <p:cTn id="62" dur="500"/>
                                        <p:tgtEl>
                                          <p:spTgt spid="46"/>
                                        </p:tgtEl>
                                      </p:cBhvr>
                                    </p:animEffect>
                                  </p:childTnLst>
                                </p:cTn>
                              </p:par>
                              <p:par>
                                <p:cTn id="63" presetID="5" presetClass="entr" presetSubtype="10" fill="hold" grpId="0" nodeType="with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checkerboard(across)">
                                      <p:cBhvr>
                                        <p:cTn id="65" dur="500"/>
                                        <p:tgtEl>
                                          <p:spTgt spid="47"/>
                                        </p:tgtEl>
                                      </p:cBhvr>
                                    </p:animEffect>
                                  </p:childTnLst>
                                </p:cTn>
                              </p:par>
                              <p:par>
                                <p:cTn id="66" presetID="5" presetClass="entr" presetSubtype="10" fill="hold"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checkerboard(across)">
                                      <p:cBhvr>
                                        <p:cTn id="68" dur="500"/>
                                        <p:tgtEl>
                                          <p:spTgt spid="48"/>
                                        </p:tgtEl>
                                      </p:cBhvr>
                                    </p:animEffect>
                                  </p:childTnLst>
                                </p:cTn>
                              </p:par>
                            </p:childTnLst>
                          </p:cTn>
                        </p:par>
                      </p:childTnLst>
                    </p:cTn>
                  </p:par>
                  <p:par>
                    <p:cTn id="69" fill="hold">
                      <p:stCondLst>
                        <p:cond delay="indefinite"/>
                      </p:stCondLst>
                      <p:childTnLst>
                        <p:par>
                          <p:cTn id="70" fill="hold">
                            <p:stCondLst>
                              <p:cond delay="0"/>
                            </p:stCondLst>
                            <p:childTnLst>
                              <p:par>
                                <p:cTn id="71" presetID="5" presetClass="entr" presetSubtype="10" fill="hold" nodeType="clickEffect">
                                  <p:stCondLst>
                                    <p:cond delay="0"/>
                                  </p:stCondLst>
                                  <p:childTnLst>
                                    <p:set>
                                      <p:cBhvr>
                                        <p:cTn id="72" dur="1" fill="hold">
                                          <p:stCondLst>
                                            <p:cond delay="0"/>
                                          </p:stCondLst>
                                        </p:cTn>
                                        <p:tgtEl>
                                          <p:spTgt spid="55"/>
                                        </p:tgtEl>
                                        <p:attrNameLst>
                                          <p:attrName>style.visibility</p:attrName>
                                        </p:attrNameLst>
                                      </p:cBhvr>
                                      <p:to>
                                        <p:strVal val="visible"/>
                                      </p:to>
                                    </p:set>
                                    <p:animEffect transition="in" filter="checkerboard(across)">
                                      <p:cBhvr>
                                        <p:cTn id="73" dur="500"/>
                                        <p:tgtEl>
                                          <p:spTgt spid="55"/>
                                        </p:tgtEl>
                                      </p:cBhvr>
                                    </p:animEffect>
                                  </p:childTnLst>
                                </p:cTn>
                              </p:par>
                              <p:par>
                                <p:cTn id="74" presetID="5" presetClass="entr" presetSubtype="10" fill="hold" grpId="0" nodeType="withEffect">
                                  <p:stCondLst>
                                    <p:cond delay="0"/>
                                  </p:stCondLst>
                                  <p:childTnLst>
                                    <p:set>
                                      <p:cBhvr>
                                        <p:cTn id="75" dur="1" fill="hold">
                                          <p:stCondLst>
                                            <p:cond delay="0"/>
                                          </p:stCondLst>
                                        </p:cTn>
                                        <p:tgtEl>
                                          <p:spTgt spid="54"/>
                                        </p:tgtEl>
                                        <p:attrNameLst>
                                          <p:attrName>style.visibility</p:attrName>
                                        </p:attrNameLst>
                                      </p:cBhvr>
                                      <p:to>
                                        <p:strVal val="visible"/>
                                      </p:to>
                                    </p:set>
                                    <p:animEffect transition="in" filter="checkerboard(across)">
                                      <p:cBhvr>
                                        <p:cTn id="76" dur="500"/>
                                        <p:tgtEl>
                                          <p:spTgt spid="54"/>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nodeType="clickEffect">
                                  <p:stCondLst>
                                    <p:cond delay="0"/>
                                  </p:stCondLst>
                                  <p:childTnLst>
                                    <p:set>
                                      <p:cBhvr>
                                        <p:cTn id="80" dur="1" fill="hold">
                                          <p:stCondLst>
                                            <p:cond delay="0"/>
                                          </p:stCondLst>
                                        </p:cTn>
                                        <p:tgtEl>
                                          <p:spTgt spid="66"/>
                                        </p:tgtEl>
                                        <p:attrNameLst>
                                          <p:attrName>style.visibility</p:attrName>
                                        </p:attrNameLst>
                                      </p:cBhvr>
                                      <p:to>
                                        <p:strVal val="visible"/>
                                      </p:to>
                                    </p:set>
                                    <p:animEffect transition="in" filter="checkerboard(across)">
                                      <p:cBhvr>
                                        <p:cTn id="81" dur="500"/>
                                        <p:tgtEl>
                                          <p:spTgt spid="66"/>
                                        </p:tgtEl>
                                      </p:cBhvr>
                                    </p:animEffect>
                                  </p:childTnLst>
                                </p:cTn>
                              </p:par>
                              <p:par>
                                <p:cTn id="82" presetID="5" presetClass="entr" presetSubtype="10" fill="hold" nodeType="withEffect">
                                  <p:stCondLst>
                                    <p:cond delay="0"/>
                                  </p:stCondLst>
                                  <p:childTnLst>
                                    <p:set>
                                      <p:cBhvr>
                                        <p:cTn id="83" dur="1" fill="hold">
                                          <p:stCondLst>
                                            <p:cond delay="0"/>
                                          </p:stCondLst>
                                        </p:cTn>
                                        <p:tgtEl>
                                          <p:spTgt spid="69"/>
                                        </p:tgtEl>
                                        <p:attrNameLst>
                                          <p:attrName>style.visibility</p:attrName>
                                        </p:attrNameLst>
                                      </p:cBhvr>
                                      <p:to>
                                        <p:strVal val="visible"/>
                                      </p:to>
                                    </p:set>
                                    <p:animEffect transition="in" filter="checkerboard(across)">
                                      <p:cBhvr>
                                        <p:cTn id="84" dur="500"/>
                                        <p:tgtEl>
                                          <p:spTgt spid="69"/>
                                        </p:tgtEl>
                                      </p:cBhvr>
                                    </p:animEffect>
                                  </p:childTnLst>
                                </p:cTn>
                              </p:par>
                              <p:par>
                                <p:cTn id="85" presetID="5" presetClass="entr" presetSubtype="10" fill="hold" grpId="0" nodeType="withEffect">
                                  <p:stCondLst>
                                    <p:cond delay="0"/>
                                  </p:stCondLst>
                                  <p:childTnLst>
                                    <p:set>
                                      <p:cBhvr>
                                        <p:cTn id="86" dur="1" fill="hold">
                                          <p:stCondLst>
                                            <p:cond delay="0"/>
                                          </p:stCondLst>
                                        </p:cTn>
                                        <p:tgtEl>
                                          <p:spTgt spid="64"/>
                                        </p:tgtEl>
                                        <p:attrNameLst>
                                          <p:attrName>style.visibility</p:attrName>
                                        </p:attrNameLst>
                                      </p:cBhvr>
                                      <p:to>
                                        <p:strVal val="visible"/>
                                      </p:to>
                                    </p:set>
                                    <p:animEffect transition="in" filter="checkerboard(across)">
                                      <p:cBhvr>
                                        <p:cTn id="87" dur="500"/>
                                        <p:tgtEl>
                                          <p:spTgt spid="64"/>
                                        </p:tgtEl>
                                      </p:cBhvr>
                                    </p:animEffect>
                                  </p:childTnLst>
                                </p:cTn>
                              </p:par>
                              <p:par>
                                <p:cTn id="88" presetID="5" presetClass="entr" presetSubtype="10" fill="hold" grpId="0" nodeType="withEffect">
                                  <p:stCondLst>
                                    <p:cond delay="0"/>
                                  </p:stCondLst>
                                  <p:childTnLst>
                                    <p:set>
                                      <p:cBhvr>
                                        <p:cTn id="89" dur="1" fill="hold">
                                          <p:stCondLst>
                                            <p:cond delay="0"/>
                                          </p:stCondLst>
                                        </p:cTn>
                                        <p:tgtEl>
                                          <p:spTgt spid="65"/>
                                        </p:tgtEl>
                                        <p:attrNameLst>
                                          <p:attrName>style.visibility</p:attrName>
                                        </p:attrNameLst>
                                      </p:cBhvr>
                                      <p:to>
                                        <p:strVal val="visible"/>
                                      </p:to>
                                    </p:set>
                                    <p:animEffect transition="in" filter="checkerboard(across)">
                                      <p:cBhvr>
                                        <p:cTn id="90"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8" grpId="0" animBg="1"/>
      <p:bldP spid="24" grpId="0" animBg="1"/>
      <p:bldP spid="25" grpId="0" animBg="1"/>
      <p:bldP spid="33" grpId="0" animBg="1"/>
      <p:bldP spid="46" grpId="0" animBg="1"/>
      <p:bldP spid="47" grpId="0" animBg="1"/>
      <p:bldP spid="54" grpId="0" animBg="1"/>
      <p:bldP spid="64" grpId="0" animBg="1"/>
      <p:bldP spid="6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DC96B-2B99-C640-87FF-D3B5F01E76CB}"/>
              </a:ext>
            </a:extLst>
          </p:cNvPr>
          <p:cNvSpPr>
            <a:spLocks noGrp="1"/>
          </p:cNvSpPr>
          <p:nvPr>
            <p:ph type="title"/>
          </p:nvPr>
        </p:nvSpPr>
        <p:spPr/>
        <p:txBody>
          <a:bodyPr/>
          <a:lstStyle/>
          <a:p>
            <a:r>
              <a:rPr lang="en-US" dirty="0"/>
              <a:t>Threat Model</a:t>
            </a:r>
          </a:p>
        </p:txBody>
      </p:sp>
      <p:sp>
        <p:nvSpPr>
          <p:cNvPr id="3" name="Content Placeholder 2">
            <a:extLst>
              <a:ext uri="{FF2B5EF4-FFF2-40B4-BE49-F238E27FC236}">
                <a16:creationId xmlns:a16="http://schemas.microsoft.com/office/drawing/2014/main" id="{75CC245F-B447-5B40-A79C-BC6F54270D08}"/>
              </a:ext>
            </a:extLst>
          </p:cNvPr>
          <p:cNvSpPr>
            <a:spLocks noGrp="1"/>
          </p:cNvSpPr>
          <p:nvPr>
            <p:ph idx="1"/>
          </p:nvPr>
        </p:nvSpPr>
        <p:spPr/>
        <p:txBody>
          <a:bodyPr/>
          <a:lstStyle/>
          <a:p>
            <a:r>
              <a:rPr lang="en-US" dirty="0"/>
              <a:t>MCS Setting</a:t>
            </a:r>
          </a:p>
          <a:p>
            <a:pPr lvl="1"/>
            <a:r>
              <a:rPr lang="en-US" dirty="0">
                <a:solidFill>
                  <a:schemeClr val="accent1">
                    <a:lumMod val="50000"/>
                  </a:schemeClr>
                </a:solidFill>
              </a:rPr>
              <a:t>Mix of low/high-criticality </a:t>
            </a:r>
            <a:r>
              <a:rPr lang="en-US" dirty="0"/>
              <a:t>processes</a:t>
            </a:r>
          </a:p>
          <a:p>
            <a:pPr lvl="1"/>
            <a:r>
              <a:rPr lang="en-US" dirty="0"/>
              <a:t>Interact with shared services</a:t>
            </a:r>
          </a:p>
          <a:p>
            <a:r>
              <a:rPr lang="en-US" dirty="0">
                <a:solidFill>
                  <a:schemeClr val="accent2">
                    <a:lumMod val="75000"/>
                  </a:schemeClr>
                </a:solidFill>
              </a:rPr>
              <a:t>Dynamic system</a:t>
            </a:r>
          </a:p>
          <a:p>
            <a:pPr lvl="1"/>
            <a:r>
              <a:rPr lang="en-US" dirty="0"/>
              <a:t>Each component is assigned resources </a:t>
            </a:r>
          </a:p>
          <a:p>
            <a:pPr lvl="1"/>
            <a:r>
              <a:rPr lang="en-US" dirty="0"/>
              <a:t>Can dynamically request the creation of kernel objects</a:t>
            </a:r>
          </a:p>
          <a:p>
            <a:r>
              <a:rPr lang="en-US" dirty="0"/>
              <a:t>Admission control tests</a:t>
            </a:r>
          </a:p>
          <a:p>
            <a:pPr lvl="1"/>
            <a:r>
              <a:rPr lang="en-US" dirty="0">
                <a:solidFill>
                  <a:schemeClr val="accent1">
                    <a:lumMod val="50000"/>
                  </a:schemeClr>
                </a:solidFill>
              </a:rPr>
              <a:t>Unknown number of thread creation</a:t>
            </a:r>
          </a:p>
          <a:p>
            <a:pPr lvl="1"/>
            <a:r>
              <a:rPr lang="en-US" dirty="0"/>
              <a:t>Such tests are often permissive for low-priority threads</a:t>
            </a:r>
          </a:p>
          <a:p>
            <a:r>
              <a:rPr lang="en-US" dirty="0"/>
              <a:t>Only a </a:t>
            </a:r>
            <a:r>
              <a:rPr lang="en-US" dirty="0">
                <a:solidFill>
                  <a:schemeClr val="accent2">
                    <a:lumMod val="75000"/>
                  </a:schemeClr>
                </a:solidFill>
              </a:rPr>
              <a:t>low-assurance compromise </a:t>
            </a:r>
          </a:p>
          <a:p>
            <a:pPr lvl="1"/>
            <a:r>
              <a:rPr lang="en-US" dirty="0"/>
              <a:t>User-level compromised process</a:t>
            </a:r>
          </a:p>
          <a:p>
            <a:pPr lvl="1"/>
            <a:r>
              <a:rPr lang="el-GR" dirty="0"/>
              <a:t>μ-</a:t>
            </a:r>
            <a:r>
              <a:rPr lang="en-US" dirty="0"/>
              <a:t>kernel and other shared services are uncompromised</a:t>
            </a:r>
          </a:p>
        </p:txBody>
      </p:sp>
      <p:sp>
        <p:nvSpPr>
          <p:cNvPr id="4" name="Rectangle 3">
            <a:extLst>
              <a:ext uri="{FF2B5EF4-FFF2-40B4-BE49-F238E27FC236}">
                <a16:creationId xmlns:a16="http://schemas.microsoft.com/office/drawing/2014/main" id="{185808C9-4365-2A40-8362-85BBFE8D5A8D}"/>
              </a:ext>
            </a:extLst>
          </p:cNvPr>
          <p:cNvSpPr/>
          <p:nvPr/>
        </p:nvSpPr>
        <p:spPr bwMode="auto">
          <a:xfrm>
            <a:off x="1202155" y="5761719"/>
            <a:ext cx="9777008" cy="533400"/>
          </a:xfrm>
          <a:prstGeom prst="rect">
            <a:avLst/>
          </a:prstGeom>
          <a:solidFill>
            <a:schemeClr val="accent5"/>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b="1" dirty="0"/>
              <a:t>We aim for a highly realistic threat model</a:t>
            </a:r>
            <a:endParaRPr kumimoji="0" lang="en-US" sz="1800" b="1" i="0" u="none" strike="noStrike" cap="none" normalizeH="0" baseline="0" dirty="0">
              <a:ln>
                <a:noFill/>
              </a:ln>
              <a:solidFill>
                <a:schemeClr val="tx1"/>
              </a:solidFill>
              <a:effectLst/>
              <a:latin typeface="Arial" pitchFamily="-110" charset="0"/>
            </a:endParaRPr>
          </a:p>
        </p:txBody>
      </p:sp>
    </p:spTree>
    <p:extLst>
      <p:ext uri="{BB962C8B-B14F-4D97-AF65-F5344CB8AC3E}">
        <p14:creationId xmlns:p14="http://schemas.microsoft.com/office/powerpoint/2010/main" val="4283145496"/>
      </p:ext>
    </p:extLst>
  </p:cSld>
  <p:clrMapOvr>
    <a:masterClrMapping/>
  </p:clrMapOvr>
</p:sld>
</file>

<file path=ppt/theme/theme1.xml><?xml version="1.0" encoding="utf-8"?>
<a:theme xmlns:a="http://schemas.openxmlformats.org/drawingml/2006/main" name="Lincoln_2012_v16x9">
  <a:themeElements>
    <a:clrScheme name="Custom 1 1">
      <a:dk1>
        <a:srgbClr val="000000"/>
      </a:dk1>
      <a:lt1>
        <a:srgbClr val="FFFFFF"/>
      </a:lt1>
      <a:dk2>
        <a:srgbClr val="000000"/>
      </a:dk2>
      <a:lt2>
        <a:srgbClr val="919191"/>
      </a:lt2>
      <a:accent1>
        <a:srgbClr val="618FFD"/>
      </a:accent1>
      <a:accent2>
        <a:srgbClr val="00AE00"/>
      </a:accent2>
      <a:accent3>
        <a:srgbClr val="FFFFFF"/>
      </a:accent3>
      <a:accent4>
        <a:srgbClr val="003767"/>
      </a:accent4>
      <a:accent5>
        <a:srgbClr val="D2DCF2"/>
      </a:accent5>
      <a:accent6>
        <a:srgbClr val="009D00"/>
      </a:accent6>
      <a:hlink>
        <a:srgbClr val="FC0128"/>
      </a:hlink>
      <a:folHlink>
        <a:srgbClr val="CECECE"/>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solidFill>
        <a:ln w="12700" cap="flat" cmpd="sng" algn="ctr">
          <a:solidFill>
            <a:schemeClr val="tx1"/>
          </a:solidFill>
          <a:prstDash val="solid"/>
          <a:round/>
          <a:headEnd type="none" w="sm" len="sm"/>
          <a:tailEnd type="none" w="sm" len="sm"/>
        </a:ln>
        <a:effectLst/>
      </a:spPr>
      <a:bodyPr vert="horz" wrap="square" lIns="91440" tIns="45720" rIns="91440" bIns="45720" numCol="1" rtlCol="0"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1" i="0" u="none" strike="noStrike" cap="none" normalizeH="0" baseline="0" dirty="0" smtClean="0">
            <a:ln>
              <a:noFill/>
            </a:ln>
            <a:solidFill>
              <a:schemeClr val="tx1"/>
            </a:solidFill>
            <a:effectLst/>
            <a:latin typeface="Arial" pitchFamily="-110" charset="0"/>
          </a:defRPr>
        </a:defPPr>
      </a:lstStyle>
    </a:spDef>
    <a:lnDef>
      <a:spPr bwMode="auto">
        <a:solidFill>
          <a:schemeClr val="accent1"/>
        </a:solidFill>
        <a:ln w="12700" cap="flat" cmpd="sng" algn="ctr">
          <a:solidFill>
            <a:schemeClr val="tx1"/>
          </a:solidFill>
          <a:prstDash val="solid"/>
          <a:round/>
          <a:headEnd type="none" w="sm" len="sm"/>
          <a:tailEnd type="none" w="sm" len="sm"/>
        </a:ln>
        <a:effectLst/>
      </a:spPr>
      <a:bodyPr/>
      <a:lstStyle/>
    </a:lnDef>
    <a:txDef>
      <a:spPr>
        <a:noFill/>
      </a:spPr>
      <a:bodyPr wrap="square" rtlCol="0">
        <a:spAutoFit/>
      </a:bodyPr>
      <a:lstStyle>
        <a:defPPr algn="ctr">
          <a:defRPr sz="1400" b="1" dirty="0"/>
        </a:defPPr>
      </a:lstStyle>
    </a:tx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b-wide_x0020_Access xmlns="b2f8c819-cb2a-4c61-86ff-55d976744d59" xsi:nil="true"/>
    <c191a458f79b4c669a80e6b5fc8764c5 xmlns="b2f8c819-cb2a-4c61-86ff-55d976744d59">
      <Terms xmlns="http://schemas.microsoft.com/office/infopath/2007/PartnerControls"/>
    </c191a458f79b4c669a80e6b5fc8764c5>
    <TaxCatchAll xmlns="b2f8c819-cb2a-4c61-86ff-55d976744d5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MIT LL Document" ma:contentTypeID="0x010100DD70B2C8C3252947895232EEBD03D98700050D0E0A6198E14DAF01BD2B4E57D771" ma:contentTypeVersion="5" ma:contentTypeDescription="Used for Lab-wide Access Indicator" ma:contentTypeScope="" ma:versionID="c9aff377579682b458c4c7b2b0bc3e60">
  <xsd:schema xmlns:xsd="http://www.w3.org/2001/XMLSchema" xmlns:xs="http://www.w3.org/2001/XMLSchema" xmlns:p="http://schemas.microsoft.com/office/2006/metadata/properties" xmlns:ns2="b2f8c819-cb2a-4c61-86ff-55d976744d59" targetNamespace="http://schemas.microsoft.com/office/2006/metadata/properties" ma:root="true" ma:fieldsID="1c7080bee04bd3788228ca212d212251" ns2:_="">
    <xsd:import namespace="b2f8c819-cb2a-4c61-86ff-55d976744d59"/>
    <xsd:element name="properties">
      <xsd:complexType>
        <xsd:sequence>
          <xsd:element name="documentManagement">
            <xsd:complexType>
              <xsd:all>
                <xsd:element ref="ns2:Lab-wide_x0020_Access" minOccurs="0"/>
                <xsd:element ref="ns2:c191a458f79b4c669a80e6b5fc8764c5"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f8c819-cb2a-4c61-86ff-55d976744d59" elementFormDefault="qualified">
    <xsd:import namespace="http://schemas.microsoft.com/office/2006/documentManagement/types"/>
    <xsd:import namespace="http://schemas.microsoft.com/office/infopath/2007/PartnerControls"/>
    <xsd:element name="Lab-wide_x0020_Access" ma:index="8" nillable="true" ma:displayName="Lab-wide Access" ma:hidden="true" ma:internalName="Lab_x002d_wide_x0020_Access">
      <xsd:simpleType>
        <xsd:restriction base="dms:Text"/>
      </xsd:simpleType>
    </xsd:element>
    <xsd:element name="c191a458f79b4c669a80e6b5fc8764c5" ma:index="9" nillable="true" ma:taxonomy="true" ma:internalName="c191a458f79b4c669a80e6b5fc8764c5" ma:taxonomyFieldName="CUI_x0020_Category1" ma:displayName="CUI Category" ma:default="" ma:fieldId="{c191a458-f79b-4c66-9a80-e6b5fc8764c5}" ma:sspId="a24ba2f3-d000-46ce-a004-00fa7c3a7095" ma:termSetId="650cbfee-7896-4ab9-af05-71205b40873a"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3db06778-a53d-42f6-a006-c07937ce361b}" ma:internalName="TaxCatchAll" ma:showField="CatchAllData" ma:web="a11c2d92-52fb-42eb-bbad-96d72cacd8b3">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3db06778-a53d-42f6-a006-c07937ce361b}" ma:internalName="TaxCatchAllLabel" ma:readOnly="true" ma:showField="CatchAllDataLabel" ma:web="a11c2d92-52fb-42eb-bbad-96d72cacd8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a24ba2f3-d000-46ce-a004-00fa7c3a7095" ContentTypeId="0x010100DD70B2C8C3252947895232EEBD03D987" PreviousValue="false"/>
</file>

<file path=customXml/itemProps1.xml><?xml version="1.0" encoding="utf-8"?>
<ds:datastoreItem xmlns:ds="http://schemas.openxmlformats.org/officeDocument/2006/customXml" ds:itemID="{22374E5C-C6D9-4C51-989B-EF37B2F221C3}">
  <ds:schemaRefs>
    <ds:schemaRef ds:uri="http://schemas.microsoft.com/sharepoint/v3/contenttype/forms"/>
  </ds:schemaRefs>
</ds:datastoreItem>
</file>

<file path=customXml/itemProps2.xml><?xml version="1.0" encoding="utf-8"?>
<ds:datastoreItem xmlns:ds="http://schemas.openxmlformats.org/officeDocument/2006/customXml" ds:itemID="{CAD7D7C2-9D53-46ED-AC86-143BFB3F5DFE}">
  <ds:schemaRefs>
    <ds:schemaRef ds:uri="http://purl.org/dc/elements/1.1/"/>
    <ds:schemaRef ds:uri="http://purl.org/dc/terms/"/>
    <ds:schemaRef ds:uri="http://schemas.microsoft.com/office/2006/documentManagement/type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b2f8c819-cb2a-4c61-86ff-55d976744d59"/>
    <ds:schemaRef ds:uri="http://www.w3.org/XML/1998/namespace"/>
  </ds:schemaRefs>
</ds:datastoreItem>
</file>

<file path=customXml/itemProps3.xml><?xml version="1.0" encoding="utf-8"?>
<ds:datastoreItem xmlns:ds="http://schemas.openxmlformats.org/officeDocument/2006/customXml" ds:itemID="{1558040D-02D8-4F55-9918-37F7021A71C1}"/>
</file>

<file path=customXml/itemProps4.xml><?xml version="1.0" encoding="utf-8"?>
<ds:datastoreItem xmlns:ds="http://schemas.openxmlformats.org/officeDocument/2006/customXml" ds:itemID="{82A96F9C-43E6-455B-AA8F-208637C242A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Lincoln_2012_v16x9</Template>
  <TotalTime>7943</TotalTime>
  <Pages>1</Pages>
  <Words>1853</Words>
  <Application>Microsoft Macintosh PowerPoint</Application>
  <PresentationFormat>Custom</PresentationFormat>
  <Paragraphs>405</Paragraphs>
  <Slides>20</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Times New Roman</vt:lpstr>
      <vt:lpstr>Wingdings</vt:lpstr>
      <vt:lpstr>Lincoln_2012_v16x9</vt:lpstr>
      <vt:lpstr>The Thundering Herd: Amplifying Kernel Interference to Attack Response Times</vt:lpstr>
      <vt:lpstr>Thundering Herd Attacks</vt:lpstr>
      <vt:lpstr>Mixed-Criticality Systems</vt:lpstr>
      <vt:lpstr>μ-kernels</vt:lpstr>
      <vt:lpstr>IPC Optimization and Predictability</vt:lpstr>
      <vt:lpstr>System Coordination Dilemma</vt:lpstr>
      <vt:lpstr>Our Work</vt:lpstr>
      <vt:lpstr>seL4</vt:lpstr>
      <vt:lpstr>Threat Model</vt:lpstr>
      <vt:lpstr>Thundering Herd Attacks: Targeting IPC Mechanisms</vt:lpstr>
      <vt:lpstr>Thundering Herd Attacks: Targeting Budgeting Mechanisms</vt:lpstr>
      <vt:lpstr>Evaluation</vt:lpstr>
      <vt:lpstr>Evaluation Metrics and Methodology</vt:lpstr>
      <vt:lpstr>Results: Traditional Interference</vt:lpstr>
      <vt:lpstr>Results: Thundering Herd Attacks</vt:lpstr>
      <vt:lpstr>Mitigation Strategies</vt:lpstr>
      <vt:lpstr>Other Mitigation Strategies</vt:lpstr>
      <vt:lpstr>Mitigation Summary</vt:lpstr>
      <vt:lpstr>Conclusions</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Mergendahl, Samuel - 0553 - MITLL</dc:creator>
  <cp:keywords/>
  <dc:description/>
  <cp:lastModifiedBy>Mergendahl, Samuel - 0553 - MITLL</cp:lastModifiedBy>
  <cp:revision>97</cp:revision>
  <cp:lastPrinted>2001-06-18T18:57:59Z</cp:lastPrinted>
  <dcterms:created xsi:type="dcterms:W3CDTF">2022-04-21T13:40:48Z</dcterms:created>
  <dcterms:modified xsi:type="dcterms:W3CDTF">2022-04-27T06:21:01Z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0x010100DD70B2C8C3252947895232EEBD03D98700050D0E0A6198E14DAF01BD2B4E57D771</vt:lpwstr>
  </property>
  <property fmtid="{D5CDD505-2E9C-101B-9397-08002B2CF9AE}" pid="3" name="CUI Category1">
    <vt:lpwstr/>
  </property>
</Properties>
</file>