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9"/>
  </p:notesMasterIdLst>
  <p:handoutMasterIdLst>
    <p:handoutMasterId r:id="rId20"/>
  </p:handoutMasterIdLst>
  <p:sldIdLst>
    <p:sldId id="256" r:id="rId2"/>
    <p:sldId id="260" r:id="rId3"/>
    <p:sldId id="276" r:id="rId4"/>
    <p:sldId id="257" r:id="rId5"/>
    <p:sldId id="259" r:id="rId6"/>
    <p:sldId id="263" r:id="rId7"/>
    <p:sldId id="262" r:id="rId8"/>
    <p:sldId id="267" r:id="rId9"/>
    <p:sldId id="266" r:id="rId10"/>
    <p:sldId id="272" r:id="rId11"/>
    <p:sldId id="275" r:id="rId12"/>
    <p:sldId id="268" r:id="rId13"/>
    <p:sldId id="273" r:id="rId14"/>
    <p:sldId id="265" r:id="rId15"/>
    <p:sldId id="269" r:id="rId16"/>
    <p:sldId id="271" r:id="rId17"/>
    <p:sldId id="258" r:id="rId18"/>
  </p:sldIdLst>
  <p:sldSz cx="12188825" cy="6858000"/>
  <p:notesSz cx="70104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920">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D2DCF2"/>
    <a:srgbClr val="B2B2B2"/>
    <a:srgbClr val="A6A6A6"/>
    <a:srgbClr val="4D4D4D"/>
    <a:srgbClr val="00539B"/>
    <a:srgbClr val="5D87A1"/>
    <a:srgbClr val="B30838"/>
    <a:srgbClr val="611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2653" autoAdjust="0"/>
  </p:normalViewPr>
  <p:slideViewPr>
    <p:cSldViewPr snapToGrid="0">
      <p:cViewPr varScale="1">
        <p:scale>
          <a:sx n="60" d="100"/>
          <a:sy n="60" d="100"/>
        </p:scale>
        <p:origin x="1014" y="78"/>
      </p:cViewPr>
      <p:guideLst>
        <p:guide orient="horz" pos="2160"/>
        <p:guide pos="3839"/>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showGuides="1">
      <p:cViewPr varScale="1">
        <p:scale>
          <a:sx n="97" d="100"/>
          <a:sy n="97" d="100"/>
        </p:scale>
        <p:origin x="-3540" y="-114"/>
      </p:cViewPr>
      <p:guideLst>
        <p:guide orient="horz" pos="292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2151C11E-1A00-48AF-8C08-97C362C67874}" type="datetimeFigureOut">
              <a:rPr lang="en-US" smtClean="0"/>
              <a:pPr/>
              <a:t>4/27/2021</a:t>
            </a:fld>
            <a:endParaRPr lang="en-US"/>
          </a:p>
        </p:txBody>
      </p:sp>
      <p:sp>
        <p:nvSpPr>
          <p:cNvPr id="4" name="Footer Placeholder 3"/>
          <p:cNvSpPr>
            <a:spLocks noGrp="1"/>
          </p:cNvSpPr>
          <p:nvPr>
            <p:ph type="ftr" sz="quarter" idx="2"/>
          </p:nvPr>
        </p:nvSpPr>
        <p:spPr>
          <a:xfrm>
            <a:off x="0" y="8805863"/>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05863"/>
            <a:ext cx="3038475" cy="463550"/>
          </a:xfrm>
          <a:prstGeom prst="rect">
            <a:avLst/>
          </a:prstGeom>
        </p:spPr>
        <p:txBody>
          <a:bodyPr vert="horz" lIns="91440" tIns="45720" rIns="91440" bIns="45720" rtlCol="0" anchor="b"/>
          <a:lstStyle>
            <a:lvl1pPr algn="r">
              <a:defRPr sz="1200"/>
            </a:lvl1pPr>
          </a:lstStyle>
          <a:p>
            <a:fld id="{2AFFDF9B-F3F5-4382-A25B-4EAA3B410B8E}" type="slidenum">
              <a:rPr lang="en-US" smtClean="0"/>
              <a:pPr/>
              <a:t>‹#›</a:t>
            </a:fld>
            <a:endParaRPr lang="en-US"/>
          </a:p>
        </p:txBody>
      </p:sp>
    </p:spTree>
    <p:extLst>
      <p:ext uri="{BB962C8B-B14F-4D97-AF65-F5344CB8AC3E}">
        <p14:creationId xmlns:p14="http://schemas.microsoft.com/office/powerpoint/2010/main" val="4098895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18" tIns="46510" rIns="93018" bIns="4651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0938" y="0"/>
            <a:ext cx="3037840" cy="463550"/>
          </a:xfrm>
          <a:prstGeom prst="rect">
            <a:avLst/>
          </a:prstGeom>
        </p:spPr>
        <p:txBody>
          <a:bodyPr vert="horz" lIns="93018" tIns="46510" rIns="93018" bIns="46510" rtlCol="0"/>
          <a:lstStyle>
            <a:lvl1pPr algn="r">
              <a:defRPr sz="1200">
                <a:latin typeface="Arial" pitchFamily="34" charset="0"/>
              </a:defRPr>
            </a:lvl1pPr>
          </a:lstStyle>
          <a:p>
            <a:fld id="{8C7BB64C-82E2-466C-9C50-B2DA6307AB11}" type="datetimeFigureOut">
              <a:rPr lang="en-US" smtClean="0"/>
              <a:pPr/>
              <a:t>4/27/2021</a:t>
            </a:fld>
            <a:endParaRPr lang="en-US" dirty="0"/>
          </a:p>
        </p:txBody>
      </p:sp>
      <p:sp>
        <p:nvSpPr>
          <p:cNvPr id="4" name="Slide Image Placeholder 3"/>
          <p:cNvSpPr>
            <a:spLocks noGrp="1" noRot="1" noChangeAspect="1"/>
          </p:cNvSpPr>
          <p:nvPr>
            <p:ph type="sldImg" idx="2"/>
          </p:nvPr>
        </p:nvSpPr>
        <p:spPr>
          <a:xfrm>
            <a:off x="415925" y="696913"/>
            <a:ext cx="6178550" cy="3476625"/>
          </a:xfrm>
          <a:prstGeom prst="rect">
            <a:avLst/>
          </a:prstGeom>
          <a:noFill/>
          <a:ln w="12700">
            <a:solidFill>
              <a:prstClr val="black"/>
            </a:solidFill>
          </a:ln>
        </p:spPr>
        <p:txBody>
          <a:bodyPr vert="horz" lIns="93018" tIns="46510" rIns="93018" bIns="46510" rtlCol="0" anchor="ctr"/>
          <a:lstStyle/>
          <a:p>
            <a:endParaRPr lang="en-US" dirty="0"/>
          </a:p>
        </p:txBody>
      </p:sp>
      <p:sp>
        <p:nvSpPr>
          <p:cNvPr id="5" name="Notes Placeholder 4"/>
          <p:cNvSpPr>
            <a:spLocks noGrp="1"/>
          </p:cNvSpPr>
          <p:nvPr>
            <p:ph type="body" sz="quarter" idx="3"/>
          </p:nvPr>
        </p:nvSpPr>
        <p:spPr>
          <a:xfrm>
            <a:off x="701040" y="4403725"/>
            <a:ext cx="5608320" cy="4171950"/>
          </a:xfrm>
          <a:prstGeom prst="rect">
            <a:avLst/>
          </a:prstGeom>
        </p:spPr>
        <p:txBody>
          <a:bodyPr vert="horz" lIns="93018" tIns="46510" rIns="93018" bIns="4651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05842"/>
            <a:ext cx="3037840" cy="463550"/>
          </a:xfrm>
          <a:prstGeom prst="rect">
            <a:avLst/>
          </a:prstGeom>
        </p:spPr>
        <p:txBody>
          <a:bodyPr vert="horz" lIns="93018" tIns="46510" rIns="93018" bIns="4651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0938" y="8805842"/>
            <a:ext cx="3037840" cy="463550"/>
          </a:xfrm>
          <a:prstGeom prst="rect">
            <a:avLst/>
          </a:prstGeom>
        </p:spPr>
        <p:txBody>
          <a:bodyPr vert="horz" lIns="93018" tIns="46510" rIns="93018" bIns="46510" rtlCol="0" anchor="b"/>
          <a:lstStyle>
            <a:lvl1pPr algn="r">
              <a:defRPr sz="1200">
                <a:latin typeface="Arial" pitchFamily="34" charset="0"/>
              </a:defRPr>
            </a:lvl1pPr>
          </a:lstStyle>
          <a:p>
            <a:fld id="{A778FBA5-F957-4CE9-A734-9CFA9C4F5603}" type="slidenum">
              <a:rPr lang="en-US" smtClean="0"/>
              <a:pPr/>
              <a:t>‹#›</a:t>
            </a:fld>
            <a:endParaRPr lang="en-US" dirty="0"/>
          </a:p>
        </p:txBody>
      </p:sp>
    </p:spTree>
    <p:extLst>
      <p:ext uri="{BB962C8B-B14F-4D97-AF65-F5344CB8AC3E}">
        <p14:creationId xmlns:p14="http://schemas.microsoft.com/office/powerpoint/2010/main" val="182380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my name is Samuel </a:t>
            </a:r>
            <a:r>
              <a:rPr lang="en-US" dirty="0" err="1" smtClean="0"/>
              <a:t>Jero</a:t>
            </a:r>
            <a:r>
              <a:rPr lang="en-US" dirty="0" smtClean="0"/>
              <a:t> and I’m a member of technical staff at MIT</a:t>
            </a:r>
            <a:r>
              <a:rPr lang="en-US" baseline="0" dirty="0" smtClean="0"/>
              <a:t> Lincoln Laboratory. Today I will be presenting our work on “Practical Principle of Least Privilege for Secure Embedded Systems”. This is joint work with a number of my colleagues from MIT Lincoln Laboratory and George Washington University.</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a:t>
            </a:fld>
            <a:endParaRPr lang="en-US" dirty="0"/>
          </a:p>
        </p:txBody>
      </p:sp>
    </p:spTree>
    <p:extLst>
      <p:ext uri="{BB962C8B-B14F-4D97-AF65-F5344CB8AC3E}">
        <p14:creationId xmlns:p14="http://schemas.microsoft.com/office/powerpoint/2010/main" val="59371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Our Patina API on seL4 is implemented as a set of services, as illustrated in the figure on the right. This includes an </a:t>
            </a:r>
            <a:r>
              <a:rPr lang="en-US" dirty="0" err="1" smtClean="0"/>
              <a:t>untyped</a:t>
            </a:r>
            <a:r>
              <a:rPr lang="en-US" dirty="0" smtClean="0"/>
              <a:t> service responsible for creating capabilities for the rest of the system, and event service</a:t>
            </a:r>
            <a:r>
              <a:rPr lang="en-US" baseline="0" dirty="0" smtClean="0"/>
              <a:t> doing event notification, a loader handling processes, threads, and memory management, a synchronization service providing semaphores and </a:t>
            </a:r>
            <a:r>
              <a:rPr lang="en-US" baseline="0" dirty="0" err="1" smtClean="0"/>
              <a:t>mutexes</a:t>
            </a:r>
            <a:r>
              <a:rPr lang="en-US" baseline="0" dirty="0" smtClean="0"/>
              <a:t>, a timer service which also tracks time for the system, a channel service, and escrow processes which we will talk about in a moment. Each of these services is a separate protection domain and uses IPC to communicate with the rest of the system. Further, services may depend on other services. In particular, many services depend on the </a:t>
            </a:r>
            <a:r>
              <a:rPr lang="en-US" baseline="0" dirty="0" err="1" smtClean="0"/>
              <a:t>untyped</a:t>
            </a:r>
            <a:r>
              <a:rPr lang="en-US" baseline="0" dirty="0" smtClean="0"/>
              <a:t> service to create capabilities for them. The event service is also used by other services, including the timer, channel, and synchronization services to signal important events to applications.</a:t>
            </a:r>
          </a:p>
          <a:p>
            <a:endParaRPr lang="en-US" baseline="0" dirty="0" smtClean="0"/>
          </a:p>
          <a:p>
            <a:r>
              <a:rPr lang="en-US" baseline="0" dirty="0" smtClean="0"/>
              <a:t>In addition to these services, we provide a small helper library for applications that mainly serves to wrap IPC calls to these services so that applications don’t have to worry about serializing or sending IPC messages to the right services correctly.</a:t>
            </a:r>
          </a:p>
          <a:p>
            <a:endParaRPr lang="en-US" baseline="0" dirty="0" smtClean="0"/>
          </a:p>
          <a:p>
            <a:r>
              <a:rPr lang="en-US" baseline="0" dirty="0" smtClean="0"/>
              <a:t>Finally, from this diagram you will notice that capability management policy shows up several places. This is due to the fact that capabilities cannot be queried or re-identified in seL4. This means that careful design and much effort is involved in any part of the system that creates capabilities so that what capability corresponds with what (for example, what page cap is mapped at what address) can later be determined again.</a:t>
            </a:r>
          </a:p>
          <a:p>
            <a:endParaRPr lang="en-US" baseline="0" dirty="0" smtClean="0"/>
          </a:p>
          <a:p>
            <a:r>
              <a:rPr lang="en-US" baseline="0" dirty="0" smtClean="0"/>
              <a:t>We now turn to look at some of the key elements of our design in more detail.</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10</a:t>
            </a:fld>
            <a:endParaRPr lang="en-US" dirty="0"/>
          </a:p>
        </p:txBody>
      </p:sp>
    </p:spTree>
    <p:extLst>
      <p:ext uri="{BB962C8B-B14F-4D97-AF65-F5344CB8AC3E}">
        <p14:creationId xmlns:p14="http://schemas.microsoft.com/office/powerpoint/2010/main" val="246315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first key element we want to look at is a concept we call</a:t>
            </a:r>
            <a:r>
              <a:rPr lang="en-US" baseline="0" dirty="0" smtClean="0"/>
              <a:t> Self-contained processes. The key goal behind this idea is to decentralize privilege in our system to avoid their being one central point that has access to all capabilities of all processes in the system.</a:t>
            </a:r>
          </a:p>
          <a:p>
            <a:endParaRPr lang="en-US" baseline="0" dirty="0" smtClean="0"/>
          </a:p>
          <a:p>
            <a:r>
              <a:rPr lang="en-US" baseline="0" dirty="0" smtClean="0"/>
              <a:t>The key idea is that we want each process to maintain sole control over its capabilities and memory and for it to explicitly delegate this to other parts of the system, if it wants their services. Note that this is in sharp contrast to existing systems, where the memory management code typically maintains data structures for each process that IT owns. Hence, a compromise of the memory management code and compromise any process that is currently running. In contrast, what we’ve done is to separate past trust from future trust: I only need to trust a component when I use it; not afterwards.</a:t>
            </a:r>
          </a:p>
          <a:p>
            <a:endParaRPr lang="en-US" baseline="0" dirty="0" smtClean="0"/>
          </a:p>
          <a:p>
            <a:r>
              <a:rPr lang="en-US" baseline="0" dirty="0" smtClean="0"/>
              <a:t>So how do we do this? We’ll first, we should mention that protection domains in our seL4 implementation are fundamentally processes, with a virtual address space, a set of capabilities, and one or more threads. Our self-contained processes, store all capabilities relating to this process in the process’s capability table and maintain all metadata about memory and capabilities on pages owned by the process. This ends up being very complicated, as illustrated by figure at right showing the capabilities present in a process. The complexity is largely due to having to maintain sufficient metadata to know where all capabilities are.</a:t>
            </a:r>
          </a:p>
        </p:txBody>
      </p:sp>
      <p:sp>
        <p:nvSpPr>
          <p:cNvPr id="4" name="Slide Number Placeholder 3"/>
          <p:cNvSpPr>
            <a:spLocks noGrp="1"/>
          </p:cNvSpPr>
          <p:nvPr>
            <p:ph type="sldNum" sz="quarter" idx="10"/>
          </p:nvPr>
        </p:nvSpPr>
        <p:spPr/>
        <p:txBody>
          <a:bodyPr/>
          <a:lstStyle/>
          <a:p>
            <a:fld id="{A778FBA5-F957-4CE9-A734-9CFA9C4F5603}" type="slidenum">
              <a:rPr lang="en-US" smtClean="0"/>
              <a:pPr/>
              <a:t>11</a:t>
            </a:fld>
            <a:endParaRPr lang="en-US" dirty="0"/>
          </a:p>
        </p:txBody>
      </p:sp>
    </p:spTree>
    <p:extLst>
      <p:ext uri="{BB962C8B-B14F-4D97-AF65-F5344CB8AC3E}">
        <p14:creationId xmlns:p14="http://schemas.microsoft.com/office/powerpoint/2010/main" val="140346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we now turn to our</a:t>
            </a:r>
            <a:r>
              <a:rPr lang="en-US" baseline="0" dirty="0" smtClean="0"/>
              <a:t> second implementation of our Patina API. This one is on Composite, which is a Component based OS and Microkernel from George Washington University.</a:t>
            </a:r>
          </a:p>
          <a:p>
            <a:endParaRPr lang="en-US" baseline="0" dirty="0" smtClean="0"/>
          </a:p>
          <a:p>
            <a:r>
              <a:rPr lang="en-US" baseline="0" dirty="0" smtClean="0"/>
              <a:t>Like seL4, Composite is a capability-based microkernel. However, the similarities largely end there. Composite uses a unique thread-migration based IPC mechanism, where components, not threads, are the core abstraction of execution and threads can move between protection domains to implement IPC, as illustrated in the figure at right. In normal IPC, application threads block and a service thread is started to do some operation. Once that is complete, the service thread blocks and the scheduler decides what to run next. In contrast, in thread migration, when an IPC call is invoked, the thread simply continues execution into the service and returns to the app once the operation is complete. Notice that this allows multiple threads to be in a service at once and minimizes context switching cost.</a:t>
            </a:r>
          </a:p>
          <a:p>
            <a:endParaRPr lang="en-US" baseline="0" dirty="0" smtClean="0"/>
          </a:p>
          <a:p>
            <a:r>
              <a:rPr lang="en-US" baseline="0" dirty="0" smtClean="0"/>
              <a:t>Composite is also unique because it allows scheduling and blocking policies to be defined by user-space.</a:t>
            </a:r>
          </a:p>
          <a:p>
            <a:endParaRPr lang="en-US" baseline="0" dirty="0" smtClean="0"/>
          </a:p>
          <a:p>
            <a:r>
              <a:rPr lang="en-US" dirty="0" smtClean="0"/>
              <a:t>We now turn</a:t>
            </a:r>
            <a:r>
              <a:rPr lang="en-US" baseline="0" dirty="0" smtClean="0"/>
              <a:t> to the design of our Patina API on composite.</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12</a:t>
            </a:fld>
            <a:endParaRPr lang="en-US" dirty="0"/>
          </a:p>
        </p:txBody>
      </p:sp>
    </p:spTree>
    <p:extLst>
      <p:ext uri="{BB962C8B-B14F-4D97-AF65-F5344CB8AC3E}">
        <p14:creationId xmlns:p14="http://schemas.microsoft.com/office/powerpoint/2010/main" val="230856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Patina API on Composite is implemented as a set of service</a:t>
            </a:r>
            <a:r>
              <a:rPr lang="en-US" baseline="0" dirty="0" smtClean="0"/>
              <a:t> components</a:t>
            </a:r>
            <a:r>
              <a:rPr lang="en-US" dirty="0" smtClean="0"/>
              <a:t>, as illustrated in the figure on the right. This includes constructor</a:t>
            </a:r>
            <a:r>
              <a:rPr lang="en-US" baseline="0" dirty="0" smtClean="0"/>
              <a:t> that creates the initial system as well as threads and processes</a:t>
            </a:r>
            <a:r>
              <a:rPr lang="en-US" dirty="0" smtClean="0"/>
              <a:t>, an event service</a:t>
            </a:r>
            <a:r>
              <a:rPr lang="en-US" baseline="0" dirty="0" smtClean="0"/>
              <a:t> doing event notification, a cap service controlling capability access, a scheduler controlling scheduling policy, synchronization primitives, and timers, a timer service, and a channel service. Each of these services is a separate protection domain and uses thread-migration IPC to communicate with the rest of the system. Further, much like our seL4 design, services may depend on other services. In particular, the scheduler provides blocking and activation semantics required by the rest of the system.</a:t>
            </a:r>
          </a:p>
          <a:p>
            <a:endParaRPr lang="en-US" baseline="0" dirty="0" smtClean="0"/>
          </a:p>
          <a:p>
            <a:r>
              <a:rPr lang="en-US" baseline="0" dirty="0" smtClean="0"/>
              <a:t>Also importantly, fast paths for resources, particularly channels and synchronization primitives, are provided without calls to services, by a small helper library. The services only need to be invoked where coordination between threads is required and for setup or teardown.</a:t>
            </a:r>
          </a:p>
          <a:p>
            <a:endParaRPr lang="en-US" baseline="0" dirty="0" smtClean="0"/>
          </a:p>
          <a:p>
            <a:r>
              <a:rPr lang="en-US" baseline="0" dirty="0" smtClean="0"/>
              <a:t>We now turn to look at some of the key elements of our design in more detail.</a:t>
            </a:r>
            <a:endParaRPr lang="en-US" dirty="0" smtClean="0"/>
          </a:p>
          <a:p>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13</a:t>
            </a:fld>
            <a:endParaRPr lang="en-US" dirty="0"/>
          </a:p>
        </p:txBody>
      </p:sp>
    </p:spTree>
    <p:extLst>
      <p:ext uri="{BB962C8B-B14F-4D97-AF65-F5344CB8AC3E}">
        <p14:creationId xmlns:p14="http://schemas.microsoft.com/office/powerpoint/2010/main" val="1527941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now that we have</a:t>
            </a:r>
            <a:r>
              <a:rPr lang="en-US" baseline="0" dirty="0" smtClean="0"/>
              <a:t> looked at both of our Patina implementations, on seL4 and </a:t>
            </a:r>
            <a:r>
              <a:rPr lang="en-US" baseline="0" dirty="0" err="1" smtClean="0"/>
              <a:t>and</a:t>
            </a:r>
            <a:r>
              <a:rPr lang="en-US" baseline="0" dirty="0" smtClean="0"/>
              <a:t> Composite, its time to consider our evaluation. We evaluated both of our Patina Implementations against a Linux 4.4 kernel with the real-time patch as a baseline to assess acceptable average-case performance and order-of-magnitude worst-case overheads. Our evaluation system was the Xilinx Zynq-7000 development board, specifically one of the ARM Cortex-A9 cores running at 667MHz. We chose this system because it offers a reasonable proxy for the kind of system increasingly used in embedded systems.</a:t>
            </a:r>
          </a:p>
          <a:p>
            <a:endParaRPr lang="en-US" baseline="0" dirty="0" smtClean="0"/>
          </a:p>
          <a:p>
            <a:r>
              <a:rPr lang="en-US" baseline="0" dirty="0" smtClean="0"/>
              <a:t>Our evaluation used </a:t>
            </a:r>
            <a:r>
              <a:rPr lang="en-US" baseline="0" dirty="0" err="1" smtClean="0"/>
              <a:t>microbenchmarks</a:t>
            </a:r>
            <a:r>
              <a:rPr lang="en-US" baseline="0" dirty="0" smtClean="0"/>
              <a:t> to examine key performance measures for API resources including channels, timers, </a:t>
            </a:r>
            <a:r>
              <a:rPr lang="en-US" baseline="0" dirty="0" err="1" smtClean="0"/>
              <a:t>mutexes</a:t>
            </a:r>
            <a:r>
              <a:rPr lang="en-US" baseline="0" dirty="0" smtClean="0"/>
              <a:t>, semaphores, and event notification, as well as context switch time and IPC performance. On all of these benchmarks we report results from 10,000 iterations.</a:t>
            </a:r>
          </a:p>
          <a:p>
            <a:endParaRPr lang="en-US" baseline="0" dirty="0" smtClean="0"/>
          </a:p>
          <a:p>
            <a:r>
              <a:rPr lang="en-US" baseline="0" dirty="0" smtClean="0"/>
              <a:t>Our results are shown on the next slide</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14</a:t>
            </a:fld>
            <a:endParaRPr lang="en-US" dirty="0"/>
          </a:p>
        </p:txBody>
      </p:sp>
    </p:spTree>
    <p:extLst>
      <p:ext uri="{BB962C8B-B14F-4D97-AF65-F5344CB8AC3E}">
        <p14:creationId xmlns:p14="http://schemas.microsoft.com/office/powerpoint/2010/main" val="1947500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is overwhelming. Lets simplify it a little, by only considering results for a few key API resources (click). Now lets simplify this even future and focus in on average case performance (click). What we see here is that our Composite Patina beats Linux in virtually all cases. The results for our seL4 Patina are more mixed, with channels and uncontended </a:t>
            </a:r>
            <a:r>
              <a:rPr lang="en-US" baseline="0" dirty="0" err="1" smtClean="0"/>
              <a:t>mutexes</a:t>
            </a:r>
            <a:r>
              <a:rPr lang="en-US" baseline="0" dirty="0" smtClean="0"/>
              <a:t> being slower, but timers and contended </a:t>
            </a:r>
            <a:r>
              <a:rPr lang="en-US" baseline="0" dirty="0" err="1" smtClean="0"/>
              <a:t>mutexes</a:t>
            </a:r>
            <a:r>
              <a:rPr lang="en-US" baseline="0" dirty="0" smtClean="0"/>
              <a:t> being faster.</a:t>
            </a:r>
          </a:p>
          <a:p>
            <a:endParaRPr lang="en-US" baseline="0" dirty="0" smtClean="0"/>
          </a:p>
          <a:p>
            <a:r>
              <a:rPr lang="en-US" baseline="0" dirty="0" smtClean="0"/>
              <a:t>This gets even more interesting if we focus in on just the 95</a:t>
            </a:r>
            <a:r>
              <a:rPr lang="en-US" baseline="30000" dirty="0" smtClean="0"/>
              <a:t>th</a:t>
            </a:r>
            <a:r>
              <a:rPr lang="en-US" baseline="0" dirty="0" smtClean="0"/>
              <a:t> percentile, a rough proxy for worst-case performance (click). Here we see that both of our Patina’s beat Linux in the majority of cases. Overall then, we find our Patina implementations perform well, with better than or similar performance to Linux, especially in the worst case.</a:t>
            </a:r>
          </a:p>
          <a:p>
            <a:endParaRPr lang="en-US" baseline="0" dirty="0" smtClean="0"/>
          </a:p>
          <a:p>
            <a:r>
              <a:rPr lang="en-US" baseline="0" dirty="0" smtClean="0"/>
              <a:t>We don’t have time to talk about all of these results, but we can dig into one of them a little more.</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15</a:t>
            </a:fld>
            <a:endParaRPr lang="en-US" dirty="0"/>
          </a:p>
        </p:txBody>
      </p:sp>
    </p:spTree>
    <p:extLst>
      <p:ext uri="{BB962C8B-B14F-4D97-AF65-F5344CB8AC3E}">
        <p14:creationId xmlns:p14="http://schemas.microsoft.com/office/powerpoint/2010/main" val="2796771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then, microkernels are a promising approach to improve security for embedded systems. However, there is a pressing need for higher level APIs on top of microkernels to meet the needs of application developers. Prior approaches to creating such APIs either limited communication and coordination between processes or caused significant privilege centralization, defeating the benefit of a Microkernel design.</a:t>
            </a:r>
          </a:p>
          <a:p>
            <a:endParaRPr lang="en-US" baseline="0" dirty="0" smtClean="0"/>
          </a:p>
          <a:p>
            <a:r>
              <a:rPr lang="en-US" baseline="0" dirty="0" smtClean="0"/>
              <a:t>In this work, we have explored a higher level API composed of many interacting services following a principle of least privilege methodology. We then implemented this API on two very different microkernels: seL4 and composite. Our evaluation demonstrates that this approach is practical and performant, with performance equal to and often better than real-time Linux.</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16</a:t>
            </a:fld>
            <a:endParaRPr lang="en-US" dirty="0"/>
          </a:p>
        </p:txBody>
      </p:sp>
    </p:spTree>
    <p:extLst>
      <p:ext uri="{BB962C8B-B14F-4D97-AF65-F5344CB8AC3E}">
        <p14:creationId xmlns:p14="http://schemas.microsoft.com/office/powerpoint/2010/main" val="3036103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a:t>
            </a:r>
          </a:p>
        </p:txBody>
      </p:sp>
      <p:sp>
        <p:nvSpPr>
          <p:cNvPr id="4" name="Slide Number Placeholder 3"/>
          <p:cNvSpPr>
            <a:spLocks noGrp="1"/>
          </p:cNvSpPr>
          <p:nvPr>
            <p:ph type="sldNum" sz="quarter" idx="10"/>
          </p:nvPr>
        </p:nvSpPr>
        <p:spPr/>
        <p:txBody>
          <a:bodyPr/>
          <a:lstStyle/>
          <a:p>
            <a:fld id="{A778FBA5-F957-4CE9-A734-9CFA9C4F5603}" type="slidenum">
              <a:rPr lang="en-US" smtClean="0"/>
              <a:pPr/>
              <a:t>17</a:t>
            </a:fld>
            <a:endParaRPr lang="en-US" dirty="0"/>
          </a:p>
        </p:txBody>
      </p:sp>
    </p:spTree>
    <p:extLst>
      <p:ext uri="{BB962C8B-B14F-4D97-AF65-F5344CB8AC3E}">
        <p14:creationId xmlns:p14="http://schemas.microsoft.com/office/powerpoint/2010/main" val="65784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should come as no surprise that embedded systems are all around us, from factories and</a:t>
            </a:r>
            <a:r>
              <a:rPr lang="en-US" baseline="0" dirty="0" smtClean="0"/>
              <a:t> power grids, to aircraft, ships, and cars. Even our homes increasingly have embedded systems in them to control various “smart” gadgets. However, its not just the number of these devices that are increasing. These embedded systems are also being asked to do increasingly more complex things, from autonomous driving to image processing, machine learning, and distributed coordination and control, all while maintaining the traditional emphasis on meeting real-time requirements. Additionally, because these devices control real, physical things, malfunctions and failures can easily cause millions of dollars of damage and result in loss of human life or major societal disruptions. As a result, security is becoming an ever more important concern.</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a:t>
            </a:fld>
            <a:endParaRPr lang="en-US" dirty="0"/>
          </a:p>
        </p:txBody>
      </p:sp>
    </p:spTree>
    <p:extLst>
      <p:ext uri="{BB962C8B-B14F-4D97-AF65-F5344CB8AC3E}">
        <p14:creationId xmlns:p14="http://schemas.microsoft.com/office/powerpoint/2010/main" val="39402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promising technology for securing embedded systems are Microkernels. For those that aren’t familiar, the</a:t>
            </a:r>
            <a:r>
              <a:rPr lang="en-US" baseline="0" dirty="0" smtClean="0"/>
              <a:t> key idea of a microkernel is to minimize the amount of code that runs in kernel mode. This is done by removing everything possible from the kernel and keeping only those things in the kernel that must be there to implement the required functionality. This results in an incredibly small kernel, often around 10,000 lines of C code. All the other functionality needed by the system is then provided as a collection of many user-space services. For example, instead of implementing all device drivers in the kernel, as usually done on monolithic kernels like Linux, Microkernels will remove all of those device drivers from the kernel and run each driver as a separate user-space service. This reduces the privileges available to the driver and separates drivers from each other and from the rest of the system.</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Unfortunately, despite microkernels having</a:t>
            </a:r>
            <a:r>
              <a:rPr lang="en-US" baseline="0" dirty="0" smtClean="0"/>
              <a:t> been known and developed for several decades, they have yet to see significant use in the real world, either from Embedded systems or more traditional computing.</a:t>
            </a:r>
            <a:endParaRPr lang="en-US" dirty="0" smtClean="0"/>
          </a:p>
        </p:txBody>
      </p:sp>
      <p:sp>
        <p:nvSpPr>
          <p:cNvPr id="4" name="Slide Number Placeholder 3"/>
          <p:cNvSpPr>
            <a:spLocks noGrp="1"/>
          </p:cNvSpPr>
          <p:nvPr>
            <p:ph type="sldNum" sz="quarter" idx="10"/>
          </p:nvPr>
        </p:nvSpPr>
        <p:spPr/>
        <p:txBody>
          <a:bodyPr/>
          <a:lstStyle/>
          <a:p>
            <a:fld id="{A778FBA5-F957-4CE9-A734-9CFA9C4F5603}" type="slidenum">
              <a:rPr lang="en-US" smtClean="0"/>
              <a:pPr/>
              <a:t>3</a:t>
            </a:fld>
            <a:endParaRPr lang="en-US" dirty="0"/>
          </a:p>
        </p:txBody>
      </p:sp>
    </p:spTree>
    <p:extLst>
      <p:ext uri="{BB962C8B-B14F-4D97-AF65-F5344CB8AC3E}">
        <p14:creationId xmlns:p14="http://schemas.microsoft.com/office/powerpoint/2010/main" val="233516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 large part of the</a:t>
            </a:r>
            <a:r>
              <a:rPr lang="en-US" baseline="0" dirty="0" smtClean="0"/>
              <a:t> issue with </a:t>
            </a:r>
            <a:r>
              <a:rPr lang="en-US" dirty="0" smtClean="0"/>
              <a:t>microkernels seems to be</a:t>
            </a:r>
            <a:r>
              <a:rPr lang="en-US" baseline="0" dirty="0" smtClean="0"/>
              <a:t> a </a:t>
            </a:r>
            <a:r>
              <a:rPr lang="en-US" baseline="0" dirty="0" err="1" smtClean="0"/>
              <a:t>mis</a:t>
            </a:r>
            <a:r>
              <a:rPr lang="en-US" baseline="0" dirty="0" smtClean="0"/>
              <a:t>-match between the APIs that Microkernels provide and what Applications want. Microkernel APIs are usually very low level and provide essentially a minimal set of building blocks for a system. They are usually concerned with threads, scheduling, address spaces, paging, IPC, and Interrupts and require user-space applications to setup and manage their own paging. Even elf-loading may or may not be part of the API. Furthermore, Microkernel APIs usually provide no support for peripherals. This actually makes a lot of sense. From a microkernel perspective, a driver is simply another user space process.</a:t>
            </a:r>
          </a:p>
          <a:p>
            <a:endParaRPr lang="en-US" baseline="0" dirty="0" smtClean="0"/>
          </a:p>
          <a:p>
            <a:r>
              <a:rPr lang="en-US" baseline="0" dirty="0" smtClean="0"/>
              <a:t>In contrast, Applications really want to focus on their application logic. They don’t want to have to mess with fussy things like paging and elf loading and they definitely don’t want to have to write a device driver for every peripheral they need. Instead, they want to be able to depend on the system to provide basic services like time keeping, basic I/O, timers, and at least a reasonable set of device drivers. Further, applications today are getting more complex to support things like machine learning, image processing, and distributed coordination. This means that these applications are increasingly becoming complex systems of interacting processes and threads.</a:t>
            </a:r>
            <a:br>
              <a:rPr lang="en-US" baseline="0" dirty="0" smtClean="0"/>
            </a:br>
            <a:endParaRPr lang="en-US" baseline="0" dirty="0" smtClean="0"/>
          </a:p>
          <a:p>
            <a:r>
              <a:rPr lang="en-US" baseline="0" dirty="0" smtClean="0"/>
              <a:t>As a result, there is a giant gap between that microkernels provide and what applications want. This gap covers higher-level API functionality like process creation and loading, threading, timers, synchronization primitives, buffered channels between processes, and a great many other features. In order for microkernels to succeed in the embedded space, there is a pressing need for these kinds of higher level APIs.</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4</a:t>
            </a:fld>
            <a:endParaRPr lang="en-US" dirty="0"/>
          </a:p>
        </p:txBody>
      </p:sp>
    </p:spTree>
    <p:extLst>
      <p:ext uri="{BB962C8B-B14F-4D97-AF65-F5344CB8AC3E}">
        <p14:creationId xmlns:p14="http://schemas.microsoft.com/office/powerpoint/2010/main" val="128544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there have been prior</a:t>
            </a:r>
            <a:r>
              <a:rPr lang="en-US" baseline="0" dirty="0" smtClean="0"/>
              <a:t> attempts to create high level APIs for microkernels before. One common approach is a library API, where one or more libraries are created to provide a high level API on top of the microkernel’s low level API. The SeL4 user-space helper libraries are a good example of this. These include a library to do paging, a memory allocator library, a library of device drivers, and even a custom </a:t>
            </a:r>
            <a:r>
              <a:rPr lang="en-US" baseline="0" dirty="0" err="1" smtClean="0"/>
              <a:t>libc</a:t>
            </a:r>
            <a:r>
              <a:rPr lang="en-US" baseline="0" dirty="0" smtClean="0"/>
              <a:t>. Unfortunately, using a set of libraries like this essentially silos all of those high level APIs and corresponding state within  a single process, requiring communication and coordination across processes to fall back to the low level APIs provided by the microkernel. Additionally, multiplexing the same hardware between processes becomes very difficult or outright impossible.</a:t>
            </a:r>
          </a:p>
          <a:p>
            <a:endParaRPr lang="en-US" baseline="0" dirty="0" smtClean="0"/>
          </a:p>
          <a:p>
            <a:r>
              <a:rPr lang="en-US" baseline="0" dirty="0" smtClean="0"/>
              <a:t>Another approach to implementing high level APIs has been creating a single monolithic API service that implements the entire API. Applications then talk to this API service, which uses the low level API from the microkernel to provide its functionality. This is the approach taken by </a:t>
            </a:r>
            <a:r>
              <a:rPr lang="en-US" baseline="0" dirty="0" err="1" smtClean="0"/>
              <a:t>Worspace</a:t>
            </a:r>
            <a:r>
              <a:rPr lang="en-US" baseline="0" dirty="0" smtClean="0"/>
              <a:t> OS and </a:t>
            </a:r>
            <a:r>
              <a:rPr lang="en-US" baseline="0" dirty="0" err="1" smtClean="0"/>
              <a:t>GrailOS</a:t>
            </a:r>
            <a:r>
              <a:rPr lang="en-US" baseline="0" dirty="0" smtClean="0"/>
              <a:t> for their OS personalities. Unfortunately, a single API service like this becomes a single point of failure and centralizes privilege in the system, defeating many of the benefits of microkernels.</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5</a:t>
            </a:fld>
            <a:endParaRPr lang="en-US" dirty="0"/>
          </a:p>
        </p:txBody>
      </p:sp>
    </p:spTree>
    <p:extLst>
      <p:ext uri="{BB962C8B-B14F-4D97-AF65-F5344CB8AC3E}">
        <p14:creationId xmlns:p14="http://schemas.microsoft.com/office/powerpoint/2010/main" val="18833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our approach is to implement</a:t>
            </a:r>
            <a:r>
              <a:rPr lang="en-US" baseline="0" dirty="0" smtClean="0"/>
              <a:t> a higher level API as a collection of services, which each service responsible for one “part” of the API. We then apply the principle of least privilege, which says that each program should use the least set of privileges required, to this collection of services.</a:t>
            </a:r>
          </a:p>
          <a:p>
            <a:endParaRPr lang="en-US" baseline="0" dirty="0" smtClean="0"/>
          </a:p>
          <a:p>
            <a:r>
              <a:rPr lang="en-US" baseline="0" dirty="0" smtClean="0"/>
              <a:t>This design is, to a certain extent, unsurprising. It is simply extending the microkernel principle into user-land. However, the key question we seek to answer is whether such a design is practical, both in terms of performance overhead and real-time predictability.</a:t>
            </a:r>
          </a:p>
          <a:p>
            <a:endParaRPr lang="en-US" baseline="0" dirty="0" smtClean="0"/>
          </a:p>
          <a:p>
            <a:r>
              <a:rPr lang="en-US" baseline="0" dirty="0" smtClean="0"/>
              <a:t>In this work we demonstrate that this design is, in fact, practical. We have implemented it on two different microkernels and find that both average and worst cast performance is comparable or better than real-time Linux.</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6</a:t>
            </a:fld>
            <a:endParaRPr lang="en-US" dirty="0"/>
          </a:p>
        </p:txBody>
      </p:sp>
    </p:spTree>
    <p:extLst>
      <p:ext uri="{BB962C8B-B14F-4D97-AF65-F5344CB8AC3E}">
        <p14:creationId xmlns:p14="http://schemas.microsoft.com/office/powerpoint/2010/main" val="410877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far we’ve covered the</a:t>
            </a:r>
            <a:r>
              <a:rPr lang="en-US" baseline="0" dirty="0" smtClean="0"/>
              <a:t> motivation for our work. We’re now going to briefly cover some background on Microkernels and the particular high level API we develop, before discussing our two implementations.  Then we will present some evaluation results and conclude.</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7</a:t>
            </a:fld>
            <a:endParaRPr lang="en-US" dirty="0"/>
          </a:p>
        </p:txBody>
      </p:sp>
    </p:spTree>
    <p:extLst>
      <p:ext uri="{BB962C8B-B14F-4D97-AF65-F5344CB8AC3E}">
        <p14:creationId xmlns:p14="http://schemas.microsoft.com/office/powerpoint/2010/main" val="57504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call our high level API Patina and design it to be a fairly prototypical RTOS API. While we designed</a:t>
            </a:r>
            <a:r>
              <a:rPr lang="en-US" baseline="0" dirty="0" smtClean="0"/>
              <a:t> our own API because we wanted it to be simple and OS independent, the API itself is not otherwise particularly novel. Our implementations of this API are the key thing.</a:t>
            </a:r>
          </a:p>
          <a:p>
            <a:endParaRPr lang="en-US" baseline="0" dirty="0" smtClean="0"/>
          </a:p>
          <a:p>
            <a:r>
              <a:rPr lang="en-US" baseline="0" dirty="0" smtClean="0"/>
              <a:t>This API has 7 major sections or resources provided: process and thread management, channels, timers and time, synchronization, event handling, memory management, and I/O. Here is a complete list of functions present in the API. You will notice that this is fairly similar to what you find in many </a:t>
            </a:r>
            <a:r>
              <a:rPr lang="en-US" baseline="0" dirty="0" err="1" smtClean="0"/>
              <a:t>RTOSes</a:t>
            </a:r>
            <a:r>
              <a:rPr lang="en-US" baseline="0" dirty="0" smtClean="0"/>
              <a:t> or even POSIX. Just to highlight a few specifically, we have a </a:t>
            </a:r>
            <a:r>
              <a:rPr lang="en-US" baseline="0" dirty="0" err="1" smtClean="0"/>
              <a:t>thread_create</a:t>
            </a:r>
            <a:r>
              <a:rPr lang="en-US" baseline="0" dirty="0" smtClean="0"/>
              <a:t>() call to create a new thread within a process. We also provide timers, in both </a:t>
            </a:r>
            <a:r>
              <a:rPr lang="en-US" baseline="0" dirty="0" err="1" smtClean="0"/>
              <a:t>oneshot</a:t>
            </a:r>
            <a:r>
              <a:rPr lang="en-US" baseline="0" dirty="0" smtClean="0"/>
              <a:t> or periodic versions, in our API, backed by a hardware timer. Many parts of this API generate events, like a timer firing or data being available to read on a channel, and </a:t>
            </a:r>
            <a:r>
              <a:rPr lang="en-US" baseline="0" dirty="0" err="1" smtClean="0"/>
              <a:t>event_wait</a:t>
            </a:r>
            <a:r>
              <a:rPr lang="en-US" baseline="0" dirty="0" smtClean="0"/>
              <a:t>() enables you to wait for one or more of these events, much like select() on POSIX.</a:t>
            </a:r>
          </a:p>
          <a:p>
            <a:endParaRPr lang="en-US" baseline="0" dirty="0" smtClean="0"/>
          </a:p>
          <a:p>
            <a:r>
              <a:rPr lang="en-US" baseline="0" dirty="0" smtClean="0"/>
              <a:t>Again, this API is not the important part. The design of our implementations is.</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8</a:t>
            </a:fld>
            <a:endParaRPr lang="en-US" dirty="0"/>
          </a:p>
        </p:txBody>
      </p:sp>
    </p:spTree>
    <p:extLst>
      <p:ext uri="{BB962C8B-B14F-4D97-AF65-F5344CB8AC3E}">
        <p14:creationId xmlns:p14="http://schemas.microsoft.com/office/powerpoint/2010/main" val="330492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turn to our first implementation of the Patina API, which was done on SeL4. SeL4 is a microkernel</a:t>
            </a:r>
            <a:r>
              <a:rPr lang="en-US" baseline="0" dirty="0" smtClean="0"/>
              <a:t> of L4 heritage developed out of the University of New South Wales and NICTA. It’s primarily claim to fame is that it is formally verified. In particular, there are functional correctness and integrity proofs available for the kernel as well as information flow proofs that show the kernel is free from storage side channels. Additionally, there is a proof showing that correctness of the binary code resulting from compiling the kernel on some ARM architectures. This formal verification essentially guarantees that seL4 implements its specification correctly and is free of many classes of bugs, including memory safety issues. This makes seL4 a great starting point for high criticality systems.</a:t>
            </a:r>
          </a:p>
          <a:p>
            <a:endParaRPr lang="en-US" baseline="0" dirty="0" smtClean="0"/>
          </a:p>
          <a:p>
            <a:r>
              <a:rPr lang="en-US" baseline="0" dirty="0" smtClean="0"/>
              <a:t>SeL4 is a capability-based microkernel; on the right side of this slide you can see a list of the capabilities present in seL4.  Like most L4 kernels, its scheduling policy and blocking semantics are part of the kernel and not configurable by user-space. Finally, a point that will be important later: while seL4 capabilities let you configure an object (for example, map a page), they do not allow you to query the current state of that object (for example, ask where this page is currently mapped). This is because doing so would violate the information flow proofs.</a:t>
            </a:r>
          </a:p>
          <a:p>
            <a:endParaRPr lang="en-US" baseline="0" dirty="0" smtClean="0"/>
          </a:p>
          <a:p>
            <a:r>
              <a:rPr lang="en-US" baseline="0" dirty="0" smtClean="0"/>
              <a:t>We now turn to the design of our Patina API on seL4.</a:t>
            </a:r>
          </a:p>
        </p:txBody>
      </p:sp>
      <p:sp>
        <p:nvSpPr>
          <p:cNvPr id="4" name="Slide Number Placeholder 3"/>
          <p:cNvSpPr>
            <a:spLocks noGrp="1"/>
          </p:cNvSpPr>
          <p:nvPr>
            <p:ph type="sldNum" sz="quarter" idx="10"/>
          </p:nvPr>
        </p:nvSpPr>
        <p:spPr/>
        <p:txBody>
          <a:bodyPr/>
          <a:lstStyle/>
          <a:p>
            <a:fld id="{A778FBA5-F957-4CE9-A734-9CFA9C4F5603}" type="slidenum">
              <a:rPr lang="en-US" smtClean="0"/>
              <a:pPr/>
              <a:t>9</a:t>
            </a:fld>
            <a:endParaRPr lang="en-US" dirty="0"/>
          </a:p>
        </p:txBody>
      </p:sp>
    </p:spTree>
    <p:extLst>
      <p:ext uri="{BB962C8B-B14F-4D97-AF65-F5344CB8AC3E}">
        <p14:creationId xmlns:p14="http://schemas.microsoft.com/office/powerpoint/2010/main" val="53576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7"/>
          <p:cNvSpPr>
            <a:spLocks noGrp="1" noChangeArrowheads="1"/>
          </p:cNvSpPr>
          <p:nvPr>
            <p:ph type="subTitle" idx="1"/>
          </p:nvPr>
        </p:nvSpPr>
        <p:spPr>
          <a:xfrm>
            <a:off x="1108076" y="3011559"/>
            <a:ext cx="9972674" cy="1792224"/>
          </a:xfrm>
          <a:prstGeom prst="rect">
            <a:avLst/>
          </a:prstGeom>
        </p:spPr>
        <p:txBody>
          <a:bodyPr lIns="91440" tIns="45720" rIns="91440" bIns="45720" anchor="ctr"/>
          <a:lstStyle>
            <a:lvl1pPr marL="0" indent="0" algn="ctr">
              <a:lnSpc>
                <a:spcPct val="100000"/>
              </a:lnSpc>
              <a:spcBef>
                <a:spcPts val="0"/>
              </a:spcBef>
              <a:spcAft>
                <a:spcPts val="2400"/>
              </a:spcAft>
              <a:buFont typeface="Arial" charset="0"/>
              <a:buNone/>
              <a:defRPr sz="2200">
                <a:solidFill>
                  <a:sysClr val="windowText" lastClr="000000"/>
                </a:solidFill>
              </a:defRPr>
            </a:lvl1pPr>
          </a:lstStyle>
          <a:p>
            <a:r>
              <a:rPr lang="en-US" smtClean="0"/>
              <a:t>Click to edit Master subtitle style</a:t>
            </a:r>
            <a:endParaRPr lang="en-US" dirty="0"/>
          </a:p>
        </p:txBody>
      </p:sp>
      <p:sp>
        <p:nvSpPr>
          <p:cNvPr id="6" name="Title Placeholder 1"/>
          <p:cNvSpPr>
            <a:spLocks noGrp="1"/>
          </p:cNvSpPr>
          <p:nvPr>
            <p:ph type="ctrTitle"/>
          </p:nvPr>
        </p:nvSpPr>
        <p:spPr>
          <a:xfrm>
            <a:off x="1108076" y="1385454"/>
            <a:ext cx="9972674" cy="1294671"/>
          </a:xfrm>
        </p:spPr>
        <p:txBody>
          <a:bodyPr anchor="b" anchorCtr="0"/>
          <a:lstStyle>
            <a:lvl1pPr algn="ctr">
              <a:lnSpc>
                <a:spcPct val="100000"/>
              </a:lnSpc>
              <a:spcBef>
                <a:spcPts val="0"/>
              </a:spcBef>
              <a:spcAft>
                <a:spcPts val="600"/>
              </a:spcAft>
              <a:defRPr sz="3600" smtClean="0"/>
            </a:lvl1pPr>
          </a:lstStyle>
          <a:p>
            <a:r>
              <a:rPr lang="en-US" smtClean="0"/>
              <a:t>Click to edit Master title style</a:t>
            </a:r>
            <a:endParaRPr dirty="0" smtClean="0"/>
          </a:p>
        </p:txBody>
      </p:sp>
      <p:cxnSp>
        <p:nvCxnSpPr>
          <p:cNvPr id="12" name="Straight Connector 12"/>
          <p:cNvCxnSpPr>
            <a:cxnSpLocks noChangeShapeType="1"/>
          </p:cNvCxnSpPr>
          <p:nvPr userDrawn="1"/>
        </p:nvCxnSpPr>
        <p:spPr bwMode="auto">
          <a:xfrm>
            <a:off x="0" y="950913"/>
            <a:ext cx="12188825"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userDrawn="1"/>
        </p:nvCxnSpPr>
        <p:spPr bwMode="auto">
          <a:xfrm>
            <a:off x="0" y="6354186"/>
            <a:ext cx="12188825" cy="0"/>
          </a:xfrm>
          <a:prstGeom prst="line">
            <a:avLst/>
          </a:prstGeom>
          <a:noFill/>
          <a:ln w="22225" algn="ctr">
            <a:solidFill>
              <a:schemeClr val="accent4"/>
            </a:solidFill>
            <a:round/>
            <a:headEnd type="none" w="sm" len="sm"/>
            <a:tailEnd type="none" w="sm" len="sm"/>
          </a:ln>
        </p:spPr>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hart Placeholder 3"/>
          <p:cNvSpPr>
            <a:spLocks noGrp="1"/>
          </p:cNvSpPr>
          <p:nvPr>
            <p:ph type="chart" sz="quarter" idx="10"/>
          </p:nvPr>
        </p:nvSpPr>
        <p:spPr>
          <a:xfrm>
            <a:off x="1786193" y="1700213"/>
            <a:ext cx="8604125" cy="3943350"/>
          </a:xfrm>
          <a:prstGeom prst="rect">
            <a:avLst/>
          </a:prstGeom>
          <a:ln w="12700">
            <a:solidFill>
              <a:schemeClr val="tx1"/>
            </a:solidFill>
          </a:ln>
        </p:spPr>
        <p:txBody>
          <a:bodyPr/>
          <a:lstStyle>
            <a:lvl1pPr marL="0" indent="0">
              <a:buFontTx/>
              <a:buNone/>
              <a:defRPr/>
            </a:lvl1pPr>
          </a:lstStyle>
          <a:p>
            <a:r>
              <a:rPr lang="en-US" smtClean="0"/>
              <a:t>Click icon to add chart</a:t>
            </a:r>
            <a:endParaRPr lang="en-US"/>
          </a:p>
        </p:txBody>
      </p:sp>
      <p:sp>
        <p:nvSpPr>
          <p:cNvPr id="5" name="Text Placeholder 3"/>
          <p:cNvSpPr>
            <a:spLocks noGrp="1"/>
          </p:cNvSpPr>
          <p:nvPr>
            <p:ph type="body" sz="half" idx="2"/>
          </p:nvPr>
        </p:nvSpPr>
        <p:spPr>
          <a:xfrm>
            <a:off x="1791758" y="5706497"/>
            <a:ext cx="8605310"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Text Placeholder 3"/>
          <p:cNvSpPr>
            <a:spLocks noGrp="1"/>
          </p:cNvSpPr>
          <p:nvPr>
            <p:ph type="body" sz="half" idx="11"/>
          </p:nvPr>
        </p:nvSpPr>
        <p:spPr>
          <a:xfrm>
            <a:off x="1791758" y="1249252"/>
            <a:ext cx="8605310" cy="377390"/>
          </a:xfrm>
          <a:prstGeom prst="rect">
            <a:avLst/>
          </a:prstGeom>
        </p:spPr>
        <p:txBody>
          <a:bodyPr anchor="b"/>
          <a:lstStyle>
            <a:lvl1pPr marL="0" indent="0" algn="ctr">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082" y="1293094"/>
            <a:ext cx="10915522"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083" y="1293094"/>
            <a:ext cx="5317368"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
        <p:nvSpPr>
          <p:cNvPr id="6" name="Content Placeholder 7"/>
          <p:cNvSpPr>
            <a:spLocks noGrp="1"/>
          </p:cNvSpPr>
          <p:nvPr>
            <p:ph sz="quarter" idx="11"/>
          </p:nvPr>
        </p:nvSpPr>
        <p:spPr>
          <a:xfrm>
            <a:off x="6218828" y="1293094"/>
            <a:ext cx="5317368"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1588">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082" y="1293094"/>
            <a:ext cx="10915522"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1253710" y="145148"/>
            <a:ext cx="9681406" cy="464455"/>
          </a:xfrm>
        </p:spPr>
        <p:txBody>
          <a:bodyPr/>
          <a:lstStyle/>
          <a:p>
            <a:r>
              <a:rPr lang="en-US" smtClean="0"/>
              <a:t>Click to edit Master title style</a:t>
            </a:r>
            <a:endParaRPr lang="en-US" dirty="0"/>
          </a:p>
        </p:txBody>
      </p:sp>
      <p:sp>
        <p:nvSpPr>
          <p:cNvPr id="9" name="Text Placeholder 8"/>
          <p:cNvSpPr>
            <a:spLocks noGrp="1"/>
          </p:cNvSpPr>
          <p:nvPr>
            <p:ph type="body" sz="quarter" idx="11" hasCustomPrompt="1"/>
          </p:nvPr>
        </p:nvSpPr>
        <p:spPr>
          <a:xfrm>
            <a:off x="1253710" y="593819"/>
            <a:ext cx="9681317" cy="296863"/>
          </a:xfrm>
          <a:prstGeom prst="rect">
            <a:avLst/>
          </a:prstGeom>
        </p:spPr>
        <p:txBody>
          <a:bodyPr/>
          <a:lstStyle>
            <a:lvl1pPr marL="0" indent="0" algn="ctr">
              <a:lnSpc>
                <a:spcPts val="2400"/>
              </a:lnSpc>
              <a:buNone/>
              <a:defRPr sz="2400"/>
            </a:lvl1pPr>
          </a:lstStyle>
          <a:p>
            <a:pPr lvl="0"/>
            <a:r>
              <a:rPr lang="en-US" dirty="0" smtClean="0"/>
              <a:t>Click to add Subtitle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082" y="1680754"/>
            <a:ext cx="10915522" cy="4442955"/>
          </a:xfrm>
          <a:prstGeom prst="rect">
            <a:avLst/>
          </a:prstGeom>
        </p:spPr>
        <p:txBody>
          <a:bodyPr anchor="t" anchorCtr="1"/>
          <a:lstStyle>
            <a:lvl1pPr>
              <a:lnSpc>
                <a:spcPct val="90000"/>
              </a:lnSpc>
              <a:spcBef>
                <a:spcPts val="1500"/>
              </a:spcBef>
              <a:spcAft>
                <a:spcPts val="0"/>
              </a:spcAft>
              <a:defRPr/>
            </a:lvl1pPr>
            <a:lvl2pPr marL="539750" indent="-255588">
              <a:lnSpc>
                <a:spcPct val="90000"/>
              </a:lnSpc>
              <a:spcBef>
                <a:spcPts val="1500"/>
              </a:spcBef>
              <a:spcAft>
                <a:spcPts val="0"/>
              </a:spcAft>
              <a:defRPr sz="1800"/>
            </a:lvl2pPr>
            <a:lvl3pPr marL="757238" indent="-184150">
              <a:lnSpc>
                <a:spcPct val="90000"/>
              </a:lnSpc>
              <a:spcBef>
                <a:spcPts val="1500"/>
              </a:spcBef>
              <a:spcAft>
                <a:spcPts val="0"/>
              </a:spcAft>
              <a:buSzPct val="90000"/>
              <a:buFont typeface="Arial" pitchFamily="34" charset="0"/>
              <a:buChar char="•"/>
              <a:defRPr/>
            </a:lvl3pPr>
            <a:lvl4pPr marL="1033272" indent="0">
              <a:lnSpc>
                <a:spcPct val="90000"/>
              </a:lnSpc>
              <a:spcBef>
                <a:spcPts val="1500"/>
              </a:spcBef>
              <a:spcAft>
                <a:spcPts val="0"/>
              </a:spcAft>
              <a:buFontTx/>
              <a:buNone/>
              <a:defRPr/>
            </a:lvl4pPr>
            <a:lvl5pPr marL="1261872" indent="0">
              <a:lnSpc>
                <a:spcPct val="90000"/>
              </a:lnSpc>
              <a:spcBef>
                <a:spcPts val="1500"/>
              </a:spcBef>
              <a:spcAft>
                <a:spcPts val="0"/>
              </a:spcAft>
              <a:buSzPct val="85000"/>
              <a:buFontTx/>
              <a:buNone/>
              <a:defRPr sz="1200"/>
            </a:lvl5pPr>
            <a:lvl6pPr>
              <a:buFont typeface="Arial" pitchFamily="34" charset="0"/>
              <a:buChar cha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12648" y="1768104"/>
            <a:ext cx="7958522" cy="3773711"/>
          </a:xfrm>
          <a:prstGeom prst="rect">
            <a:avLst/>
          </a:prstGeom>
          <a:ln w="12700">
            <a:solidFill>
              <a:schemeClr val="tx1"/>
            </a:solidFill>
          </a:ln>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112648" y="5603133"/>
            <a:ext cx="7958522"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9" name="Text Placeholder 3"/>
          <p:cNvSpPr>
            <a:spLocks noGrp="1"/>
          </p:cNvSpPr>
          <p:nvPr>
            <p:ph type="body" sz="half" idx="10"/>
          </p:nvPr>
        </p:nvSpPr>
        <p:spPr>
          <a:xfrm>
            <a:off x="2112648" y="1312860"/>
            <a:ext cx="7958522" cy="377390"/>
          </a:xfrm>
          <a:prstGeom prst="rect">
            <a:avLst/>
          </a:prstGeom>
        </p:spPr>
        <p:txBody>
          <a:bodyPr anchor="b"/>
          <a:lstStyle>
            <a:lvl1pPr marL="0" indent="0" algn="ctr">
              <a:lnSpc>
                <a:spcPts val="2000"/>
              </a:lnSpc>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Media Placeholder 3"/>
          <p:cNvSpPr>
            <a:spLocks noGrp="1"/>
          </p:cNvSpPr>
          <p:nvPr>
            <p:ph type="media" sz="quarter" idx="10"/>
          </p:nvPr>
        </p:nvSpPr>
        <p:spPr>
          <a:xfrm>
            <a:off x="2314841" y="1828800"/>
            <a:ext cx="7581449" cy="3343275"/>
          </a:xfrm>
          <a:prstGeom prst="rect">
            <a:avLst/>
          </a:prstGeom>
          <a:ln w="12700">
            <a:solidFill>
              <a:schemeClr val="tx1"/>
            </a:solidFill>
          </a:ln>
        </p:spPr>
        <p:txBody>
          <a:bodyPr/>
          <a:lstStyle>
            <a:lvl1pPr marL="0" indent="0">
              <a:buFontTx/>
              <a:buNone/>
              <a:defRPr/>
            </a:lvl1pPr>
          </a:lstStyle>
          <a:p>
            <a:r>
              <a:rPr lang="en-US" smtClean="0"/>
              <a:t>Click icon to add media</a:t>
            </a:r>
            <a:endParaRPr lang="en-US" dirty="0"/>
          </a:p>
        </p:txBody>
      </p:sp>
      <p:sp>
        <p:nvSpPr>
          <p:cNvPr id="5" name="Text Placeholder 3"/>
          <p:cNvSpPr>
            <a:spLocks noGrp="1"/>
          </p:cNvSpPr>
          <p:nvPr>
            <p:ph type="body" sz="half" idx="2"/>
          </p:nvPr>
        </p:nvSpPr>
        <p:spPr>
          <a:xfrm>
            <a:off x="2315877" y="5229437"/>
            <a:ext cx="7581449"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Text Placeholder 3"/>
          <p:cNvSpPr>
            <a:spLocks noGrp="1"/>
          </p:cNvSpPr>
          <p:nvPr>
            <p:ph type="body" sz="half" idx="11"/>
          </p:nvPr>
        </p:nvSpPr>
        <p:spPr>
          <a:xfrm>
            <a:off x="2315877" y="1368517"/>
            <a:ext cx="7581449" cy="377390"/>
          </a:xfrm>
          <a:prstGeom prst="rect">
            <a:avLst/>
          </a:prstGeom>
        </p:spPr>
        <p:txBody>
          <a:bodyPr anchor="b"/>
          <a:lstStyle>
            <a:lvl1pPr marL="0" indent="0" algn="ctr">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3710" y="101601"/>
            <a:ext cx="9681406" cy="816989"/>
          </a:xfrm>
          <a:prstGeom prst="rect">
            <a:avLst/>
          </a:prstGeom>
        </p:spPr>
        <p:txBody>
          <a:bodyPr vert="horz" lIns="91440" tIns="45720" rIns="91440" bIns="45720" rtlCol="0" anchor="ctr">
            <a:noAutofit/>
          </a:bodyPr>
          <a:lstStyle/>
          <a:p>
            <a:r>
              <a:rPr lang="en-US" smtClean="0"/>
              <a:t>Click to edit Master title style</a:t>
            </a:r>
            <a:endParaRPr lang="en-US" dirty="0"/>
          </a:p>
        </p:txBody>
      </p:sp>
      <p:cxnSp>
        <p:nvCxnSpPr>
          <p:cNvPr id="18" name="Straight Connector 12"/>
          <p:cNvCxnSpPr>
            <a:cxnSpLocks noChangeShapeType="1"/>
          </p:cNvCxnSpPr>
          <p:nvPr/>
        </p:nvCxnSpPr>
        <p:spPr bwMode="auto">
          <a:xfrm>
            <a:off x="0" y="950913"/>
            <a:ext cx="12188825"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p:nvCxnSpPr>
        <p:spPr bwMode="auto">
          <a:xfrm>
            <a:off x="0" y="6354186"/>
            <a:ext cx="12188825" cy="0"/>
          </a:xfrm>
          <a:prstGeom prst="line">
            <a:avLst/>
          </a:prstGeom>
          <a:noFill/>
          <a:ln w="22225" algn="ctr">
            <a:solidFill>
              <a:schemeClr val="accent4"/>
            </a:solidFill>
            <a:round/>
            <a:headEnd type="none" w="sm" len="sm"/>
            <a:tailEnd type="none" w="sm" len="sm"/>
          </a:ln>
        </p:spPr>
      </p:cxnSp>
      <p:sp>
        <p:nvSpPr>
          <p:cNvPr id="10" name="Rectangle 1032"/>
          <p:cNvSpPr>
            <a:spLocks noChangeArrowheads="1"/>
          </p:cNvSpPr>
          <p:nvPr/>
        </p:nvSpPr>
        <p:spPr bwMode="auto">
          <a:xfrm>
            <a:off x="429270" y="6451134"/>
            <a:ext cx="1450470" cy="219456"/>
          </a:xfrm>
          <a:prstGeom prst="rect">
            <a:avLst/>
          </a:prstGeom>
          <a:noFill/>
          <a:ln w="9525">
            <a:noFill/>
            <a:miter lim="800000"/>
            <a:headEnd/>
            <a:tailEnd/>
          </a:ln>
          <a:effectLst/>
        </p:spPr>
        <p:txBody>
          <a:bodyPr wrap="square" lIns="45720" tIns="0" rIns="0" bIns="0"/>
          <a:lstStyle/>
          <a:p>
            <a:pPr>
              <a:defRPr/>
            </a:pPr>
            <a:r>
              <a:rPr lang="en-US" sz="700" dirty="0" smtClean="0">
                <a:solidFill>
                  <a:srgbClr val="000000"/>
                </a:solidFill>
                <a:cs typeface="Arial" pitchFamily="34" charset="0"/>
              </a:rPr>
              <a:t>Samuel </a:t>
            </a:r>
            <a:r>
              <a:rPr lang="en-US" sz="700" dirty="0" err="1" smtClean="0">
                <a:solidFill>
                  <a:srgbClr val="000000"/>
                </a:solidFill>
                <a:cs typeface="Arial" pitchFamily="34" charset="0"/>
              </a:rPr>
              <a:t>Jero</a:t>
            </a:r>
            <a:r>
              <a:rPr lang="en-US" sz="700" dirty="0" smtClean="0">
                <a:solidFill>
                  <a:srgbClr val="000000"/>
                </a:solidFill>
                <a:cs typeface="Arial" pitchFamily="34" charset="0"/>
              </a:rPr>
              <a:t>- </a:t>
            </a:r>
            <a:fld id="{6A829F23-F466-44AA-A5B9-24580D3A690E}" type="slidenum">
              <a:rPr lang="en-US" sz="700" smtClean="0">
                <a:solidFill>
                  <a:srgbClr val="000000"/>
                </a:solidFill>
                <a:cs typeface="Arial" pitchFamily="34" charset="0"/>
              </a:rPr>
              <a:pPr>
                <a:defRPr/>
              </a:pPr>
              <a:t>‹#›</a:t>
            </a:fld>
            <a:endParaRPr lang="en-US" sz="700" dirty="0" smtClean="0">
              <a:solidFill>
                <a:srgbClr val="000000"/>
              </a:solidFill>
              <a:cs typeface="Arial" pitchFamily="34" charset="0"/>
            </a:endParaRPr>
          </a:p>
          <a:p>
            <a:pPr>
              <a:defRPr/>
            </a:pPr>
            <a:r>
              <a:rPr lang="en-US" sz="700" dirty="0" smtClean="0">
                <a:solidFill>
                  <a:srgbClr val="000000"/>
                </a:solidFill>
                <a:cs typeface="Arial" pitchFamily="34" charset="0"/>
              </a:rPr>
              <a:t>05/2021</a:t>
            </a:r>
          </a:p>
        </p:txBody>
      </p:sp>
      <p:pic>
        <p:nvPicPr>
          <p:cNvPr id="8" name="Content Placeholder 3" descr="LL_Logo_alone_blue.png"/>
          <p:cNvPicPr>
            <a:picLocks noChangeAspect="1"/>
          </p:cNvPicPr>
          <p:nvPr userDrawn="1"/>
        </p:nvPicPr>
        <p:blipFill>
          <a:blip r:embed="rId12" cstate="print"/>
          <a:stretch>
            <a:fillRect/>
          </a:stretch>
        </p:blipFill>
        <p:spPr>
          <a:xfrm>
            <a:off x="487553" y="246889"/>
            <a:ext cx="548524" cy="531083"/>
          </a:xfrm>
          <a:prstGeom prst="rect">
            <a:avLst/>
          </a:prstGeom>
        </p:spPr>
      </p:pic>
      <p:pic>
        <p:nvPicPr>
          <p:cNvPr id="9" name="Picture 8" descr="LL_Logo_blue_nomark.png"/>
          <p:cNvPicPr>
            <a:picLocks noChangeAspect="1"/>
          </p:cNvPicPr>
          <p:nvPr userDrawn="1"/>
        </p:nvPicPr>
        <p:blipFill>
          <a:blip r:embed="rId13" cstate="print"/>
          <a:stretch>
            <a:fillRect/>
          </a:stretch>
        </p:blipFill>
        <p:spPr>
          <a:xfrm>
            <a:off x="9681997" y="6473952"/>
            <a:ext cx="2007097" cy="228224"/>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52084" y="6473952"/>
            <a:ext cx="1892969" cy="261861"/>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94" r:id="rId3"/>
    <p:sldLayoutId id="2147483689" r:id="rId4"/>
    <p:sldLayoutId id="2147483695" r:id="rId5"/>
    <p:sldLayoutId id="2147483692" r:id="rId6"/>
    <p:sldLayoutId id="2147483693" r:id="rId7"/>
    <p:sldLayoutId id="2147483676" r:id="rId8"/>
    <p:sldLayoutId id="2147483690" r:id="rId9"/>
    <p:sldLayoutId id="2147483691" r:id="rId10"/>
  </p:sldLayoutIdLst>
  <p:timing>
    <p:tnLst>
      <p:par>
        <p:cTn id="1" dur="indefinite" restart="never" nodeType="tmRoot"/>
      </p:par>
    </p:tnLst>
  </p:timing>
  <p:txStyles>
    <p:titleStyle>
      <a:lvl1pPr algn="ctr" eaLnBrk="1" hangingPunct="1">
        <a:lnSpc>
          <a:spcPts val="2800"/>
        </a:lnSpc>
        <a:defRPr sz="2800" b="1">
          <a:latin typeface="Arial" pitchFamily="34" charset="0"/>
          <a:cs typeface="Arial" pitchFamily="34" charset="0"/>
        </a:defRPr>
      </a:lvl1pPr>
    </p:titleStyle>
    <p:bodyStyle>
      <a:lvl1pPr marL="233363" indent="-233363"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1pPr>
      <a:lvl2pPr marL="509588" indent="-225425"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2pPr>
      <a:lvl3pPr marL="854075" indent="-223838" algn="l" eaLnBrk="1" hangingPunct="1">
        <a:lnSpc>
          <a:spcPts val="2000"/>
        </a:lnSpc>
        <a:spcBef>
          <a:spcPts val="300"/>
        </a:spcBef>
        <a:spcAft>
          <a:spcPts val="600"/>
        </a:spcAft>
        <a:buFont typeface="Arial" pitchFamily="34" charset="0"/>
        <a:buChar char="•"/>
        <a:defRPr sz="1600" b="1">
          <a:latin typeface="Arial" pitchFamily="34" charset="0"/>
          <a:cs typeface="Arial" pitchFamily="34" charset="0"/>
        </a:defRPr>
      </a:lvl3pPr>
      <a:lvl4pPr marL="1035050" indent="-180975" algn="l" eaLnBrk="1" hangingPunct="1">
        <a:lnSpc>
          <a:spcPts val="2000"/>
        </a:lnSpc>
        <a:spcBef>
          <a:spcPts val="300"/>
        </a:spcBef>
        <a:spcAft>
          <a:spcPts val="600"/>
        </a:spcAft>
        <a:buFont typeface="Courier New" pitchFamily="49" charset="0"/>
        <a:buChar char="o"/>
        <a:defRPr sz="1400" b="1">
          <a:latin typeface="Arial" pitchFamily="34" charset="0"/>
          <a:cs typeface="Arial" pitchFamily="34" charset="0"/>
        </a:defRPr>
      </a:lvl4pPr>
      <a:lvl5pPr marL="796925" indent="0" algn="l" eaLnBrk="1" hangingPunct="1">
        <a:spcBef>
          <a:spcPts val="600"/>
        </a:spcBef>
        <a:defRPr sz="1600" b="1">
          <a:latin typeface="Arial" pitchFamily="34" charset="0"/>
          <a:cs typeface="Arial" pitchFamily="34" charset="0"/>
        </a:defRPr>
      </a:lvl5pPr>
      <a:lvl6pPr marL="1147763" indent="0" algn="l" eaLnBrk="1" hangingPunct="1">
        <a:spcBef>
          <a:spcPts val="600"/>
        </a:spcBef>
        <a:defRPr sz="1400" b="1">
          <a:latin typeface="Arial" pitchFamily="34" charset="0"/>
          <a:cs typeface="Arial" pitchFamily="34" charset="0"/>
        </a:defRPr>
      </a:lvl6pPr>
      <a:lvl7pPr marL="1319213" indent="-179388" algn="l" eaLnBrk="1" hangingPunct="1">
        <a:lnSpc>
          <a:spcPts val="2000"/>
        </a:lnSpc>
        <a:spcBef>
          <a:spcPts val="300"/>
        </a:spcBef>
        <a:spcAft>
          <a:spcPts val="600"/>
        </a:spcAft>
        <a:buFont typeface="Arial" pitchFamily="34" charset="0"/>
        <a:buChar char="•"/>
        <a:defRPr sz="1200" b="1">
          <a:latin typeface="Arial" pitchFamily="34" charset="0"/>
          <a:cs typeface="Arial" pitchFamily="34" charset="0"/>
        </a:defRPr>
      </a:lvl7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8.png"/><Relationship Id="rId3" Type="http://schemas.openxmlformats.org/officeDocument/2006/relationships/image" Target="../media/image6.png"/><Relationship Id="rId21" Type="http://schemas.microsoft.com/office/2007/relationships/hdphoto" Target="../media/hdphoto1.wdp"/><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6.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5.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08076" y="3072063"/>
            <a:ext cx="9972674" cy="2679031"/>
          </a:xfrm>
        </p:spPr>
        <p:txBody>
          <a:bodyPr>
            <a:noAutofit/>
          </a:bodyPr>
          <a:lstStyle/>
          <a:p>
            <a:pPr>
              <a:spcAft>
                <a:spcPts val="0"/>
              </a:spcAft>
            </a:pPr>
            <a:r>
              <a:rPr lang="en-US" sz="1600" u="sng" dirty="0" smtClean="0"/>
              <a:t>Samuel Jero</a:t>
            </a:r>
            <a:r>
              <a:rPr lang="en-US" sz="1600" baseline="30000" dirty="0"/>
              <a:t>1</a:t>
            </a:r>
            <a:r>
              <a:rPr lang="en-US" sz="1600" dirty="0" smtClean="0"/>
              <a:t>, Juliana Furgala</a:t>
            </a:r>
            <a:r>
              <a:rPr lang="en-US" sz="1600" baseline="30000" dirty="0"/>
              <a:t>1</a:t>
            </a:r>
            <a:r>
              <a:rPr lang="en-US" sz="1600" dirty="0" smtClean="0"/>
              <a:t>, </a:t>
            </a:r>
            <a:r>
              <a:rPr lang="en-US" sz="1600" dirty="0" err="1"/>
              <a:t>Runyu</a:t>
            </a:r>
            <a:r>
              <a:rPr lang="en-US" sz="1600" dirty="0"/>
              <a:t> Pan</a:t>
            </a:r>
            <a:r>
              <a:rPr lang="en-US" sz="1600" baseline="30000" dirty="0"/>
              <a:t>2</a:t>
            </a:r>
            <a:r>
              <a:rPr lang="en-US" sz="1600" dirty="0"/>
              <a:t>, </a:t>
            </a:r>
            <a:r>
              <a:rPr lang="en-US" sz="1600" dirty="0" err="1"/>
              <a:t>Phani</a:t>
            </a:r>
            <a:r>
              <a:rPr lang="en-US" sz="1600" dirty="0"/>
              <a:t> Kishore </a:t>
            </a:r>
            <a:r>
              <a:rPr lang="en-US" sz="1600" dirty="0" smtClean="0"/>
              <a:t>Gadepalli</a:t>
            </a:r>
            <a:r>
              <a:rPr lang="en-US" sz="1600" baseline="30000" dirty="0"/>
              <a:t>2</a:t>
            </a:r>
            <a:r>
              <a:rPr lang="en-US" sz="1600" dirty="0" smtClean="0"/>
              <a:t>,</a:t>
            </a:r>
            <a:r>
              <a:rPr lang="en-US" sz="1600" baseline="30000" dirty="0" smtClean="0"/>
              <a:t> </a:t>
            </a:r>
            <a:r>
              <a:rPr lang="en-US" sz="1600" dirty="0" smtClean="0"/>
              <a:t>Alexandra Clifford</a:t>
            </a:r>
            <a:r>
              <a:rPr lang="en-US" sz="1600" baseline="30000" dirty="0" smtClean="0"/>
              <a:t>3</a:t>
            </a:r>
            <a:r>
              <a:rPr lang="en-US" sz="1600" dirty="0" smtClean="0"/>
              <a:t>, Bite Ye</a:t>
            </a:r>
            <a:r>
              <a:rPr lang="en-US" sz="1600" baseline="30000" dirty="0"/>
              <a:t>2</a:t>
            </a:r>
            <a:r>
              <a:rPr lang="en-US" sz="1600" dirty="0" smtClean="0"/>
              <a:t>, Roger Khazan</a:t>
            </a:r>
            <a:r>
              <a:rPr lang="en-US" sz="1600" baseline="30000" dirty="0"/>
              <a:t>1</a:t>
            </a:r>
            <a:r>
              <a:rPr lang="en-US" sz="1600" dirty="0" smtClean="0"/>
              <a:t>, Bryan </a:t>
            </a:r>
            <a:r>
              <a:rPr lang="en-US" sz="1600" dirty="0"/>
              <a:t>C. </a:t>
            </a:r>
            <a:r>
              <a:rPr lang="en-US" sz="1600" dirty="0" smtClean="0"/>
              <a:t>Ward</a:t>
            </a:r>
            <a:r>
              <a:rPr lang="en-US" sz="1600" baseline="30000" dirty="0"/>
              <a:t>1</a:t>
            </a:r>
            <a:r>
              <a:rPr lang="en-US" sz="1600" dirty="0" smtClean="0"/>
              <a:t>, Gabriel Parmer</a:t>
            </a:r>
            <a:r>
              <a:rPr lang="en-US" sz="1600" baseline="30000" dirty="0"/>
              <a:t>2</a:t>
            </a:r>
            <a:r>
              <a:rPr lang="en-US" sz="1600" dirty="0" smtClean="0"/>
              <a:t>, </a:t>
            </a:r>
            <a:r>
              <a:rPr lang="en-US" sz="1600" dirty="0"/>
              <a:t>and </a:t>
            </a:r>
            <a:r>
              <a:rPr lang="en-US" sz="1600" dirty="0" smtClean="0"/>
              <a:t>Richard Skowyra</a:t>
            </a:r>
            <a:r>
              <a:rPr lang="en-US" sz="1600" baseline="30000" dirty="0" smtClean="0"/>
              <a:t>1</a:t>
            </a:r>
          </a:p>
          <a:p>
            <a:pPr>
              <a:spcAft>
                <a:spcPts val="0"/>
              </a:spcAft>
            </a:pPr>
            <a:endParaRPr lang="en-US" sz="1600" dirty="0" smtClean="0"/>
          </a:p>
          <a:p>
            <a:pPr>
              <a:spcAft>
                <a:spcPts val="0"/>
              </a:spcAft>
            </a:pPr>
            <a:r>
              <a:rPr lang="en-US" sz="1600" baseline="30000" dirty="0" smtClean="0"/>
              <a:t>1</a:t>
            </a:r>
            <a:r>
              <a:rPr lang="en-US" sz="1600" dirty="0" smtClean="0"/>
              <a:t>MIT Lincoln Laboratory, </a:t>
            </a:r>
            <a:r>
              <a:rPr lang="en-US" sz="1600" baseline="30000" dirty="0"/>
              <a:t>2</a:t>
            </a:r>
            <a:r>
              <a:rPr lang="en-US" sz="1600" dirty="0" smtClean="0"/>
              <a:t>The George Washington University,</a:t>
            </a:r>
          </a:p>
          <a:p>
            <a:pPr>
              <a:spcAft>
                <a:spcPts val="0"/>
              </a:spcAft>
            </a:pPr>
            <a:r>
              <a:rPr lang="en-US" sz="1600" dirty="0" smtClean="0"/>
              <a:t> and </a:t>
            </a:r>
            <a:r>
              <a:rPr lang="en-US" sz="1600" baseline="30000" dirty="0" smtClean="0"/>
              <a:t>3</a:t>
            </a:r>
            <a:r>
              <a:rPr lang="en-US" sz="1600" dirty="0" smtClean="0"/>
              <a:t>Draper Laboratory</a:t>
            </a:r>
          </a:p>
          <a:p>
            <a:pPr>
              <a:spcAft>
                <a:spcPts val="0"/>
              </a:spcAft>
            </a:pPr>
            <a:endParaRPr lang="en-US" sz="1600" dirty="0" smtClean="0"/>
          </a:p>
          <a:p>
            <a:pPr>
              <a:spcAft>
                <a:spcPts val="0"/>
              </a:spcAft>
            </a:pPr>
            <a:r>
              <a:rPr lang="en-US" sz="1600" dirty="0" smtClean="0"/>
              <a:t>IEEE </a:t>
            </a:r>
            <a:r>
              <a:rPr lang="en-US" sz="1600" dirty="0"/>
              <a:t>Real-Time and Embedded </a:t>
            </a:r>
            <a:r>
              <a:rPr lang="en-US" sz="1600" dirty="0" smtClean="0"/>
              <a:t>Technology</a:t>
            </a:r>
          </a:p>
          <a:p>
            <a:pPr>
              <a:spcAft>
                <a:spcPts val="0"/>
              </a:spcAft>
            </a:pPr>
            <a:r>
              <a:rPr lang="en-US" sz="1600" dirty="0" smtClean="0"/>
              <a:t> </a:t>
            </a:r>
            <a:r>
              <a:rPr lang="en-US" sz="1600" dirty="0"/>
              <a:t>and Applications Symposium (RTAS</a:t>
            </a:r>
            <a:r>
              <a:rPr lang="en-US" sz="1600" dirty="0" smtClean="0"/>
              <a:t>) 2021</a:t>
            </a:r>
          </a:p>
          <a:p>
            <a:pPr>
              <a:spcAft>
                <a:spcPts val="0"/>
              </a:spcAft>
            </a:pPr>
            <a:endParaRPr lang="en-US" sz="1600" dirty="0" smtClean="0"/>
          </a:p>
          <a:p>
            <a:pPr>
              <a:spcAft>
                <a:spcPts val="0"/>
              </a:spcAft>
            </a:pPr>
            <a:endParaRPr lang="en-US" sz="1600" dirty="0" smtClean="0"/>
          </a:p>
        </p:txBody>
      </p:sp>
      <p:sp>
        <p:nvSpPr>
          <p:cNvPr id="3" name="Title 2"/>
          <p:cNvSpPr>
            <a:spLocks noGrp="1"/>
          </p:cNvSpPr>
          <p:nvPr>
            <p:ph type="ctrTitle"/>
          </p:nvPr>
        </p:nvSpPr>
        <p:spPr/>
        <p:txBody>
          <a:bodyPr/>
          <a:lstStyle/>
          <a:p>
            <a:r>
              <a:rPr lang="en-US" dirty="0"/>
              <a:t>Practical Principle of Least Privilege for Secure Embedded Systems</a:t>
            </a:r>
          </a:p>
        </p:txBody>
      </p:sp>
      <p:pic>
        <p:nvPicPr>
          <p:cNvPr id="5" name="Picture 4" descr="LL_Logo_blue.png"/>
          <p:cNvPicPr>
            <a:picLocks noChangeAspect="1"/>
          </p:cNvPicPr>
          <p:nvPr/>
        </p:nvPicPr>
        <p:blipFill>
          <a:blip r:embed="rId3" cstate="print"/>
          <a:stretch>
            <a:fillRect/>
          </a:stretch>
        </p:blipFill>
        <p:spPr>
          <a:xfrm>
            <a:off x="1588951" y="5654839"/>
            <a:ext cx="3428272" cy="3452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6625" y="5650512"/>
            <a:ext cx="3254125" cy="450154"/>
          </a:xfrm>
          <a:prstGeom prst="rect">
            <a:avLst/>
          </a:prstGeom>
        </p:spPr>
      </p:pic>
      <p:sp>
        <p:nvSpPr>
          <p:cNvPr id="8" name="TextBox 7"/>
          <p:cNvSpPr txBox="1"/>
          <p:nvPr/>
        </p:nvSpPr>
        <p:spPr>
          <a:xfrm>
            <a:off x="497305" y="6334780"/>
            <a:ext cx="11061032" cy="523220"/>
          </a:xfrm>
          <a:prstGeom prst="rect">
            <a:avLst/>
          </a:prstGeom>
          <a:noFill/>
        </p:spPr>
        <p:txBody>
          <a:bodyPr wrap="square" rtlCol="0">
            <a:spAutoFit/>
          </a:bodyPr>
          <a:lstStyle/>
          <a:p>
            <a:r>
              <a:rPr lang="en-US" sz="700" dirty="0">
                <a:solidFill>
                  <a:schemeClr val="bg2"/>
                </a:solidFill>
              </a:rPr>
              <a:t>DISTRIBUTION STATEMENT A. Approved for public release: distribution unlimited. This material is based upon work supported by the </a:t>
            </a:r>
            <a:r>
              <a:rPr lang="en-US" sz="700" dirty="0" smtClean="0">
                <a:solidFill>
                  <a:schemeClr val="bg2"/>
                </a:solidFill>
              </a:rPr>
              <a:t>Department of </a:t>
            </a:r>
            <a:r>
              <a:rPr lang="en-US" sz="700" dirty="0">
                <a:solidFill>
                  <a:schemeClr val="bg2"/>
                </a:solidFill>
              </a:rPr>
              <a:t>Defense under Air Force Contract No. FA8721-05-C-0002 </a:t>
            </a:r>
            <a:r>
              <a:rPr lang="en-US" sz="700" dirty="0" smtClean="0">
                <a:solidFill>
                  <a:schemeClr val="bg2"/>
                </a:solidFill>
              </a:rPr>
              <a:t>and/or FA8702-15-D-0001</a:t>
            </a:r>
            <a:r>
              <a:rPr lang="en-US" sz="700" dirty="0">
                <a:solidFill>
                  <a:schemeClr val="bg2"/>
                </a:solidFill>
              </a:rPr>
              <a:t>. Any opinions, findings, conclusions or </a:t>
            </a:r>
            <a:r>
              <a:rPr lang="en-US" sz="700" dirty="0" smtClean="0">
                <a:solidFill>
                  <a:schemeClr val="bg2"/>
                </a:solidFill>
              </a:rPr>
              <a:t>recommendations expressed </a:t>
            </a:r>
            <a:r>
              <a:rPr lang="en-US" sz="700" dirty="0">
                <a:solidFill>
                  <a:schemeClr val="bg2"/>
                </a:solidFill>
              </a:rPr>
              <a:t>in this material are those of the author(s) and do not </a:t>
            </a:r>
            <a:r>
              <a:rPr lang="en-US" sz="700" dirty="0" smtClean="0">
                <a:solidFill>
                  <a:schemeClr val="bg2"/>
                </a:solidFill>
              </a:rPr>
              <a:t>necessarily reflect </a:t>
            </a:r>
            <a:r>
              <a:rPr lang="en-US" sz="700" dirty="0">
                <a:solidFill>
                  <a:schemeClr val="bg2"/>
                </a:solidFill>
              </a:rPr>
              <a:t>the views of the Department of Defense</a:t>
            </a:r>
            <a:r>
              <a:rPr lang="en-US" sz="700" dirty="0">
                <a:solidFill>
                  <a:schemeClr val="bg2"/>
                </a:solidFill>
              </a:rPr>
              <a:t>. © 2020 Massachusetts Institute of </a:t>
            </a:r>
            <a:r>
              <a:rPr lang="en-US" sz="700" dirty="0" smtClean="0">
                <a:solidFill>
                  <a:schemeClr val="bg2"/>
                </a:solidFill>
              </a:rPr>
              <a:t>Technology. Delivered </a:t>
            </a:r>
            <a:r>
              <a:rPr lang="en-US" sz="700" dirty="0">
                <a:solidFill>
                  <a:schemeClr val="bg2"/>
                </a:solidFill>
              </a:rPr>
              <a:t>to the U.S. Government with Unlimited Rights, as defined in DFARS Part 252.227-7013 or 7014 (Feb 2014). Notwithstanding any copyright notice, U.S. Government rights in this work are defined by DFARS 252.227-7013 or DFARS 252.227-7014 as detailed above. Use of this work other than as specifically authorized by the U.S. Government may violate any copyrights that exist in this work.</a:t>
            </a:r>
            <a:endParaRPr lang="en-US" sz="700"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ontent Placeholder 61"/>
          <p:cNvSpPr>
            <a:spLocks noGrp="1"/>
          </p:cNvSpPr>
          <p:nvPr>
            <p:ph sz="quarter" idx="10"/>
          </p:nvPr>
        </p:nvSpPr>
        <p:spPr>
          <a:xfrm>
            <a:off x="633081" y="1293094"/>
            <a:ext cx="6488337" cy="4830616"/>
          </a:xfrm>
        </p:spPr>
        <p:txBody>
          <a:bodyPr/>
          <a:lstStyle/>
          <a:p>
            <a:r>
              <a:rPr lang="en-US" dirty="0" smtClean="0"/>
              <a:t>API implemented as a set of services</a:t>
            </a:r>
          </a:p>
          <a:p>
            <a:pPr lvl="1"/>
            <a:r>
              <a:rPr lang="en-US" dirty="0" smtClean="0"/>
              <a:t>Usually, one service per API resource, following principle of least privilege</a:t>
            </a:r>
          </a:p>
          <a:p>
            <a:pPr lvl="1"/>
            <a:r>
              <a:rPr lang="en-US" dirty="0" smtClean="0"/>
              <a:t>Each service is a separate protection domain and uses IPC to communicate with the rest of the system</a:t>
            </a:r>
          </a:p>
          <a:p>
            <a:r>
              <a:rPr lang="en-US" dirty="0" smtClean="0"/>
              <a:t>Services may depend on other services</a:t>
            </a:r>
          </a:p>
          <a:p>
            <a:pPr lvl="1"/>
            <a:r>
              <a:rPr lang="en-US" dirty="0" smtClean="0"/>
              <a:t>Services communicate with the event service for event notification</a:t>
            </a:r>
          </a:p>
          <a:p>
            <a:r>
              <a:rPr lang="en-US" dirty="0" smtClean="0"/>
              <a:t>Small helper library to wrap the IPC calls for Apps</a:t>
            </a:r>
          </a:p>
        </p:txBody>
      </p:sp>
      <p:sp>
        <p:nvSpPr>
          <p:cNvPr id="3" name="Title 2"/>
          <p:cNvSpPr>
            <a:spLocks noGrp="1"/>
          </p:cNvSpPr>
          <p:nvPr>
            <p:ph type="title"/>
          </p:nvPr>
        </p:nvSpPr>
        <p:spPr/>
        <p:txBody>
          <a:bodyPr/>
          <a:lstStyle/>
          <a:p>
            <a:r>
              <a:rPr lang="en-US" dirty="0" smtClean="0"/>
              <a:t>SeL4 Patina Design</a:t>
            </a:r>
            <a:endParaRPr lang="en-US" dirty="0"/>
          </a:p>
        </p:txBody>
      </p:sp>
      <p:sp>
        <p:nvSpPr>
          <p:cNvPr id="5" name="Rectangle 4"/>
          <p:cNvSpPr/>
          <p:nvPr/>
        </p:nvSpPr>
        <p:spPr>
          <a:xfrm>
            <a:off x="8116262" y="1099576"/>
            <a:ext cx="850481" cy="4104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6" name="Rectangle 5"/>
          <p:cNvSpPr/>
          <p:nvPr/>
        </p:nvSpPr>
        <p:spPr>
          <a:xfrm>
            <a:off x="10487564" y="1099576"/>
            <a:ext cx="899947" cy="4104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8" name="Rectangle 7"/>
          <p:cNvSpPr/>
          <p:nvPr/>
        </p:nvSpPr>
        <p:spPr>
          <a:xfrm>
            <a:off x="7307011" y="4882064"/>
            <a:ext cx="4762483" cy="62855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bg1"/>
              </a:solidFill>
            </a:endParaRPr>
          </a:p>
        </p:txBody>
      </p:sp>
      <p:grpSp>
        <p:nvGrpSpPr>
          <p:cNvPr id="35" name="Group 34"/>
          <p:cNvGrpSpPr/>
          <p:nvPr/>
        </p:nvGrpSpPr>
        <p:grpSpPr>
          <a:xfrm>
            <a:off x="7828903" y="1702865"/>
            <a:ext cx="1370888" cy="678366"/>
            <a:chOff x="7828903" y="1702865"/>
            <a:chExt cx="1370888" cy="678366"/>
          </a:xfrm>
        </p:grpSpPr>
        <p:sp>
          <p:nvSpPr>
            <p:cNvPr id="20" name="Rectangle 19"/>
            <p:cNvSpPr/>
            <p:nvPr/>
          </p:nvSpPr>
          <p:spPr>
            <a:xfrm>
              <a:off x="7868653" y="1724526"/>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21" name="TextBox 20"/>
            <p:cNvSpPr txBox="1"/>
            <p:nvPr/>
          </p:nvSpPr>
          <p:spPr>
            <a:xfrm>
              <a:off x="7828903" y="1702865"/>
              <a:ext cx="1370888" cy="276999"/>
            </a:xfrm>
            <a:prstGeom prst="rect">
              <a:avLst/>
            </a:prstGeom>
            <a:noFill/>
          </p:spPr>
          <p:txBody>
            <a:bodyPr wrap="none" rtlCol="0">
              <a:spAutoFit/>
            </a:bodyPr>
            <a:lstStyle/>
            <a:p>
              <a:pPr algn="ctr"/>
              <a:r>
                <a:rPr lang="en-US" sz="1200" b="1" dirty="0" smtClean="0"/>
                <a:t>Escrow Process</a:t>
              </a:r>
              <a:endParaRPr lang="en-US" sz="1200" b="1" dirty="0"/>
            </a:p>
          </p:txBody>
        </p:sp>
        <p:sp>
          <p:nvSpPr>
            <p:cNvPr id="22" name="Rectangle 21"/>
            <p:cNvSpPr/>
            <p:nvPr/>
          </p:nvSpPr>
          <p:spPr>
            <a:xfrm>
              <a:off x="8061951" y="1986550"/>
              <a:ext cx="904792"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Cap </a:t>
              </a:r>
              <a:r>
                <a:rPr lang="en-US" sz="1100" b="1" dirty="0" err="1" smtClean="0">
                  <a:solidFill>
                    <a:schemeClr val="tx1"/>
                  </a:solidFill>
                </a:rPr>
                <a:t>mgmt</a:t>
              </a:r>
              <a:r>
                <a:rPr lang="en-US" sz="1100" b="1" dirty="0" smtClean="0">
                  <a:solidFill>
                    <a:schemeClr val="tx1"/>
                  </a:solidFill>
                </a:rPr>
                <a:t> policy</a:t>
              </a:r>
            </a:p>
          </p:txBody>
        </p:sp>
      </p:grpSp>
      <p:grpSp>
        <p:nvGrpSpPr>
          <p:cNvPr id="36" name="Group 35"/>
          <p:cNvGrpSpPr/>
          <p:nvPr/>
        </p:nvGrpSpPr>
        <p:grpSpPr>
          <a:xfrm>
            <a:off x="10249671" y="1702865"/>
            <a:ext cx="1370888" cy="678366"/>
            <a:chOff x="10249671" y="1702865"/>
            <a:chExt cx="1370888" cy="678366"/>
          </a:xfrm>
        </p:grpSpPr>
        <p:sp>
          <p:nvSpPr>
            <p:cNvPr id="23" name="Rectangle 22"/>
            <p:cNvSpPr/>
            <p:nvPr/>
          </p:nvSpPr>
          <p:spPr>
            <a:xfrm>
              <a:off x="10289421" y="1724526"/>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24" name="TextBox 23"/>
            <p:cNvSpPr txBox="1"/>
            <p:nvPr/>
          </p:nvSpPr>
          <p:spPr>
            <a:xfrm>
              <a:off x="10249671" y="1702865"/>
              <a:ext cx="1370888" cy="276999"/>
            </a:xfrm>
            <a:prstGeom prst="rect">
              <a:avLst/>
            </a:prstGeom>
            <a:noFill/>
          </p:spPr>
          <p:txBody>
            <a:bodyPr wrap="none" rtlCol="0">
              <a:spAutoFit/>
            </a:bodyPr>
            <a:lstStyle/>
            <a:p>
              <a:pPr algn="ctr"/>
              <a:r>
                <a:rPr lang="en-US" sz="1200" b="1" dirty="0" smtClean="0"/>
                <a:t>Escrow Process</a:t>
              </a:r>
              <a:endParaRPr lang="en-US" sz="1200" b="1" dirty="0"/>
            </a:p>
          </p:txBody>
        </p:sp>
        <p:sp>
          <p:nvSpPr>
            <p:cNvPr id="25" name="Rectangle 24"/>
            <p:cNvSpPr/>
            <p:nvPr/>
          </p:nvSpPr>
          <p:spPr>
            <a:xfrm>
              <a:off x="10482719" y="1986550"/>
              <a:ext cx="904792"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Cap </a:t>
              </a:r>
              <a:r>
                <a:rPr lang="en-US" sz="1100" b="1" dirty="0" err="1" smtClean="0">
                  <a:solidFill>
                    <a:schemeClr val="tx1"/>
                  </a:solidFill>
                </a:rPr>
                <a:t>mgmt</a:t>
              </a:r>
              <a:r>
                <a:rPr lang="en-US" sz="1100" b="1" dirty="0" smtClean="0">
                  <a:solidFill>
                    <a:schemeClr val="tx1"/>
                  </a:solidFill>
                </a:rPr>
                <a:t> policy</a:t>
              </a:r>
            </a:p>
          </p:txBody>
        </p:sp>
      </p:grpSp>
      <p:cxnSp>
        <p:nvCxnSpPr>
          <p:cNvPr id="27" name="Straight Connector 26"/>
          <p:cNvCxnSpPr/>
          <p:nvPr/>
        </p:nvCxnSpPr>
        <p:spPr>
          <a:xfrm flipV="1">
            <a:off x="7341305" y="1638091"/>
            <a:ext cx="4728189" cy="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56960" y="1361092"/>
            <a:ext cx="940386" cy="276999"/>
          </a:xfrm>
          <a:prstGeom prst="rect">
            <a:avLst/>
          </a:prstGeom>
          <a:noFill/>
        </p:spPr>
        <p:txBody>
          <a:bodyPr wrap="none" rtlCol="0">
            <a:spAutoFit/>
          </a:bodyPr>
          <a:lstStyle/>
          <a:p>
            <a:pPr algn="ctr"/>
            <a:r>
              <a:rPr lang="en-US" sz="1200" b="1" dirty="0" smtClean="0"/>
              <a:t>Patina API</a:t>
            </a:r>
            <a:endParaRPr lang="en-US" sz="1200" b="1" dirty="0"/>
          </a:p>
        </p:txBody>
      </p:sp>
      <p:grpSp>
        <p:nvGrpSpPr>
          <p:cNvPr id="34" name="Group 33"/>
          <p:cNvGrpSpPr/>
          <p:nvPr/>
        </p:nvGrpSpPr>
        <p:grpSpPr>
          <a:xfrm>
            <a:off x="7511339" y="2567011"/>
            <a:ext cx="1380507" cy="678366"/>
            <a:chOff x="7824097" y="2835423"/>
            <a:chExt cx="1380507" cy="678366"/>
          </a:xfrm>
        </p:grpSpPr>
        <p:sp>
          <p:nvSpPr>
            <p:cNvPr id="31" name="Rectangle 30"/>
            <p:cNvSpPr/>
            <p:nvPr/>
          </p:nvSpPr>
          <p:spPr>
            <a:xfrm>
              <a:off x="7868653" y="2857084"/>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32" name="TextBox 31"/>
            <p:cNvSpPr txBox="1"/>
            <p:nvPr/>
          </p:nvSpPr>
          <p:spPr>
            <a:xfrm>
              <a:off x="7824097" y="2835423"/>
              <a:ext cx="1380507" cy="276999"/>
            </a:xfrm>
            <a:prstGeom prst="rect">
              <a:avLst/>
            </a:prstGeom>
            <a:noFill/>
          </p:spPr>
          <p:txBody>
            <a:bodyPr wrap="none" rtlCol="0">
              <a:spAutoFit/>
            </a:bodyPr>
            <a:lstStyle/>
            <a:p>
              <a:pPr algn="ctr"/>
              <a:r>
                <a:rPr lang="en-US" sz="1200" b="1" dirty="0" smtClean="0"/>
                <a:t>Channel Service</a:t>
              </a:r>
              <a:endParaRPr lang="en-US" sz="1200" b="1" dirty="0"/>
            </a:p>
          </p:txBody>
        </p:sp>
        <p:sp>
          <p:nvSpPr>
            <p:cNvPr id="33" name="Rectangle 32"/>
            <p:cNvSpPr/>
            <p:nvPr/>
          </p:nvSpPr>
          <p:spPr>
            <a:xfrm>
              <a:off x="8061951" y="3119108"/>
              <a:ext cx="904792"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Channels</a:t>
              </a:r>
            </a:p>
          </p:txBody>
        </p:sp>
      </p:grpSp>
      <p:grpSp>
        <p:nvGrpSpPr>
          <p:cNvPr id="37" name="Group 36"/>
          <p:cNvGrpSpPr/>
          <p:nvPr/>
        </p:nvGrpSpPr>
        <p:grpSpPr>
          <a:xfrm>
            <a:off x="8967898" y="2583005"/>
            <a:ext cx="1291389" cy="678366"/>
            <a:chOff x="7868653" y="2835423"/>
            <a:chExt cx="1291389" cy="678366"/>
          </a:xfrm>
        </p:grpSpPr>
        <p:sp>
          <p:nvSpPr>
            <p:cNvPr id="38" name="Rectangle 37"/>
            <p:cNvSpPr/>
            <p:nvPr/>
          </p:nvSpPr>
          <p:spPr>
            <a:xfrm>
              <a:off x="7868653" y="2857084"/>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39" name="TextBox 38"/>
            <p:cNvSpPr txBox="1"/>
            <p:nvPr/>
          </p:nvSpPr>
          <p:spPr>
            <a:xfrm>
              <a:off x="7920055" y="2835423"/>
              <a:ext cx="1188595" cy="276999"/>
            </a:xfrm>
            <a:prstGeom prst="rect">
              <a:avLst/>
            </a:prstGeom>
            <a:noFill/>
          </p:spPr>
          <p:txBody>
            <a:bodyPr wrap="none" rtlCol="0">
              <a:spAutoFit/>
            </a:bodyPr>
            <a:lstStyle/>
            <a:p>
              <a:pPr algn="ctr"/>
              <a:r>
                <a:rPr lang="en-US" sz="1200" b="1" dirty="0" smtClean="0"/>
                <a:t>Timer Service</a:t>
              </a:r>
              <a:endParaRPr lang="en-US" sz="1200" b="1" dirty="0"/>
            </a:p>
          </p:txBody>
        </p:sp>
        <p:sp>
          <p:nvSpPr>
            <p:cNvPr id="40" name="Rectangle 39"/>
            <p:cNvSpPr/>
            <p:nvPr/>
          </p:nvSpPr>
          <p:spPr>
            <a:xfrm>
              <a:off x="8061951" y="3119108"/>
              <a:ext cx="904792"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Timer </a:t>
              </a:r>
              <a:r>
                <a:rPr lang="en-US" sz="1100" b="1" dirty="0" err="1" smtClean="0">
                  <a:solidFill>
                    <a:schemeClr val="tx1"/>
                  </a:solidFill>
                </a:rPr>
                <a:t>mgmt</a:t>
              </a:r>
              <a:endParaRPr lang="en-US" sz="1100" b="1" dirty="0" smtClean="0">
                <a:solidFill>
                  <a:schemeClr val="tx1"/>
                </a:solidFill>
              </a:endParaRPr>
            </a:p>
          </p:txBody>
        </p:sp>
      </p:grpSp>
      <p:grpSp>
        <p:nvGrpSpPr>
          <p:cNvPr id="41" name="Group 40"/>
          <p:cNvGrpSpPr/>
          <p:nvPr/>
        </p:nvGrpSpPr>
        <p:grpSpPr>
          <a:xfrm>
            <a:off x="10402621" y="2583005"/>
            <a:ext cx="1291389" cy="678366"/>
            <a:chOff x="7868653" y="2835423"/>
            <a:chExt cx="1291389" cy="678366"/>
          </a:xfrm>
        </p:grpSpPr>
        <p:sp>
          <p:nvSpPr>
            <p:cNvPr id="42" name="Rectangle 41"/>
            <p:cNvSpPr/>
            <p:nvPr/>
          </p:nvSpPr>
          <p:spPr>
            <a:xfrm>
              <a:off x="7868653" y="2857084"/>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43" name="TextBox 42"/>
            <p:cNvSpPr txBox="1"/>
            <p:nvPr/>
          </p:nvSpPr>
          <p:spPr>
            <a:xfrm>
              <a:off x="7944326" y="2835423"/>
              <a:ext cx="1140057" cy="276999"/>
            </a:xfrm>
            <a:prstGeom prst="rect">
              <a:avLst/>
            </a:prstGeom>
            <a:noFill/>
          </p:spPr>
          <p:txBody>
            <a:bodyPr wrap="none" rtlCol="0">
              <a:spAutoFit/>
            </a:bodyPr>
            <a:lstStyle/>
            <a:p>
              <a:pPr algn="ctr"/>
              <a:r>
                <a:rPr lang="en-US" sz="1200" b="1" dirty="0" smtClean="0"/>
                <a:t>Sync Service</a:t>
              </a:r>
              <a:endParaRPr lang="en-US" sz="1200" b="1" dirty="0"/>
            </a:p>
          </p:txBody>
        </p:sp>
        <p:sp>
          <p:nvSpPr>
            <p:cNvPr id="44" name="Rectangle 43"/>
            <p:cNvSpPr/>
            <p:nvPr/>
          </p:nvSpPr>
          <p:spPr>
            <a:xfrm>
              <a:off x="8061951" y="3119108"/>
              <a:ext cx="904792"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Synchronization</a:t>
              </a:r>
            </a:p>
          </p:txBody>
        </p:sp>
      </p:grpSp>
      <p:grpSp>
        <p:nvGrpSpPr>
          <p:cNvPr id="45" name="Group 44"/>
          <p:cNvGrpSpPr/>
          <p:nvPr/>
        </p:nvGrpSpPr>
        <p:grpSpPr>
          <a:xfrm>
            <a:off x="7407334" y="4142456"/>
            <a:ext cx="1309234" cy="676481"/>
            <a:chOff x="7868653" y="2835423"/>
            <a:chExt cx="1291389" cy="676481"/>
          </a:xfrm>
        </p:grpSpPr>
        <p:sp>
          <p:nvSpPr>
            <p:cNvPr id="46" name="Rectangle 45"/>
            <p:cNvSpPr/>
            <p:nvPr/>
          </p:nvSpPr>
          <p:spPr>
            <a:xfrm>
              <a:off x="7868653" y="2857084"/>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47" name="TextBox 46"/>
            <p:cNvSpPr txBox="1"/>
            <p:nvPr/>
          </p:nvSpPr>
          <p:spPr>
            <a:xfrm>
              <a:off x="7918680" y="2835423"/>
              <a:ext cx="1191353" cy="276999"/>
            </a:xfrm>
            <a:prstGeom prst="rect">
              <a:avLst/>
            </a:prstGeom>
            <a:noFill/>
          </p:spPr>
          <p:txBody>
            <a:bodyPr wrap="none" rtlCol="0">
              <a:spAutoFit/>
            </a:bodyPr>
            <a:lstStyle/>
            <a:p>
              <a:pPr algn="ctr"/>
              <a:r>
                <a:rPr lang="en-US" sz="1200" b="1" dirty="0" smtClean="0"/>
                <a:t>Event Service</a:t>
              </a:r>
              <a:endParaRPr lang="en-US" sz="1200" b="1" dirty="0"/>
            </a:p>
          </p:txBody>
        </p:sp>
        <p:sp>
          <p:nvSpPr>
            <p:cNvPr id="48" name="Rectangle 47"/>
            <p:cNvSpPr/>
            <p:nvPr/>
          </p:nvSpPr>
          <p:spPr>
            <a:xfrm>
              <a:off x="8036369" y="3117223"/>
              <a:ext cx="955955"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Event Notification</a:t>
              </a:r>
            </a:p>
          </p:txBody>
        </p:sp>
      </p:grpSp>
      <p:grpSp>
        <p:nvGrpSpPr>
          <p:cNvPr id="72" name="Group 71"/>
          <p:cNvGrpSpPr/>
          <p:nvPr/>
        </p:nvGrpSpPr>
        <p:grpSpPr>
          <a:xfrm>
            <a:off x="8060278" y="3406839"/>
            <a:ext cx="3333749" cy="651271"/>
            <a:chOff x="8735746" y="3456601"/>
            <a:chExt cx="3333749" cy="651271"/>
          </a:xfrm>
        </p:grpSpPr>
        <p:grpSp>
          <p:nvGrpSpPr>
            <p:cNvPr id="49" name="Group 48"/>
            <p:cNvGrpSpPr/>
            <p:nvPr/>
          </p:nvGrpSpPr>
          <p:grpSpPr>
            <a:xfrm>
              <a:off x="8735746" y="3456601"/>
              <a:ext cx="3333749" cy="651271"/>
              <a:chOff x="7997958" y="2835423"/>
              <a:chExt cx="1113266" cy="651271"/>
            </a:xfrm>
          </p:grpSpPr>
          <p:sp>
            <p:nvSpPr>
              <p:cNvPr id="50" name="Rectangle 49"/>
              <p:cNvSpPr/>
              <p:nvPr/>
            </p:nvSpPr>
            <p:spPr>
              <a:xfrm>
                <a:off x="7997958" y="2857084"/>
                <a:ext cx="1113266"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51" name="TextBox 50"/>
              <p:cNvSpPr txBox="1"/>
              <p:nvPr/>
            </p:nvSpPr>
            <p:spPr>
              <a:xfrm>
                <a:off x="8165544" y="2835423"/>
                <a:ext cx="697628" cy="276999"/>
              </a:xfrm>
              <a:prstGeom prst="rect">
                <a:avLst/>
              </a:prstGeom>
              <a:noFill/>
            </p:spPr>
            <p:txBody>
              <a:bodyPr wrap="none" rtlCol="0">
                <a:spAutoFit/>
              </a:bodyPr>
              <a:lstStyle/>
              <a:p>
                <a:pPr algn="ctr"/>
                <a:r>
                  <a:rPr lang="en-US" sz="1200" b="1" dirty="0" smtClean="0"/>
                  <a:t>Loader</a:t>
                </a:r>
                <a:endParaRPr lang="en-US" sz="1200" b="1" dirty="0"/>
              </a:p>
            </p:txBody>
          </p:sp>
          <p:sp>
            <p:nvSpPr>
              <p:cNvPr id="52" name="Rectangle 51"/>
              <p:cNvSpPr/>
              <p:nvPr/>
            </p:nvSpPr>
            <p:spPr>
              <a:xfrm>
                <a:off x="8040795" y="3092013"/>
                <a:ext cx="301007"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Cap </a:t>
                </a:r>
                <a:r>
                  <a:rPr lang="en-US" sz="1100" b="1" dirty="0" err="1" smtClean="0">
                    <a:solidFill>
                      <a:schemeClr val="tx1"/>
                    </a:solidFill>
                  </a:rPr>
                  <a:t>Mgmt</a:t>
                </a:r>
                <a:r>
                  <a:rPr lang="en-US" sz="1100" b="1" dirty="0" smtClean="0">
                    <a:solidFill>
                      <a:schemeClr val="tx1"/>
                    </a:solidFill>
                  </a:rPr>
                  <a:t> Policy</a:t>
                </a:r>
              </a:p>
            </p:txBody>
          </p:sp>
        </p:grpSp>
        <p:sp>
          <p:nvSpPr>
            <p:cNvPr id="53" name="Rectangle 52"/>
            <p:cNvSpPr/>
            <p:nvPr/>
          </p:nvSpPr>
          <p:spPr>
            <a:xfrm>
              <a:off x="9961639" y="3713191"/>
              <a:ext cx="1259600"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Process/Thread </a:t>
              </a:r>
              <a:r>
                <a:rPr lang="en-US" sz="1100" b="1" dirty="0" err="1" smtClean="0">
                  <a:solidFill>
                    <a:schemeClr val="tx1"/>
                  </a:solidFill>
                </a:rPr>
                <a:t>mgmt</a:t>
              </a:r>
              <a:endParaRPr lang="en-US" sz="1100" b="1" dirty="0" smtClean="0">
                <a:solidFill>
                  <a:schemeClr val="tx1"/>
                </a:solidFill>
              </a:endParaRPr>
            </a:p>
          </p:txBody>
        </p:sp>
        <p:sp>
          <p:nvSpPr>
            <p:cNvPr id="55" name="Rectangle 54"/>
            <p:cNvSpPr/>
            <p:nvPr/>
          </p:nvSpPr>
          <p:spPr>
            <a:xfrm>
              <a:off x="11402745" y="3708240"/>
              <a:ext cx="586419"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Mem </a:t>
              </a:r>
              <a:r>
                <a:rPr lang="en-US" sz="1100" b="1" dirty="0" err="1">
                  <a:solidFill>
                    <a:schemeClr val="tx1"/>
                  </a:solidFill>
                </a:rPr>
                <a:t>m</a:t>
              </a:r>
              <a:r>
                <a:rPr lang="en-US" sz="1100" b="1" dirty="0" err="1" smtClean="0">
                  <a:solidFill>
                    <a:schemeClr val="tx1"/>
                  </a:solidFill>
                </a:rPr>
                <a:t>gmt</a:t>
              </a:r>
              <a:endParaRPr lang="en-US" sz="1100" b="1" dirty="0" smtClean="0">
                <a:solidFill>
                  <a:schemeClr val="tx1"/>
                </a:solidFill>
              </a:endParaRPr>
            </a:p>
          </p:txBody>
        </p:sp>
      </p:grpSp>
      <p:sp>
        <p:nvSpPr>
          <p:cNvPr id="56" name="TextBox 55"/>
          <p:cNvSpPr txBox="1"/>
          <p:nvPr/>
        </p:nvSpPr>
        <p:spPr>
          <a:xfrm>
            <a:off x="8977135" y="4886262"/>
            <a:ext cx="1072730" cy="276999"/>
          </a:xfrm>
          <a:prstGeom prst="rect">
            <a:avLst/>
          </a:prstGeom>
          <a:noFill/>
        </p:spPr>
        <p:txBody>
          <a:bodyPr wrap="none" rtlCol="0">
            <a:spAutoFit/>
          </a:bodyPr>
          <a:lstStyle/>
          <a:p>
            <a:pPr algn="ctr"/>
            <a:r>
              <a:rPr lang="en-US" sz="1200" b="1" dirty="0" smtClean="0">
                <a:solidFill>
                  <a:schemeClr val="bg1"/>
                </a:solidFill>
              </a:rPr>
              <a:t>SeL4 Kernel</a:t>
            </a:r>
            <a:endParaRPr lang="en-US" sz="1200" b="1" dirty="0">
              <a:solidFill>
                <a:schemeClr val="bg1"/>
              </a:solidFill>
            </a:endParaRPr>
          </a:p>
        </p:txBody>
      </p:sp>
      <p:sp>
        <p:nvSpPr>
          <p:cNvPr id="57" name="Rectangle 56"/>
          <p:cNvSpPr/>
          <p:nvPr/>
        </p:nvSpPr>
        <p:spPr>
          <a:xfrm>
            <a:off x="7701045" y="5163261"/>
            <a:ext cx="604923"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Sync</a:t>
            </a:r>
          </a:p>
        </p:txBody>
      </p:sp>
      <p:sp>
        <p:nvSpPr>
          <p:cNvPr id="58" name="Rectangle 57"/>
          <p:cNvSpPr/>
          <p:nvPr/>
        </p:nvSpPr>
        <p:spPr>
          <a:xfrm>
            <a:off x="8433943" y="5163261"/>
            <a:ext cx="915805"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Cap </a:t>
            </a:r>
            <a:r>
              <a:rPr lang="en-US" sz="1100" b="1" dirty="0" err="1" smtClean="0">
                <a:solidFill>
                  <a:schemeClr val="tx1"/>
                </a:solidFill>
              </a:rPr>
              <a:t>mgmt</a:t>
            </a:r>
            <a:r>
              <a:rPr lang="en-US" sz="1100" b="1" dirty="0" smtClean="0">
                <a:solidFill>
                  <a:schemeClr val="tx1"/>
                </a:solidFill>
              </a:rPr>
              <a:t> policy</a:t>
            </a:r>
          </a:p>
        </p:txBody>
      </p:sp>
      <p:sp>
        <p:nvSpPr>
          <p:cNvPr id="59" name="Rectangle 58"/>
          <p:cNvSpPr/>
          <p:nvPr/>
        </p:nvSpPr>
        <p:spPr>
          <a:xfrm>
            <a:off x="9477723" y="5163261"/>
            <a:ext cx="915805"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chemeClr val="tx1"/>
                </a:solidFill>
              </a:rPr>
              <a:t>Sched</a:t>
            </a:r>
            <a:r>
              <a:rPr lang="en-US" sz="1100" b="1" dirty="0" smtClean="0">
                <a:solidFill>
                  <a:schemeClr val="tx1"/>
                </a:solidFill>
              </a:rPr>
              <a:t> policy</a:t>
            </a:r>
          </a:p>
        </p:txBody>
      </p:sp>
      <p:sp>
        <p:nvSpPr>
          <p:cNvPr id="60" name="Rectangle 59"/>
          <p:cNvSpPr/>
          <p:nvPr/>
        </p:nvSpPr>
        <p:spPr>
          <a:xfrm>
            <a:off x="10591439" y="5163261"/>
            <a:ext cx="1216618"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Cap/page table modification</a:t>
            </a:r>
          </a:p>
        </p:txBody>
      </p:sp>
      <p:sp>
        <p:nvSpPr>
          <p:cNvPr id="65" name="Rectangle 64"/>
          <p:cNvSpPr/>
          <p:nvPr/>
        </p:nvSpPr>
        <p:spPr>
          <a:xfrm>
            <a:off x="8251884" y="5907004"/>
            <a:ext cx="1190800" cy="4334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smtClean="0">
                <a:solidFill>
                  <a:schemeClr val="tx1"/>
                </a:solidFill>
              </a:rPr>
              <a:t>Protection Domain</a:t>
            </a:r>
          </a:p>
        </p:txBody>
      </p:sp>
      <p:sp>
        <p:nvSpPr>
          <p:cNvPr id="66" name="Rectangle 65"/>
          <p:cNvSpPr/>
          <p:nvPr/>
        </p:nvSpPr>
        <p:spPr>
          <a:xfrm>
            <a:off x="10057485" y="5907004"/>
            <a:ext cx="1114734" cy="441786"/>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Functionality</a:t>
            </a:r>
          </a:p>
        </p:txBody>
      </p:sp>
      <p:grpSp>
        <p:nvGrpSpPr>
          <p:cNvPr id="67" name="Group 66"/>
          <p:cNvGrpSpPr/>
          <p:nvPr/>
        </p:nvGrpSpPr>
        <p:grpSpPr>
          <a:xfrm>
            <a:off x="9595160" y="4152604"/>
            <a:ext cx="1388522" cy="607490"/>
            <a:chOff x="7829560" y="2835423"/>
            <a:chExt cx="1369596" cy="631261"/>
          </a:xfrm>
        </p:grpSpPr>
        <p:sp>
          <p:nvSpPr>
            <p:cNvPr id="68" name="Rectangle 67"/>
            <p:cNvSpPr/>
            <p:nvPr/>
          </p:nvSpPr>
          <p:spPr>
            <a:xfrm>
              <a:off x="7868653" y="2857084"/>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69" name="TextBox 68"/>
            <p:cNvSpPr txBox="1"/>
            <p:nvPr/>
          </p:nvSpPr>
          <p:spPr>
            <a:xfrm>
              <a:off x="7829560" y="2835423"/>
              <a:ext cx="1369596" cy="276999"/>
            </a:xfrm>
            <a:prstGeom prst="rect">
              <a:avLst/>
            </a:prstGeom>
            <a:noFill/>
          </p:spPr>
          <p:txBody>
            <a:bodyPr wrap="none" rtlCol="0">
              <a:spAutoFit/>
            </a:bodyPr>
            <a:lstStyle/>
            <a:p>
              <a:pPr algn="ctr"/>
              <a:r>
                <a:rPr lang="en-US" sz="1200" b="1" dirty="0" err="1" smtClean="0"/>
                <a:t>Untyped</a:t>
              </a:r>
              <a:r>
                <a:rPr lang="en-US" sz="1200" b="1" dirty="0" smtClean="0"/>
                <a:t> Service</a:t>
              </a:r>
              <a:endParaRPr lang="en-US" sz="1200" b="1" dirty="0"/>
            </a:p>
          </p:txBody>
        </p:sp>
      </p:grpSp>
      <p:sp>
        <p:nvSpPr>
          <p:cNvPr id="71" name="Rectangle 70"/>
          <p:cNvSpPr/>
          <p:nvPr/>
        </p:nvSpPr>
        <p:spPr>
          <a:xfrm>
            <a:off x="9804827" y="4405507"/>
            <a:ext cx="969165"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Cap creation</a:t>
            </a:r>
          </a:p>
        </p:txBody>
      </p:sp>
      <p:sp>
        <p:nvSpPr>
          <p:cNvPr id="73" name="Rectangle 72"/>
          <p:cNvSpPr/>
          <p:nvPr/>
        </p:nvSpPr>
        <p:spPr>
          <a:xfrm>
            <a:off x="8562126" y="1361092"/>
            <a:ext cx="404618" cy="148917"/>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lib</a:t>
            </a:r>
          </a:p>
        </p:txBody>
      </p:sp>
      <p:sp>
        <p:nvSpPr>
          <p:cNvPr id="74" name="Rectangle 73"/>
          <p:cNvSpPr/>
          <p:nvPr/>
        </p:nvSpPr>
        <p:spPr>
          <a:xfrm>
            <a:off x="11018789" y="1371059"/>
            <a:ext cx="404618" cy="148917"/>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lib</a:t>
            </a:r>
          </a:p>
        </p:txBody>
      </p:sp>
    </p:spTree>
    <p:extLst>
      <p:ext uri="{BB962C8B-B14F-4D97-AF65-F5344CB8AC3E}">
        <p14:creationId xmlns:p14="http://schemas.microsoft.com/office/powerpoint/2010/main" val="267510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33082" y="1293094"/>
            <a:ext cx="6706181" cy="4830616"/>
          </a:xfrm>
        </p:spPr>
        <p:txBody>
          <a:bodyPr/>
          <a:lstStyle/>
          <a:p>
            <a:r>
              <a:rPr lang="en-US" dirty="0" smtClean="0"/>
              <a:t>Self-contained Processes</a:t>
            </a:r>
          </a:p>
          <a:p>
            <a:pPr lvl="1"/>
            <a:r>
              <a:rPr lang="en-US" dirty="0" smtClean="0"/>
              <a:t>Key goal: decentralize privilege, following the principle of least privilege</a:t>
            </a:r>
          </a:p>
          <a:p>
            <a:pPr lvl="1"/>
            <a:r>
              <a:rPr lang="en-US" dirty="0" smtClean="0"/>
              <a:t>Process maintains sole control over its Capabilities and Memory</a:t>
            </a:r>
          </a:p>
          <a:p>
            <a:pPr lvl="2"/>
            <a:r>
              <a:rPr lang="en-US" dirty="0" smtClean="0"/>
              <a:t>Including all metadata about capabilities</a:t>
            </a:r>
          </a:p>
          <a:p>
            <a:pPr lvl="1"/>
            <a:r>
              <a:rPr lang="en-US" dirty="0" smtClean="0"/>
              <a:t>Explicit delegation to rest of system</a:t>
            </a:r>
          </a:p>
          <a:p>
            <a:pPr lvl="2"/>
            <a:r>
              <a:rPr lang="en-US" dirty="0" smtClean="0"/>
              <a:t>Used for loader to do memory management, </a:t>
            </a:r>
            <a:r>
              <a:rPr lang="en-US" dirty="0" err="1" smtClean="0"/>
              <a:t>etc</a:t>
            </a:r>
            <a:endParaRPr lang="en-US" dirty="0" smtClean="0"/>
          </a:p>
          <a:p>
            <a:pPr lvl="1"/>
            <a:r>
              <a:rPr lang="en-US" dirty="0"/>
              <a:t>Separates past trust from future trust</a:t>
            </a:r>
          </a:p>
          <a:p>
            <a:pPr lvl="2"/>
            <a:r>
              <a:rPr lang="en-US" dirty="0"/>
              <a:t>Components that created, initialized, or previously helped process cannot compromise </a:t>
            </a:r>
            <a:r>
              <a:rPr lang="en-US" dirty="0" smtClean="0"/>
              <a:t>it</a:t>
            </a:r>
            <a:endParaRPr lang="en-US" dirty="0"/>
          </a:p>
        </p:txBody>
      </p:sp>
      <p:sp>
        <p:nvSpPr>
          <p:cNvPr id="3" name="Title 2"/>
          <p:cNvSpPr>
            <a:spLocks noGrp="1"/>
          </p:cNvSpPr>
          <p:nvPr>
            <p:ph type="title"/>
          </p:nvPr>
        </p:nvSpPr>
        <p:spPr/>
        <p:txBody>
          <a:bodyPr/>
          <a:lstStyle/>
          <a:p>
            <a:r>
              <a:rPr lang="en-US" dirty="0" smtClean="0"/>
              <a:t>SeL4 Patina: Key Elements</a:t>
            </a:r>
            <a:endParaRPr lang="en-US" dirty="0"/>
          </a:p>
        </p:txBody>
      </p:sp>
      <p:sp>
        <p:nvSpPr>
          <p:cNvPr id="47" name="Rectangle 46"/>
          <p:cNvSpPr/>
          <p:nvPr/>
        </p:nvSpPr>
        <p:spPr>
          <a:xfrm>
            <a:off x="7640863" y="1806354"/>
            <a:ext cx="1733101" cy="336598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900" b="1" dirty="0">
              <a:solidFill>
                <a:schemeClr val="tx1"/>
              </a:solidFill>
            </a:endParaRPr>
          </a:p>
        </p:txBody>
      </p:sp>
      <p:cxnSp>
        <p:nvCxnSpPr>
          <p:cNvPr id="48" name="Straight Connector 47"/>
          <p:cNvCxnSpPr/>
          <p:nvPr/>
        </p:nvCxnSpPr>
        <p:spPr>
          <a:xfrm>
            <a:off x="7640863" y="2213590"/>
            <a:ext cx="17331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638191" y="2542940"/>
            <a:ext cx="17331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628716" y="2858471"/>
            <a:ext cx="17331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632852" y="3174002"/>
            <a:ext cx="17331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648697" y="3489534"/>
            <a:ext cx="17331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12"/>
          <p:cNvSpPr txBox="1"/>
          <p:nvPr/>
        </p:nvSpPr>
        <p:spPr>
          <a:xfrm>
            <a:off x="7632853" y="2241658"/>
            <a:ext cx="1724622"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err="1"/>
              <a:t>Cspace</a:t>
            </a:r>
            <a:r>
              <a:rPr lang="en-US" sz="900" b="1" dirty="0"/>
              <a:t> cap</a:t>
            </a:r>
          </a:p>
        </p:txBody>
      </p:sp>
      <p:cxnSp>
        <p:nvCxnSpPr>
          <p:cNvPr id="54" name="Elbow Connector 53"/>
          <p:cNvCxnSpPr>
            <a:stCxn id="53" idx="3"/>
            <a:endCxn id="47" idx="0"/>
          </p:cNvCxnSpPr>
          <p:nvPr/>
        </p:nvCxnSpPr>
        <p:spPr>
          <a:xfrm flipH="1" flipV="1">
            <a:off x="8507413" y="1806354"/>
            <a:ext cx="850061" cy="550720"/>
          </a:xfrm>
          <a:prstGeom prst="bentConnector4">
            <a:avLst>
              <a:gd name="adj1" fmla="val -25796"/>
              <a:gd name="adj2" fmla="val 141509"/>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9"/>
          <p:cNvSpPr txBox="1"/>
          <p:nvPr/>
        </p:nvSpPr>
        <p:spPr>
          <a:xfrm>
            <a:off x="7632853" y="2557187"/>
            <a:ext cx="1738440"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err="1" smtClean="0"/>
              <a:t>Addr</a:t>
            </a:r>
            <a:r>
              <a:rPr lang="en-US" sz="900" b="1" dirty="0" smtClean="0"/>
              <a:t> </a:t>
            </a:r>
            <a:r>
              <a:rPr lang="en-US" sz="900" b="1" dirty="0"/>
              <a:t>space </a:t>
            </a:r>
            <a:r>
              <a:rPr lang="en-US" sz="900" b="1" dirty="0" smtClean="0"/>
              <a:t>cap</a:t>
            </a:r>
            <a:endParaRPr lang="en-US" sz="900" b="1" dirty="0"/>
          </a:p>
        </p:txBody>
      </p:sp>
      <p:sp>
        <p:nvSpPr>
          <p:cNvPr id="56" name="TextBox 76"/>
          <p:cNvSpPr txBox="1"/>
          <p:nvPr/>
        </p:nvSpPr>
        <p:spPr>
          <a:xfrm>
            <a:off x="7632853" y="2895389"/>
            <a:ext cx="1748945"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Pages</a:t>
            </a:r>
          </a:p>
        </p:txBody>
      </p:sp>
      <p:sp>
        <p:nvSpPr>
          <p:cNvPr id="57" name="TextBox 77"/>
          <p:cNvSpPr txBox="1"/>
          <p:nvPr/>
        </p:nvSpPr>
        <p:spPr>
          <a:xfrm>
            <a:off x="7632853" y="3193613"/>
            <a:ext cx="1733101"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Page Tables</a:t>
            </a:r>
          </a:p>
        </p:txBody>
      </p:sp>
      <p:cxnSp>
        <p:nvCxnSpPr>
          <p:cNvPr id="58" name="Straight Connector 57"/>
          <p:cNvCxnSpPr/>
          <p:nvPr/>
        </p:nvCxnSpPr>
        <p:spPr>
          <a:xfrm>
            <a:off x="7626750" y="3844856"/>
            <a:ext cx="17331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632852" y="4173530"/>
            <a:ext cx="17331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640863" y="4484437"/>
            <a:ext cx="17331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88"/>
          <p:cNvSpPr txBox="1"/>
          <p:nvPr/>
        </p:nvSpPr>
        <p:spPr>
          <a:xfrm>
            <a:off x="7632853" y="3547546"/>
            <a:ext cx="1708255"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Mem Region Metadata cap</a:t>
            </a:r>
          </a:p>
        </p:txBody>
      </p:sp>
      <p:sp>
        <p:nvSpPr>
          <p:cNvPr id="62" name="TextBox 89"/>
          <p:cNvSpPr txBox="1"/>
          <p:nvPr/>
        </p:nvSpPr>
        <p:spPr>
          <a:xfrm>
            <a:off x="7632853" y="3878889"/>
            <a:ext cx="1724622"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Thread Metadata </a:t>
            </a:r>
            <a:r>
              <a:rPr lang="en-US" sz="900" b="1" dirty="0" smtClean="0"/>
              <a:t>cap</a:t>
            </a:r>
            <a:endParaRPr lang="en-US" sz="900" b="1" dirty="0"/>
          </a:p>
        </p:txBody>
      </p:sp>
      <p:sp>
        <p:nvSpPr>
          <p:cNvPr id="63" name="TextBox 90"/>
          <p:cNvSpPr txBox="1"/>
          <p:nvPr/>
        </p:nvSpPr>
        <p:spPr>
          <a:xfrm>
            <a:off x="7632853" y="4189408"/>
            <a:ext cx="1708255"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Thread TCB cap</a:t>
            </a:r>
          </a:p>
        </p:txBody>
      </p:sp>
      <p:sp>
        <p:nvSpPr>
          <p:cNvPr id="64" name="TextBox 91"/>
          <p:cNvSpPr txBox="1"/>
          <p:nvPr/>
        </p:nvSpPr>
        <p:spPr>
          <a:xfrm>
            <a:off x="7632853" y="4511152"/>
            <a:ext cx="1708255"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  IPC endpoint cap</a:t>
            </a:r>
          </a:p>
        </p:txBody>
      </p:sp>
      <p:cxnSp>
        <p:nvCxnSpPr>
          <p:cNvPr id="65" name="Straight Connector 64"/>
          <p:cNvCxnSpPr/>
          <p:nvPr/>
        </p:nvCxnSpPr>
        <p:spPr>
          <a:xfrm>
            <a:off x="7648697" y="4815886"/>
            <a:ext cx="17331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1163922" y="2352184"/>
            <a:ext cx="794302" cy="1987727"/>
            <a:chOff x="7445079" y="2477516"/>
            <a:chExt cx="1633741" cy="2131372"/>
          </a:xfrm>
        </p:grpSpPr>
        <p:sp>
          <p:nvSpPr>
            <p:cNvPr id="38" name="Rectangle 37"/>
            <p:cNvSpPr/>
            <p:nvPr/>
          </p:nvSpPr>
          <p:spPr>
            <a:xfrm>
              <a:off x="7462117" y="2477516"/>
              <a:ext cx="1605714" cy="213137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900" b="1" dirty="0">
                <a:solidFill>
                  <a:schemeClr val="tx1"/>
                </a:solidFill>
              </a:endParaRPr>
            </a:p>
          </p:txBody>
        </p:sp>
        <p:cxnSp>
          <p:nvCxnSpPr>
            <p:cNvPr id="39" name="Straight Connector 38"/>
            <p:cNvCxnSpPr/>
            <p:nvPr/>
          </p:nvCxnSpPr>
          <p:spPr>
            <a:xfrm>
              <a:off x="7462117" y="2914181"/>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458369" y="3267332"/>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445079" y="3605665"/>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450881" y="3943998"/>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73106" y="4282332"/>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103"/>
            <p:cNvSpPr txBox="1"/>
            <p:nvPr/>
          </p:nvSpPr>
          <p:spPr>
            <a:xfrm>
              <a:off x="7474644" y="2942340"/>
              <a:ext cx="1596934" cy="2475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Page2 cap</a:t>
              </a:r>
            </a:p>
          </p:txBody>
        </p:sp>
        <p:sp>
          <p:nvSpPr>
            <p:cNvPr id="45" name="TextBox 105"/>
            <p:cNvSpPr txBox="1"/>
            <p:nvPr/>
          </p:nvSpPr>
          <p:spPr>
            <a:xfrm>
              <a:off x="7474644" y="3280674"/>
              <a:ext cx="1593294" cy="2475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Page3 cap</a:t>
              </a:r>
            </a:p>
          </p:txBody>
        </p:sp>
        <p:sp>
          <p:nvSpPr>
            <p:cNvPr id="46" name="TextBox 125"/>
            <p:cNvSpPr txBox="1"/>
            <p:nvPr/>
          </p:nvSpPr>
          <p:spPr>
            <a:xfrm>
              <a:off x="7474644" y="2549603"/>
              <a:ext cx="1596934" cy="2475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Page1 cap</a:t>
              </a:r>
            </a:p>
          </p:txBody>
        </p:sp>
      </p:grpSp>
      <p:grpSp>
        <p:nvGrpSpPr>
          <p:cNvPr id="7" name="Group 6"/>
          <p:cNvGrpSpPr/>
          <p:nvPr/>
        </p:nvGrpSpPr>
        <p:grpSpPr>
          <a:xfrm>
            <a:off x="9902933" y="1127408"/>
            <a:ext cx="807043" cy="1987727"/>
            <a:chOff x="7445079" y="2477516"/>
            <a:chExt cx="1633741" cy="2131372"/>
          </a:xfrm>
        </p:grpSpPr>
        <p:sp>
          <p:nvSpPr>
            <p:cNvPr id="29" name="Rectangle 28"/>
            <p:cNvSpPr/>
            <p:nvPr/>
          </p:nvSpPr>
          <p:spPr>
            <a:xfrm>
              <a:off x="7462118" y="2477516"/>
              <a:ext cx="1605714" cy="213137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900" b="1" dirty="0">
                <a:solidFill>
                  <a:schemeClr val="tx1"/>
                </a:solidFill>
              </a:endParaRPr>
            </a:p>
          </p:txBody>
        </p:sp>
        <p:cxnSp>
          <p:nvCxnSpPr>
            <p:cNvPr id="30" name="Straight Connector 29"/>
            <p:cNvCxnSpPr/>
            <p:nvPr/>
          </p:nvCxnSpPr>
          <p:spPr>
            <a:xfrm>
              <a:off x="7462117" y="2914181"/>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458369" y="3267332"/>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445079" y="3605665"/>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50881" y="3943998"/>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473106" y="4282332"/>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144"/>
            <p:cNvSpPr txBox="1"/>
            <p:nvPr/>
          </p:nvSpPr>
          <p:spPr>
            <a:xfrm>
              <a:off x="7474644" y="2942340"/>
              <a:ext cx="1596934" cy="2475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b="1" dirty="0"/>
            </a:p>
          </p:txBody>
        </p:sp>
        <p:sp>
          <p:nvSpPr>
            <p:cNvPr id="36" name="TextBox 145"/>
            <p:cNvSpPr txBox="1"/>
            <p:nvPr/>
          </p:nvSpPr>
          <p:spPr>
            <a:xfrm>
              <a:off x="7474644" y="3280674"/>
              <a:ext cx="1593294" cy="2475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b="1" dirty="0"/>
            </a:p>
          </p:txBody>
        </p:sp>
        <p:sp>
          <p:nvSpPr>
            <p:cNvPr id="37" name="TextBox 146"/>
            <p:cNvSpPr txBox="1"/>
            <p:nvPr/>
          </p:nvSpPr>
          <p:spPr>
            <a:xfrm>
              <a:off x="7474644" y="2549603"/>
              <a:ext cx="1596934" cy="2475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b="1" dirty="0"/>
            </a:p>
          </p:txBody>
        </p:sp>
      </p:grpSp>
      <p:grpSp>
        <p:nvGrpSpPr>
          <p:cNvPr id="8" name="Group 7"/>
          <p:cNvGrpSpPr/>
          <p:nvPr/>
        </p:nvGrpSpPr>
        <p:grpSpPr>
          <a:xfrm>
            <a:off x="10084778" y="4031979"/>
            <a:ext cx="1010004" cy="1987727"/>
            <a:chOff x="7445079" y="2477516"/>
            <a:chExt cx="1633741" cy="2131372"/>
          </a:xfrm>
        </p:grpSpPr>
        <p:sp>
          <p:nvSpPr>
            <p:cNvPr id="20" name="Rectangle 19"/>
            <p:cNvSpPr/>
            <p:nvPr/>
          </p:nvSpPr>
          <p:spPr>
            <a:xfrm>
              <a:off x="7462117" y="2477516"/>
              <a:ext cx="1605714" cy="213137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900" b="1" dirty="0">
                <a:solidFill>
                  <a:schemeClr val="tx1"/>
                </a:solidFill>
              </a:endParaRPr>
            </a:p>
          </p:txBody>
        </p:sp>
        <p:cxnSp>
          <p:nvCxnSpPr>
            <p:cNvPr id="21" name="Straight Connector 20"/>
            <p:cNvCxnSpPr/>
            <p:nvPr/>
          </p:nvCxnSpPr>
          <p:spPr>
            <a:xfrm>
              <a:off x="7462117" y="2914181"/>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58369" y="3267332"/>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445079" y="3605665"/>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50881" y="3943998"/>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73106" y="4282332"/>
              <a:ext cx="1605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155"/>
            <p:cNvSpPr txBox="1"/>
            <p:nvPr/>
          </p:nvSpPr>
          <p:spPr>
            <a:xfrm>
              <a:off x="7474647" y="2942340"/>
              <a:ext cx="1596935" cy="2475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Page </a:t>
              </a:r>
              <a:r>
                <a:rPr lang="en-US" sz="900" b="1" dirty="0" smtClean="0"/>
                <a:t>Tbl2 </a:t>
              </a:r>
              <a:r>
                <a:rPr lang="en-US" sz="900" b="1" dirty="0"/>
                <a:t>cap</a:t>
              </a:r>
            </a:p>
          </p:txBody>
        </p:sp>
        <p:sp>
          <p:nvSpPr>
            <p:cNvPr id="27" name="TextBox 156"/>
            <p:cNvSpPr txBox="1"/>
            <p:nvPr/>
          </p:nvSpPr>
          <p:spPr>
            <a:xfrm>
              <a:off x="7474647" y="3280674"/>
              <a:ext cx="1593295" cy="2475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Page </a:t>
              </a:r>
              <a:r>
                <a:rPr lang="en-US" sz="900" b="1" dirty="0" smtClean="0"/>
                <a:t>Tbl3 </a:t>
              </a:r>
              <a:r>
                <a:rPr lang="en-US" sz="900" b="1" dirty="0"/>
                <a:t>cap</a:t>
              </a:r>
            </a:p>
          </p:txBody>
        </p:sp>
        <p:sp>
          <p:nvSpPr>
            <p:cNvPr id="28" name="TextBox 157"/>
            <p:cNvSpPr txBox="1"/>
            <p:nvPr/>
          </p:nvSpPr>
          <p:spPr>
            <a:xfrm>
              <a:off x="7474645" y="2549603"/>
              <a:ext cx="1596935" cy="2475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Page </a:t>
              </a:r>
              <a:r>
                <a:rPr lang="en-US" sz="900" b="1" dirty="0" smtClean="0"/>
                <a:t>Tbl1 </a:t>
              </a:r>
              <a:r>
                <a:rPr lang="en-US" sz="900" b="1" dirty="0"/>
                <a:t>cap</a:t>
              </a:r>
            </a:p>
          </p:txBody>
        </p:sp>
      </p:grpSp>
      <p:sp>
        <p:nvSpPr>
          <p:cNvPr id="9" name="Rectangle 8"/>
          <p:cNvSpPr/>
          <p:nvPr/>
        </p:nvSpPr>
        <p:spPr>
          <a:xfrm>
            <a:off x="8822357" y="5331259"/>
            <a:ext cx="679440" cy="5079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900" b="1" dirty="0">
                <a:solidFill>
                  <a:schemeClr val="tx1"/>
                </a:solidFill>
              </a:rPr>
              <a:t>Metadata Page</a:t>
            </a:r>
          </a:p>
        </p:txBody>
      </p:sp>
      <p:cxnSp>
        <p:nvCxnSpPr>
          <p:cNvPr id="10" name="Elbow Connector 9"/>
          <p:cNvCxnSpPr>
            <a:stCxn id="56" idx="3"/>
            <a:endCxn id="29" idx="0"/>
          </p:cNvCxnSpPr>
          <p:nvPr/>
        </p:nvCxnSpPr>
        <p:spPr>
          <a:xfrm flipV="1">
            <a:off x="9381798" y="1127408"/>
            <a:ext cx="926151" cy="1883397"/>
          </a:xfrm>
          <a:prstGeom prst="bentConnector4">
            <a:avLst>
              <a:gd name="adj1" fmla="val 28589"/>
              <a:gd name="adj2" fmla="val 112138"/>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35" idx="3"/>
            <a:endCxn id="38" idx="0"/>
          </p:cNvCxnSpPr>
          <p:nvPr/>
        </p:nvCxnSpPr>
        <p:spPr>
          <a:xfrm>
            <a:off x="10706399" y="1676321"/>
            <a:ext cx="856145" cy="675863"/>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57" idx="3"/>
            <a:endCxn id="20" idx="0"/>
          </p:cNvCxnSpPr>
          <p:nvPr/>
        </p:nvCxnSpPr>
        <p:spPr>
          <a:xfrm>
            <a:off x="9365954" y="3309029"/>
            <a:ext cx="1225696" cy="722950"/>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297744" y="5920880"/>
            <a:ext cx="732453" cy="48205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900" b="1" dirty="0">
                <a:solidFill>
                  <a:schemeClr val="tx1"/>
                </a:solidFill>
              </a:rPr>
              <a:t>Metadata Page</a:t>
            </a:r>
          </a:p>
        </p:txBody>
      </p:sp>
      <p:cxnSp>
        <p:nvCxnSpPr>
          <p:cNvPr id="14" name="Elbow Connector 13"/>
          <p:cNvCxnSpPr>
            <a:stCxn id="61" idx="3"/>
            <a:endCxn id="13" idx="0"/>
          </p:cNvCxnSpPr>
          <p:nvPr/>
        </p:nvCxnSpPr>
        <p:spPr>
          <a:xfrm>
            <a:off x="9341108" y="3662962"/>
            <a:ext cx="322863" cy="2257918"/>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2" idx="3"/>
            <a:endCxn id="9" idx="0"/>
          </p:cNvCxnSpPr>
          <p:nvPr/>
        </p:nvCxnSpPr>
        <p:spPr>
          <a:xfrm flipH="1">
            <a:off x="9162077" y="3994305"/>
            <a:ext cx="195398" cy="1336954"/>
          </a:xfrm>
          <a:prstGeom prst="bentConnector4">
            <a:avLst>
              <a:gd name="adj1" fmla="val -116992"/>
              <a:gd name="adj2" fmla="val 54316"/>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978176" y="1117287"/>
            <a:ext cx="960236" cy="469960"/>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1" rIns="91440" bIns="4572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50" dirty="0">
                <a:solidFill>
                  <a:schemeClr val="tx1"/>
                </a:solidFill>
              </a:rPr>
              <a:t>SeL4 Thread</a:t>
            </a:r>
          </a:p>
        </p:txBody>
      </p:sp>
      <p:cxnSp>
        <p:nvCxnSpPr>
          <p:cNvPr id="18" name="Elbow Connector 17"/>
          <p:cNvCxnSpPr>
            <a:stCxn id="17" idx="3"/>
            <a:endCxn id="47" idx="0"/>
          </p:cNvCxnSpPr>
          <p:nvPr/>
        </p:nvCxnSpPr>
        <p:spPr>
          <a:xfrm>
            <a:off x="7938412" y="1352267"/>
            <a:ext cx="569002" cy="454087"/>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63" idx="1"/>
            <a:endCxn id="17" idx="2"/>
          </p:cNvCxnSpPr>
          <p:nvPr/>
        </p:nvCxnSpPr>
        <p:spPr>
          <a:xfrm rot="10800000">
            <a:off x="7458295" y="1587248"/>
            <a:ext cx="174559" cy="2717577"/>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153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0015524" y="4037521"/>
            <a:ext cx="1291389" cy="2053389"/>
            <a:chOff x="7868653" y="1724526"/>
            <a:chExt cx="1291389" cy="609600"/>
          </a:xfrm>
        </p:grpSpPr>
        <p:sp>
          <p:nvSpPr>
            <p:cNvPr id="20" name="Rectangle 19"/>
            <p:cNvSpPr/>
            <p:nvPr/>
          </p:nvSpPr>
          <p:spPr>
            <a:xfrm>
              <a:off x="7868653" y="1724526"/>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21" name="TextBox 20"/>
            <p:cNvSpPr txBox="1"/>
            <p:nvPr/>
          </p:nvSpPr>
          <p:spPr>
            <a:xfrm>
              <a:off x="8149503" y="1726450"/>
              <a:ext cx="729688" cy="276999"/>
            </a:xfrm>
            <a:prstGeom prst="rect">
              <a:avLst/>
            </a:prstGeom>
            <a:noFill/>
          </p:spPr>
          <p:txBody>
            <a:bodyPr wrap="none" rtlCol="0">
              <a:spAutoFit/>
            </a:bodyPr>
            <a:lstStyle/>
            <a:p>
              <a:pPr algn="ctr"/>
              <a:r>
                <a:rPr lang="en-US" sz="1200" b="1" dirty="0" smtClean="0"/>
                <a:t>Service</a:t>
              </a:r>
              <a:endParaRPr lang="en-US" sz="1200" b="1" dirty="0"/>
            </a:p>
          </p:txBody>
        </p:sp>
      </p:grpSp>
      <p:cxnSp>
        <p:nvCxnSpPr>
          <p:cNvPr id="28" name="Straight Arrow Connector 27"/>
          <p:cNvCxnSpPr>
            <a:stCxn id="24" idx="3"/>
          </p:cNvCxnSpPr>
          <p:nvPr/>
        </p:nvCxnSpPr>
        <p:spPr>
          <a:xfrm>
            <a:off x="8996920" y="4654779"/>
            <a:ext cx="1299454" cy="510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3"/>
          </p:cNvCxnSpPr>
          <p:nvPr/>
        </p:nvCxnSpPr>
        <p:spPr>
          <a:xfrm flipV="1">
            <a:off x="8989421" y="5751103"/>
            <a:ext cx="1164229" cy="1230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0"/>
          </p:nvPr>
        </p:nvSpPr>
        <p:spPr>
          <a:xfrm>
            <a:off x="633082" y="1293094"/>
            <a:ext cx="6601907" cy="4830616"/>
          </a:xfrm>
        </p:spPr>
        <p:txBody>
          <a:bodyPr/>
          <a:lstStyle/>
          <a:p>
            <a:r>
              <a:rPr lang="en-US" dirty="0" smtClean="0"/>
              <a:t>Composite</a:t>
            </a:r>
          </a:p>
          <a:p>
            <a:pPr lvl="1"/>
            <a:r>
              <a:rPr lang="en-US" dirty="0" smtClean="0"/>
              <a:t>Component based OS and Microkernel</a:t>
            </a:r>
          </a:p>
          <a:p>
            <a:pPr lvl="1"/>
            <a:r>
              <a:rPr lang="en-US" dirty="0" smtClean="0"/>
              <a:t>Lockless multi-core kernel</a:t>
            </a:r>
          </a:p>
          <a:p>
            <a:pPr marL="539640" lvl="1" indent="-255240">
              <a:spcBef>
                <a:spcPts val="601"/>
              </a:spcBef>
              <a:buClr>
                <a:srgbClr val="000000"/>
              </a:buClr>
              <a:buFont typeface="Arial"/>
              <a:buChar char="–"/>
            </a:pPr>
            <a:r>
              <a:rPr lang="en-US" spc="-1" dirty="0">
                <a:solidFill>
                  <a:srgbClr val="000000"/>
                </a:solidFill>
                <a:latin typeface="Arial"/>
              </a:rPr>
              <a:t>composite.seas.gwu.edu</a:t>
            </a:r>
          </a:p>
          <a:p>
            <a:r>
              <a:rPr lang="en-US" dirty="0" smtClean="0"/>
              <a:t>Key Characteristics</a:t>
            </a:r>
          </a:p>
          <a:p>
            <a:pPr lvl="1"/>
            <a:r>
              <a:rPr lang="en-US" dirty="0" smtClean="0"/>
              <a:t>Capability-based</a:t>
            </a:r>
          </a:p>
          <a:p>
            <a:pPr lvl="1"/>
            <a:r>
              <a:rPr lang="en-US" dirty="0" smtClean="0"/>
              <a:t>Thread-Migration IPC</a:t>
            </a:r>
          </a:p>
          <a:p>
            <a:pPr lvl="2"/>
            <a:r>
              <a:rPr lang="en-US" dirty="0"/>
              <a:t>Components, not threads, are core </a:t>
            </a:r>
            <a:r>
              <a:rPr lang="en-US" dirty="0" smtClean="0"/>
              <a:t>abstraction</a:t>
            </a:r>
          </a:p>
          <a:p>
            <a:pPr lvl="2"/>
            <a:r>
              <a:rPr lang="en-US" dirty="0" smtClean="0"/>
              <a:t>Threads migrate between protection domains for IPC</a:t>
            </a:r>
          </a:p>
          <a:p>
            <a:pPr lvl="2"/>
            <a:r>
              <a:rPr lang="en-US" dirty="0" smtClean="0"/>
              <a:t>Strong component memory isolation via page-tables</a:t>
            </a:r>
          </a:p>
          <a:p>
            <a:pPr lvl="2"/>
            <a:r>
              <a:rPr lang="en-US" dirty="0" smtClean="0"/>
              <a:t>Minimizes context switch cost</a:t>
            </a:r>
          </a:p>
          <a:p>
            <a:pPr lvl="1"/>
            <a:r>
              <a:rPr lang="en-US" dirty="0" smtClean="0"/>
              <a:t>User-level scheduling</a:t>
            </a:r>
          </a:p>
          <a:p>
            <a:pPr lvl="2"/>
            <a:r>
              <a:rPr lang="en-US" dirty="0" smtClean="0"/>
              <a:t>Scheduling and blocking polices defined in user-space</a:t>
            </a:r>
          </a:p>
          <a:p>
            <a:pPr lvl="1"/>
            <a:endParaRPr lang="en-US" dirty="0"/>
          </a:p>
        </p:txBody>
      </p:sp>
      <p:sp>
        <p:nvSpPr>
          <p:cNvPr id="3" name="Title 2"/>
          <p:cNvSpPr>
            <a:spLocks noGrp="1"/>
          </p:cNvSpPr>
          <p:nvPr>
            <p:ph type="title"/>
          </p:nvPr>
        </p:nvSpPr>
        <p:spPr/>
        <p:txBody>
          <a:bodyPr/>
          <a:lstStyle/>
          <a:p>
            <a:r>
              <a:rPr lang="en-US" dirty="0" smtClean="0"/>
              <a:t>Second Patina Implementation: On Composite</a:t>
            </a:r>
            <a:endParaRPr lang="en-US" dirty="0"/>
          </a:p>
        </p:txBody>
      </p:sp>
      <p:grpSp>
        <p:nvGrpSpPr>
          <p:cNvPr id="5" name="Group 4"/>
          <p:cNvGrpSpPr/>
          <p:nvPr/>
        </p:nvGrpSpPr>
        <p:grpSpPr>
          <a:xfrm>
            <a:off x="10015524" y="1397657"/>
            <a:ext cx="1291389" cy="2053389"/>
            <a:chOff x="7868653" y="1724526"/>
            <a:chExt cx="1291389" cy="609600"/>
          </a:xfrm>
        </p:grpSpPr>
        <p:sp>
          <p:nvSpPr>
            <p:cNvPr id="6" name="Rectangle 5"/>
            <p:cNvSpPr/>
            <p:nvPr/>
          </p:nvSpPr>
          <p:spPr>
            <a:xfrm>
              <a:off x="7868653" y="1724526"/>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7" name="TextBox 6"/>
            <p:cNvSpPr txBox="1"/>
            <p:nvPr/>
          </p:nvSpPr>
          <p:spPr>
            <a:xfrm>
              <a:off x="8149503" y="1726450"/>
              <a:ext cx="729688" cy="276999"/>
            </a:xfrm>
            <a:prstGeom prst="rect">
              <a:avLst/>
            </a:prstGeom>
            <a:noFill/>
          </p:spPr>
          <p:txBody>
            <a:bodyPr wrap="none" rtlCol="0">
              <a:spAutoFit/>
            </a:bodyPr>
            <a:lstStyle/>
            <a:p>
              <a:pPr algn="ctr"/>
              <a:r>
                <a:rPr lang="en-US" sz="1200" b="1" dirty="0" smtClean="0"/>
                <a:t>Service</a:t>
              </a:r>
              <a:endParaRPr lang="en-US" sz="1200" b="1" dirty="0"/>
            </a:p>
          </p:txBody>
        </p:sp>
      </p:grpSp>
      <p:sp>
        <p:nvSpPr>
          <p:cNvPr id="8" name="Rectangle 7"/>
          <p:cNvSpPr/>
          <p:nvPr/>
        </p:nvSpPr>
        <p:spPr>
          <a:xfrm>
            <a:off x="7665697" y="1466251"/>
            <a:ext cx="1284412" cy="59969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9" name="Rectangle 8"/>
          <p:cNvSpPr/>
          <p:nvPr/>
        </p:nvSpPr>
        <p:spPr>
          <a:xfrm>
            <a:off x="7665697" y="2613608"/>
            <a:ext cx="1284412" cy="59969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10" name="TextBox 9"/>
          <p:cNvSpPr txBox="1"/>
          <p:nvPr/>
        </p:nvSpPr>
        <p:spPr>
          <a:xfrm>
            <a:off x="7789729" y="991798"/>
            <a:ext cx="1152881" cy="307777"/>
          </a:xfrm>
          <a:prstGeom prst="rect">
            <a:avLst/>
          </a:prstGeom>
          <a:noFill/>
        </p:spPr>
        <p:txBody>
          <a:bodyPr wrap="none" rtlCol="0">
            <a:spAutoFit/>
          </a:bodyPr>
          <a:lstStyle/>
          <a:p>
            <a:pPr algn="ctr"/>
            <a:r>
              <a:rPr lang="en-US" sz="1400" b="1" dirty="0" smtClean="0"/>
              <a:t>Normal IPC</a:t>
            </a:r>
            <a:endParaRPr lang="en-US" sz="1400" b="1" dirty="0"/>
          </a:p>
        </p:txBody>
      </p:sp>
      <p:sp>
        <p:nvSpPr>
          <p:cNvPr id="11" name="Rectangle 10"/>
          <p:cNvSpPr/>
          <p:nvPr/>
        </p:nvSpPr>
        <p:spPr>
          <a:xfrm>
            <a:off x="8307903" y="1891878"/>
            <a:ext cx="689017" cy="246073"/>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Thread</a:t>
            </a:r>
          </a:p>
        </p:txBody>
      </p:sp>
      <p:sp>
        <p:nvSpPr>
          <p:cNvPr id="12" name="Rectangle 11"/>
          <p:cNvSpPr/>
          <p:nvPr/>
        </p:nvSpPr>
        <p:spPr>
          <a:xfrm>
            <a:off x="8300404" y="3111239"/>
            <a:ext cx="689017" cy="246073"/>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Thread</a:t>
            </a:r>
          </a:p>
        </p:txBody>
      </p:sp>
      <p:sp>
        <p:nvSpPr>
          <p:cNvPr id="13" name="Rectangle 12"/>
          <p:cNvSpPr/>
          <p:nvPr/>
        </p:nvSpPr>
        <p:spPr>
          <a:xfrm>
            <a:off x="10015523" y="2214150"/>
            <a:ext cx="689017" cy="246073"/>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Thread</a:t>
            </a:r>
          </a:p>
        </p:txBody>
      </p:sp>
      <p:sp>
        <p:nvSpPr>
          <p:cNvPr id="14" name="Rectangle 13"/>
          <p:cNvSpPr/>
          <p:nvPr/>
        </p:nvSpPr>
        <p:spPr>
          <a:xfrm>
            <a:off x="9813951" y="2257674"/>
            <a:ext cx="192505" cy="16667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cxnSp>
        <p:nvCxnSpPr>
          <p:cNvPr id="16" name="Straight Arrow Connector 15"/>
          <p:cNvCxnSpPr>
            <a:stCxn id="11" idx="3"/>
            <a:endCxn id="14" idx="1"/>
          </p:cNvCxnSpPr>
          <p:nvPr/>
        </p:nvCxnSpPr>
        <p:spPr>
          <a:xfrm>
            <a:off x="8996920" y="2014915"/>
            <a:ext cx="817031" cy="3260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3"/>
            <a:endCxn id="14" idx="1"/>
          </p:cNvCxnSpPr>
          <p:nvPr/>
        </p:nvCxnSpPr>
        <p:spPr>
          <a:xfrm flipV="1">
            <a:off x="8989421" y="2341013"/>
            <a:ext cx="824530" cy="8932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665697" y="4106115"/>
            <a:ext cx="1284412" cy="59969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23" name="Rectangle 22"/>
          <p:cNvSpPr/>
          <p:nvPr/>
        </p:nvSpPr>
        <p:spPr>
          <a:xfrm>
            <a:off x="7665697" y="5253472"/>
            <a:ext cx="1284412" cy="59969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24" name="Rectangle 23"/>
          <p:cNvSpPr/>
          <p:nvPr/>
        </p:nvSpPr>
        <p:spPr>
          <a:xfrm>
            <a:off x="8307903" y="4531742"/>
            <a:ext cx="689017" cy="246073"/>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Thread</a:t>
            </a:r>
          </a:p>
        </p:txBody>
      </p:sp>
      <p:sp>
        <p:nvSpPr>
          <p:cNvPr id="25" name="Rectangle 24"/>
          <p:cNvSpPr/>
          <p:nvPr/>
        </p:nvSpPr>
        <p:spPr>
          <a:xfrm>
            <a:off x="8300404" y="5751103"/>
            <a:ext cx="689017" cy="246073"/>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Thread</a:t>
            </a:r>
          </a:p>
        </p:txBody>
      </p:sp>
      <p:sp>
        <p:nvSpPr>
          <p:cNvPr id="32" name="TextBox 31"/>
          <p:cNvSpPr txBox="1"/>
          <p:nvPr/>
        </p:nvSpPr>
        <p:spPr>
          <a:xfrm>
            <a:off x="7373749" y="3748308"/>
            <a:ext cx="1984839" cy="307777"/>
          </a:xfrm>
          <a:prstGeom prst="rect">
            <a:avLst/>
          </a:prstGeom>
          <a:noFill/>
        </p:spPr>
        <p:txBody>
          <a:bodyPr wrap="none" rtlCol="0">
            <a:spAutoFit/>
          </a:bodyPr>
          <a:lstStyle/>
          <a:p>
            <a:pPr algn="ctr"/>
            <a:r>
              <a:rPr lang="en-US" sz="1400" b="1" dirty="0" smtClean="0"/>
              <a:t>Thread Migration IPC</a:t>
            </a:r>
            <a:endParaRPr lang="en-US" sz="1400" b="1" dirty="0"/>
          </a:p>
        </p:txBody>
      </p:sp>
    </p:spTree>
    <p:extLst>
      <p:ext uri="{BB962C8B-B14F-4D97-AF65-F5344CB8AC3E}">
        <p14:creationId xmlns:p14="http://schemas.microsoft.com/office/powerpoint/2010/main" val="24325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65694E-7 -4.81481E-6 L 0.15668 -0.00532 " pathEditMode="relative" rAng="0" ptsTypes="AA">
                                      <p:cBhvr>
                                        <p:cTn id="6" dur="2000" fill="hold"/>
                                        <p:tgtEl>
                                          <p:spTgt spid="24"/>
                                        </p:tgtEl>
                                        <p:attrNameLst>
                                          <p:attrName>ppt_x</p:attrName>
                                          <p:attrName>ppt_y</p:attrName>
                                        </p:attrNameLst>
                                      </p:cBhvr>
                                      <p:rCtr x="7828" y="-278"/>
                                    </p:animMotion>
                                  </p:childTnLst>
                                </p:cTn>
                              </p:par>
                            </p:childTnLst>
                          </p:cTn>
                        </p:par>
                        <p:par>
                          <p:cTn id="7" fill="hold">
                            <p:stCondLst>
                              <p:cond delay="2000"/>
                            </p:stCondLst>
                            <p:childTnLst>
                              <p:par>
                                <p:cTn id="8" presetID="35" presetClass="path" presetSubtype="0" accel="50000" decel="50000" fill="hold" grpId="1" nodeType="afterEffect">
                                  <p:stCondLst>
                                    <p:cond delay="0"/>
                                  </p:stCondLst>
                                  <p:childTnLst>
                                    <p:animMotion origin="layout" path="M 0.15668 -0.00533 L -2.65694E-7 -3.7037E-6 " pathEditMode="relative" rAng="0" ptsTypes="AA">
                                      <p:cBhvr>
                                        <p:cTn id="9" dur="2000" fill="hold"/>
                                        <p:tgtEl>
                                          <p:spTgt spid="24"/>
                                        </p:tgtEl>
                                        <p:attrNameLst>
                                          <p:attrName>ppt_x</p:attrName>
                                          <p:attrName>ppt_y</p:attrName>
                                        </p:attrNameLst>
                                      </p:cBhvr>
                                      <p:rCtr x="-776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33082" y="1293094"/>
            <a:ext cx="6544120" cy="4830616"/>
          </a:xfrm>
        </p:spPr>
        <p:txBody>
          <a:bodyPr/>
          <a:lstStyle/>
          <a:p>
            <a:r>
              <a:rPr lang="en-US" dirty="0" smtClean="0"/>
              <a:t>API implemented as a set of Service Components</a:t>
            </a:r>
          </a:p>
          <a:p>
            <a:pPr lvl="1"/>
            <a:r>
              <a:rPr lang="en-US" dirty="0" smtClean="0"/>
              <a:t>Each providing a single API resource</a:t>
            </a:r>
          </a:p>
          <a:p>
            <a:pPr lvl="1"/>
            <a:r>
              <a:rPr lang="en-US" dirty="0" smtClean="0"/>
              <a:t>Thread migration IPC used to invoke different services</a:t>
            </a:r>
          </a:p>
          <a:p>
            <a:r>
              <a:rPr lang="en-US" dirty="0" smtClean="0"/>
              <a:t>Services may depend on other Services</a:t>
            </a:r>
          </a:p>
          <a:p>
            <a:pPr marL="539640" lvl="1" indent="-255240">
              <a:spcBef>
                <a:spcPts val="601"/>
              </a:spcBef>
              <a:buClr>
                <a:srgbClr val="000000"/>
              </a:buClr>
              <a:buFont typeface="Arial"/>
              <a:buChar char="–"/>
            </a:pPr>
            <a:r>
              <a:rPr lang="en-US" spc="-1" dirty="0" smtClean="0">
                <a:solidFill>
                  <a:srgbClr val="000000"/>
                </a:solidFill>
                <a:latin typeface="Arial"/>
              </a:rPr>
              <a:t>Scheduler </a:t>
            </a:r>
            <a:r>
              <a:rPr lang="en-US" spc="-1" dirty="0">
                <a:solidFill>
                  <a:srgbClr val="000000"/>
                </a:solidFill>
                <a:latin typeface="Arial"/>
              </a:rPr>
              <a:t>provides blocking/activation semantics</a:t>
            </a:r>
          </a:p>
          <a:p>
            <a:r>
              <a:rPr lang="en-US" spc="-1" dirty="0">
                <a:solidFill>
                  <a:srgbClr val="000000"/>
                </a:solidFill>
                <a:latin typeface="Arial"/>
              </a:rPr>
              <a:t>Resource fast paths are implemented without calls to services</a:t>
            </a:r>
          </a:p>
          <a:p>
            <a:pPr marL="539640" lvl="1" indent="-255240">
              <a:spcBef>
                <a:spcPts val="601"/>
              </a:spcBef>
              <a:buClr>
                <a:srgbClr val="000000"/>
              </a:buClr>
              <a:buFont typeface="Arial"/>
              <a:buChar char="–"/>
            </a:pPr>
            <a:r>
              <a:rPr lang="en-US" spc="-1" dirty="0">
                <a:solidFill>
                  <a:srgbClr val="000000"/>
                </a:solidFill>
                <a:latin typeface="Arial"/>
              </a:rPr>
              <a:t>Both synchronization and channel send/receive provided by libraries in the common case</a:t>
            </a:r>
          </a:p>
          <a:p>
            <a:pPr marL="539640" lvl="1" indent="-255240">
              <a:spcBef>
                <a:spcPts val="601"/>
              </a:spcBef>
              <a:buClr>
                <a:srgbClr val="000000"/>
              </a:buClr>
              <a:buFont typeface="Arial"/>
              <a:buChar char="–"/>
            </a:pPr>
            <a:r>
              <a:rPr lang="en-US" spc="-1" dirty="0">
                <a:solidFill>
                  <a:srgbClr val="000000"/>
                </a:solidFill>
                <a:latin typeface="Arial"/>
              </a:rPr>
              <a:t>Service components called in threads requiring thread coordination, and setup/teardown</a:t>
            </a:r>
          </a:p>
        </p:txBody>
      </p:sp>
      <p:sp>
        <p:nvSpPr>
          <p:cNvPr id="3" name="Title 2"/>
          <p:cNvSpPr>
            <a:spLocks noGrp="1"/>
          </p:cNvSpPr>
          <p:nvPr>
            <p:ph type="title"/>
          </p:nvPr>
        </p:nvSpPr>
        <p:spPr/>
        <p:txBody>
          <a:bodyPr/>
          <a:lstStyle/>
          <a:p>
            <a:r>
              <a:rPr lang="en-US" dirty="0" smtClean="0"/>
              <a:t>Composite Patina Design</a:t>
            </a:r>
            <a:endParaRPr lang="en-US" dirty="0"/>
          </a:p>
        </p:txBody>
      </p:sp>
      <p:sp>
        <p:nvSpPr>
          <p:cNvPr id="5" name="Rectangle 4"/>
          <p:cNvSpPr/>
          <p:nvPr/>
        </p:nvSpPr>
        <p:spPr>
          <a:xfrm>
            <a:off x="10189923" y="1418645"/>
            <a:ext cx="1338355" cy="4104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6" name="Rectangle 5"/>
          <p:cNvSpPr/>
          <p:nvPr/>
        </p:nvSpPr>
        <p:spPr>
          <a:xfrm>
            <a:off x="7339095" y="4561222"/>
            <a:ext cx="4762483" cy="62855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bg1"/>
              </a:solidFill>
            </a:endParaRPr>
          </a:p>
        </p:txBody>
      </p:sp>
      <p:cxnSp>
        <p:nvCxnSpPr>
          <p:cNvPr id="15" name="Straight Connector 14"/>
          <p:cNvCxnSpPr/>
          <p:nvPr/>
        </p:nvCxnSpPr>
        <p:spPr>
          <a:xfrm flipV="1">
            <a:off x="7261095" y="2009158"/>
            <a:ext cx="4728189" cy="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49261" y="1732128"/>
            <a:ext cx="940386" cy="276999"/>
          </a:xfrm>
          <a:prstGeom prst="rect">
            <a:avLst/>
          </a:prstGeom>
          <a:noFill/>
        </p:spPr>
        <p:txBody>
          <a:bodyPr wrap="none" rtlCol="0">
            <a:spAutoFit/>
          </a:bodyPr>
          <a:lstStyle/>
          <a:p>
            <a:pPr algn="ctr"/>
            <a:r>
              <a:rPr lang="en-US" sz="1200" b="1" dirty="0" smtClean="0"/>
              <a:t>Patina API</a:t>
            </a:r>
            <a:endParaRPr lang="en-US" sz="1200" b="1" dirty="0"/>
          </a:p>
        </p:txBody>
      </p:sp>
      <p:grpSp>
        <p:nvGrpSpPr>
          <p:cNvPr id="17" name="Group 16"/>
          <p:cNvGrpSpPr/>
          <p:nvPr/>
        </p:nvGrpSpPr>
        <p:grpSpPr>
          <a:xfrm>
            <a:off x="10197369" y="2154900"/>
            <a:ext cx="1380507" cy="678366"/>
            <a:chOff x="7824097" y="2835423"/>
            <a:chExt cx="1380507" cy="678366"/>
          </a:xfrm>
        </p:grpSpPr>
        <p:sp>
          <p:nvSpPr>
            <p:cNvPr id="18" name="Rectangle 17"/>
            <p:cNvSpPr/>
            <p:nvPr/>
          </p:nvSpPr>
          <p:spPr>
            <a:xfrm>
              <a:off x="7868653" y="2857084"/>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19" name="TextBox 18"/>
            <p:cNvSpPr txBox="1"/>
            <p:nvPr/>
          </p:nvSpPr>
          <p:spPr>
            <a:xfrm>
              <a:off x="7824097" y="2835423"/>
              <a:ext cx="1380507" cy="276999"/>
            </a:xfrm>
            <a:prstGeom prst="rect">
              <a:avLst/>
            </a:prstGeom>
            <a:noFill/>
          </p:spPr>
          <p:txBody>
            <a:bodyPr wrap="none" rtlCol="0">
              <a:spAutoFit/>
            </a:bodyPr>
            <a:lstStyle/>
            <a:p>
              <a:pPr algn="ctr"/>
              <a:r>
                <a:rPr lang="en-US" sz="1200" b="1" dirty="0" smtClean="0"/>
                <a:t>Channel Service</a:t>
              </a:r>
              <a:endParaRPr lang="en-US" sz="1200" b="1" dirty="0"/>
            </a:p>
          </p:txBody>
        </p:sp>
        <p:sp>
          <p:nvSpPr>
            <p:cNvPr id="20" name="Rectangle 19"/>
            <p:cNvSpPr/>
            <p:nvPr/>
          </p:nvSpPr>
          <p:spPr>
            <a:xfrm>
              <a:off x="8061951" y="3119108"/>
              <a:ext cx="904792"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Channel</a:t>
              </a:r>
            </a:p>
            <a:p>
              <a:pPr algn="ctr"/>
              <a:r>
                <a:rPr lang="en-US" sz="1100" b="1" dirty="0" smtClean="0">
                  <a:solidFill>
                    <a:schemeClr val="tx1"/>
                  </a:solidFill>
                </a:rPr>
                <a:t>setup</a:t>
              </a:r>
            </a:p>
          </p:txBody>
        </p:sp>
      </p:grpSp>
      <p:grpSp>
        <p:nvGrpSpPr>
          <p:cNvPr id="21" name="Group 20"/>
          <p:cNvGrpSpPr/>
          <p:nvPr/>
        </p:nvGrpSpPr>
        <p:grpSpPr>
          <a:xfrm>
            <a:off x="8072422" y="2145314"/>
            <a:ext cx="1291389" cy="678366"/>
            <a:chOff x="7868653" y="2835423"/>
            <a:chExt cx="1291389" cy="678366"/>
          </a:xfrm>
        </p:grpSpPr>
        <p:sp>
          <p:nvSpPr>
            <p:cNvPr id="22" name="Rectangle 21"/>
            <p:cNvSpPr/>
            <p:nvPr/>
          </p:nvSpPr>
          <p:spPr>
            <a:xfrm>
              <a:off x="7868653" y="2857084"/>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23" name="TextBox 22"/>
            <p:cNvSpPr txBox="1"/>
            <p:nvPr/>
          </p:nvSpPr>
          <p:spPr>
            <a:xfrm>
              <a:off x="7920055" y="2835423"/>
              <a:ext cx="1188595" cy="276999"/>
            </a:xfrm>
            <a:prstGeom prst="rect">
              <a:avLst/>
            </a:prstGeom>
            <a:noFill/>
          </p:spPr>
          <p:txBody>
            <a:bodyPr wrap="none" rtlCol="0">
              <a:spAutoFit/>
            </a:bodyPr>
            <a:lstStyle/>
            <a:p>
              <a:pPr algn="ctr"/>
              <a:r>
                <a:rPr lang="en-US" sz="1200" b="1" dirty="0" smtClean="0"/>
                <a:t>Timer Service</a:t>
              </a:r>
              <a:endParaRPr lang="en-US" sz="1200" b="1" dirty="0"/>
            </a:p>
          </p:txBody>
        </p:sp>
        <p:sp>
          <p:nvSpPr>
            <p:cNvPr id="24" name="Rectangle 23"/>
            <p:cNvSpPr/>
            <p:nvPr/>
          </p:nvSpPr>
          <p:spPr>
            <a:xfrm>
              <a:off x="8061951" y="3119108"/>
              <a:ext cx="904792"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Timer </a:t>
              </a:r>
              <a:r>
                <a:rPr lang="en-US" sz="1100" b="1" dirty="0" err="1" smtClean="0">
                  <a:solidFill>
                    <a:schemeClr val="tx1"/>
                  </a:solidFill>
                </a:rPr>
                <a:t>mgmt</a:t>
              </a:r>
              <a:endParaRPr lang="en-US" sz="1100" b="1" dirty="0" smtClean="0">
                <a:solidFill>
                  <a:schemeClr val="tx1"/>
                </a:solidFill>
              </a:endParaRPr>
            </a:p>
          </p:txBody>
        </p:sp>
      </p:grpSp>
      <p:grpSp>
        <p:nvGrpSpPr>
          <p:cNvPr id="25" name="Group 24"/>
          <p:cNvGrpSpPr/>
          <p:nvPr/>
        </p:nvGrpSpPr>
        <p:grpSpPr>
          <a:xfrm>
            <a:off x="7638273" y="3749912"/>
            <a:ext cx="1291389" cy="677769"/>
            <a:chOff x="7868653" y="2835423"/>
            <a:chExt cx="1291389" cy="677769"/>
          </a:xfrm>
        </p:grpSpPr>
        <p:sp>
          <p:nvSpPr>
            <p:cNvPr id="26" name="Rectangle 25"/>
            <p:cNvSpPr/>
            <p:nvPr/>
          </p:nvSpPr>
          <p:spPr>
            <a:xfrm>
              <a:off x="7868653" y="2857084"/>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27" name="TextBox 26"/>
            <p:cNvSpPr txBox="1"/>
            <p:nvPr/>
          </p:nvSpPr>
          <p:spPr>
            <a:xfrm>
              <a:off x="7982000" y="2835423"/>
              <a:ext cx="1064715" cy="276999"/>
            </a:xfrm>
            <a:prstGeom prst="rect">
              <a:avLst/>
            </a:prstGeom>
            <a:noFill/>
          </p:spPr>
          <p:txBody>
            <a:bodyPr wrap="none" rtlCol="0">
              <a:spAutoFit/>
            </a:bodyPr>
            <a:lstStyle/>
            <a:p>
              <a:pPr algn="ctr"/>
              <a:r>
                <a:rPr lang="en-US" sz="1200" b="1" dirty="0" smtClean="0"/>
                <a:t>Constructor</a:t>
              </a:r>
              <a:endParaRPr lang="en-US" sz="1200" b="1" dirty="0"/>
            </a:p>
          </p:txBody>
        </p:sp>
        <p:sp>
          <p:nvSpPr>
            <p:cNvPr id="28" name="Rectangle 27"/>
            <p:cNvSpPr/>
            <p:nvPr/>
          </p:nvSpPr>
          <p:spPr>
            <a:xfrm>
              <a:off x="7940375" y="3118511"/>
              <a:ext cx="1197256"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Process/thread </a:t>
              </a:r>
              <a:r>
                <a:rPr lang="en-US" sz="1100" b="1" dirty="0" err="1" smtClean="0">
                  <a:solidFill>
                    <a:schemeClr val="tx1"/>
                  </a:solidFill>
                </a:rPr>
                <a:t>mgmt</a:t>
              </a:r>
              <a:endParaRPr lang="en-US" sz="1100" b="1" dirty="0" smtClean="0">
                <a:solidFill>
                  <a:schemeClr val="tx1"/>
                </a:solidFill>
              </a:endParaRPr>
            </a:p>
          </p:txBody>
        </p:sp>
      </p:grpSp>
      <p:grpSp>
        <p:nvGrpSpPr>
          <p:cNvPr id="29" name="Group 28"/>
          <p:cNvGrpSpPr/>
          <p:nvPr/>
        </p:nvGrpSpPr>
        <p:grpSpPr>
          <a:xfrm>
            <a:off x="9050448" y="3748995"/>
            <a:ext cx="1309234" cy="676481"/>
            <a:chOff x="7868653" y="2835423"/>
            <a:chExt cx="1291389" cy="676481"/>
          </a:xfrm>
        </p:grpSpPr>
        <p:sp>
          <p:nvSpPr>
            <p:cNvPr id="30" name="Rectangle 29"/>
            <p:cNvSpPr/>
            <p:nvPr/>
          </p:nvSpPr>
          <p:spPr>
            <a:xfrm>
              <a:off x="7868653" y="2857084"/>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31" name="TextBox 30"/>
            <p:cNvSpPr txBox="1"/>
            <p:nvPr/>
          </p:nvSpPr>
          <p:spPr>
            <a:xfrm>
              <a:off x="7918680" y="2835423"/>
              <a:ext cx="1191353" cy="276999"/>
            </a:xfrm>
            <a:prstGeom prst="rect">
              <a:avLst/>
            </a:prstGeom>
            <a:noFill/>
          </p:spPr>
          <p:txBody>
            <a:bodyPr wrap="none" rtlCol="0">
              <a:spAutoFit/>
            </a:bodyPr>
            <a:lstStyle/>
            <a:p>
              <a:pPr algn="ctr"/>
              <a:r>
                <a:rPr lang="en-US" sz="1200" b="1" dirty="0" smtClean="0"/>
                <a:t>Event Service</a:t>
              </a:r>
              <a:endParaRPr lang="en-US" sz="1200" b="1" dirty="0"/>
            </a:p>
          </p:txBody>
        </p:sp>
        <p:sp>
          <p:nvSpPr>
            <p:cNvPr id="32" name="Rectangle 31"/>
            <p:cNvSpPr/>
            <p:nvPr/>
          </p:nvSpPr>
          <p:spPr>
            <a:xfrm>
              <a:off x="8036369" y="3117223"/>
              <a:ext cx="955955"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Event Notification</a:t>
              </a:r>
            </a:p>
          </p:txBody>
        </p:sp>
      </p:grpSp>
      <p:grpSp>
        <p:nvGrpSpPr>
          <p:cNvPr id="33" name="Group 32"/>
          <p:cNvGrpSpPr/>
          <p:nvPr/>
        </p:nvGrpSpPr>
        <p:grpSpPr>
          <a:xfrm>
            <a:off x="8224126" y="2960936"/>
            <a:ext cx="3333749" cy="651271"/>
            <a:chOff x="8735746" y="3456601"/>
            <a:chExt cx="3333749" cy="651271"/>
          </a:xfrm>
        </p:grpSpPr>
        <p:grpSp>
          <p:nvGrpSpPr>
            <p:cNvPr id="34" name="Group 33"/>
            <p:cNvGrpSpPr/>
            <p:nvPr/>
          </p:nvGrpSpPr>
          <p:grpSpPr>
            <a:xfrm>
              <a:off x="8735746" y="3456601"/>
              <a:ext cx="3333749" cy="651271"/>
              <a:chOff x="7997958" y="2835423"/>
              <a:chExt cx="1113266" cy="651271"/>
            </a:xfrm>
          </p:grpSpPr>
          <p:sp>
            <p:nvSpPr>
              <p:cNvPr id="37" name="Rectangle 36"/>
              <p:cNvSpPr/>
              <p:nvPr/>
            </p:nvSpPr>
            <p:spPr>
              <a:xfrm>
                <a:off x="7997958" y="2857084"/>
                <a:ext cx="1113266"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38" name="TextBox 37"/>
              <p:cNvSpPr txBox="1"/>
              <p:nvPr/>
            </p:nvSpPr>
            <p:spPr>
              <a:xfrm>
                <a:off x="8359334" y="2835423"/>
                <a:ext cx="310048" cy="276999"/>
              </a:xfrm>
              <a:prstGeom prst="rect">
                <a:avLst/>
              </a:prstGeom>
              <a:noFill/>
            </p:spPr>
            <p:txBody>
              <a:bodyPr wrap="none" rtlCol="0">
                <a:spAutoFit/>
              </a:bodyPr>
              <a:lstStyle/>
              <a:p>
                <a:pPr algn="ctr"/>
                <a:r>
                  <a:rPr lang="en-US" sz="1200" b="1" dirty="0" smtClean="0"/>
                  <a:t>Scheduler</a:t>
                </a:r>
                <a:endParaRPr lang="en-US" sz="1200" b="1" dirty="0"/>
              </a:p>
            </p:txBody>
          </p:sp>
          <p:sp>
            <p:nvSpPr>
              <p:cNvPr id="39" name="Rectangle 38"/>
              <p:cNvSpPr/>
              <p:nvPr/>
            </p:nvSpPr>
            <p:spPr>
              <a:xfrm>
                <a:off x="8040795" y="3092013"/>
                <a:ext cx="301007"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chemeClr val="tx1"/>
                    </a:solidFill>
                  </a:rPr>
                  <a:t>Sched</a:t>
                </a:r>
                <a:r>
                  <a:rPr lang="en-US" sz="1100" b="1" dirty="0" smtClean="0">
                    <a:solidFill>
                      <a:schemeClr val="tx1"/>
                    </a:solidFill>
                  </a:rPr>
                  <a:t> policy</a:t>
                </a:r>
              </a:p>
            </p:txBody>
          </p:sp>
        </p:grpSp>
        <p:sp>
          <p:nvSpPr>
            <p:cNvPr id="35" name="Rectangle 34"/>
            <p:cNvSpPr/>
            <p:nvPr/>
          </p:nvSpPr>
          <p:spPr>
            <a:xfrm>
              <a:off x="9961639" y="3713191"/>
              <a:ext cx="1259600"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synchronization</a:t>
              </a:r>
            </a:p>
          </p:txBody>
        </p:sp>
        <p:sp>
          <p:nvSpPr>
            <p:cNvPr id="36" name="Rectangle 35"/>
            <p:cNvSpPr/>
            <p:nvPr/>
          </p:nvSpPr>
          <p:spPr>
            <a:xfrm>
              <a:off x="11402745" y="3708240"/>
              <a:ext cx="586419"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timer </a:t>
              </a:r>
              <a:r>
                <a:rPr lang="en-US" sz="1100" b="1" dirty="0" err="1">
                  <a:solidFill>
                    <a:schemeClr val="tx1"/>
                  </a:solidFill>
                </a:rPr>
                <a:t>m</a:t>
              </a:r>
              <a:r>
                <a:rPr lang="en-US" sz="1100" b="1" dirty="0" err="1" smtClean="0">
                  <a:solidFill>
                    <a:schemeClr val="tx1"/>
                  </a:solidFill>
                </a:rPr>
                <a:t>gmt</a:t>
              </a:r>
              <a:endParaRPr lang="en-US" sz="1100" b="1" dirty="0" smtClean="0">
                <a:solidFill>
                  <a:schemeClr val="tx1"/>
                </a:solidFill>
              </a:endParaRPr>
            </a:p>
          </p:txBody>
        </p:sp>
      </p:grpSp>
      <p:sp>
        <p:nvSpPr>
          <p:cNvPr id="40" name="TextBox 39"/>
          <p:cNvSpPr txBox="1"/>
          <p:nvPr/>
        </p:nvSpPr>
        <p:spPr>
          <a:xfrm>
            <a:off x="8795220" y="4565420"/>
            <a:ext cx="1500732" cy="276999"/>
          </a:xfrm>
          <a:prstGeom prst="rect">
            <a:avLst/>
          </a:prstGeom>
          <a:noFill/>
        </p:spPr>
        <p:txBody>
          <a:bodyPr wrap="none" rtlCol="0">
            <a:spAutoFit/>
          </a:bodyPr>
          <a:lstStyle/>
          <a:p>
            <a:pPr algn="ctr"/>
            <a:r>
              <a:rPr lang="en-US" sz="1200" b="1" dirty="0" smtClean="0">
                <a:solidFill>
                  <a:schemeClr val="bg1"/>
                </a:solidFill>
              </a:rPr>
              <a:t>Composite Kernel</a:t>
            </a:r>
            <a:endParaRPr lang="en-US" sz="1200" b="1" dirty="0">
              <a:solidFill>
                <a:schemeClr val="bg1"/>
              </a:solidFill>
            </a:endParaRPr>
          </a:p>
        </p:txBody>
      </p:sp>
      <p:sp>
        <p:nvSpPr>
          <p:cNvPr id="44" name="Rectangle 43"/>
          <p:cNvSpPr/>
          <p:nvPr/>
        </p:nvSpPr>
        <p:spPr>
          <a:xfrm>
            <a:off x="9012812" y="4875500"/>
            <a:ext cx="1216618"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Cap table modification</a:t>
            </a:r>
          </a:p>
        </p:txBody>
      </p:sp>
      <p:sp>
        <p:nvSpPr>
          <p:cNvPr id="45" name="Rectangle 44"/>
          <p:cNvSpPr/>
          <p:nvPr/>
        </p:nvSpPr>
        <p:spPr>
          <a:xfrm>
            <a:off x="8251884" y="5907004"/>
            <a:ext cx="1190800" cy="4334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smtClean="0">
                <a:solidFill>
                  <a:schemeClr val="tx1"/>
                </a:solidFill>
              </a:rPr>
              <a:t>Protection Domain</a:t>
            </a:r>
          </a:p>
        </p:txBody>
      </p:sp>
      <p:sp>
        <p:nvSpPr>
          <p:cNvPr id="46" name="Rectangle 45"/>
          <p:cNvSpPr/>
          <p:nvPr/>
        </p:nvSpPr>
        <p:spPr>
          <a:xfrm>
            <a:off x="10057485" y="5907004"/>
            <a:ext cx="1114734" cy="441786"/>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Functionality</a:t>
            </a:r>
          </a:p>
        </p:txBody>
      </p:sp>
      <p:sp>
        <p:nvSpPr>
          <p:cNvPr id="52" name="Rectangle 51"/>
          <p:cNvSpPr/>
          <p:nvPr/>
        </p:nvSpPr>
        <p:spPr>
          <a:xfrm>
            <a:off x="11039988" y="1680162"/>
            <a:ext cx="488291" cy="158884"/>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sync</a:t>
            </a:r>
          </a:p>
        </p:txBody>
      </p:sp>
      <p:grpSp>
        <p:nvGrpSpPr>
          <p:cNvPr id="53" name="Group 52"/>
          <p:cNvGrpSpPr/>
          <p:nvPr/>
        </p:nvGrpSpPr>
        <p:grpSpPr>
          <a:xfrm>
            <a:off x="10529717" y="3746520"/>
            <a:ext cx="1309234" cy="676481"/>
            <a:chOff x="7868653" y="2835423"/>
            <a:chExt cx="1291389" cy="676481"/>
          </a:xfrm>
        </p:grpSpPr>
        <p:sp>
          <p:nvSpPr>
            <p:cNvPr id="54" name="Rectangle 53"/>
            <p:cNvSpPr/>
            <p:nvPr/>
          </p:nvSpPr>
          <p:spPr>
            <a:xfrm>
              <a:off x="7868653" y="2857084"/>
              <a:ext cx="1291389"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tx1"/>
                </a:solidFill>
              </a:endParaRPr>
            </a:p>
          </p:txBody>
        </p:sp>
        <p:sp>
          <p:nvSpPr>
            <p:cNvPr id="55" name="TextBox 54"/>
            <p:cNvSpPr txBox="1"/>
            <p:nvPr/>
          </p:nvSpPr>
          <p:spPr>
            <a:xfrm>
              <a:off x="7998748" y="2835423"/>
              <a:ext cx="1031229" cy="276999"/>
            </a:xfrm>
            <a:prstGeom prst="rect">
              <a:avLst/>
            </a:prstGeom>
            <a:noFill/>
          </p:spPr>
          <p:txBody>
            <a:bodyPr wrap="none" rtlCol="0">
              <a:spAutoFit/>
            </a:bodyPr>
            <a:lstStyle/>
            <a:p>
              <a:pPr algn="ctr"/>
              <a:r>
                <a:rPr lang="en-US" sz="1200" b="1" dirty="0" smtClean="0"/>
                <a:t>Cap service</a:t>
              </a:r>
              <a:endParaRPr lang="en-US" sz="1200" b="1" dirty="0"/>
            </a:p>
          </p:txBody>
        </p:sp>
        <p:sp>
          <p:nvSpPr>
            <p:cNvPr id="56" name="Rectangle 55"/>
            <p:cNvSpPr/>
            <p:nvPr/>
          </p:nvSpPr>
          <p:spPr>
            <a:xfrm>
              <a:off x="8036369" y="3117223"/>
              <a:ext cx="955955" cy="39468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Cap </a:t>
              </a:r>
              <a:r>
                <a:rPr lang="en-US" sz="1100" b="1" dirty="0" err="1" smtClean="0">
                  <a:solidFill>
                    <a:schemeClr val="tx1"/>
                  </a:solidFill>
                </a:rPr>
                <a:t>mgmt</a:t>
              </a:r>
              <a:r>
                <a:rPr lang="en-US" sz="1100" b="1" dirty="0" smtClean="0">
                  <a:solidFill>
                    <a:schemeClr val="tx1"/>
                  </a:solidFill>
                </a:rPr>
                <a:t> policy</a:t>
              </a:r>
            </a:p>
          </p:txBody>
        </p:sp>
      </p:grpSp>
      <p:sp>
        <p:nvSpPr>
          <p:cNvPr id="57" name="Rectangle 56"/>
          <p:cNvSpPr/>
          <p:nvPr/>
        </p:nvSpPr>
        <p:spPr>
          <a:xfrm>
            <a:off x="10194865" y="1697292"/>
            <a:ext cx="680772" cy="141754"/>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channel</a:t>
            </a:r>
          </a:p>
        </p:txBody>
      </p:sp>
      <p:sp>
        <p:nvSpPr>
          <p:cNvPr id="64" name="Rectangle 63"/>
          <p:cNvSpPr/>
          <p:nvPr/>
        </p:nvSpPr>
        <p:spPr>
          <a:xfrm>
            <a:off x="7904945" y="1418645"/>
            <a:ext cx="1338355" cy="4104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65" name="Rectangle 64"/>
          <p:cNvSpPr/>
          <p:nvPr/>
        </p:nvSpPr>
        <p:spPr>
          <a:xfrm>
            <a:off x="8755010" y="1680162"/>
            <a:ext cx="488291" cy="158884"/>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sync</a:t>
            </a:r>
          </a:p>
        </p:txBody>
      </p:sp>
      <p:sp>
        <p:nvSpPr>
          <p:cNvPr id="66" name="Rectangle 65"/>
          <p:cNvSpPr/>
          <p:nvPr/>
        </p:nvSpPr>
        <p:spPr>
          <a:xfrm>
            <a:off x="7909887" y="1697292"/>
            <a:ext cx="680772" cy="141754"/>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channel</a:t>
            </a:r>
          </a:p>
        </p:txBody>
      </p:sp>
    </p:spTree>
    <p:extLst>
      <p:ext uri="{BB962C8B-B14F-4D97-AF65-F5344CB8AC3E}">
        <p14:creationId xmlns:p14="http://schemas.microsoft.com/office/powerpoint/2010/main" val="3299380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33083" y="1293094"/>
            <a:ext cx="5701042" cy="4830616"/>
          </a:xfrm>
        </p:spPr>
        <p:txBody>
          <a:bodyPr/>
          <a:lstStyle/>
          <a:p>
            <a:pPr marL="0" indent="0">
              <a:buNone/>
            </a:pPr>
            <a:r>
              <a:rPr lang="en-US" dirty="0" smtClean="0"/>
              <a:t>Compared Three Systems:</a:t>
            </a:r>
          </a:p>
          <a:p>
            <a:r>
              <a:rPr lang="en-US" dirty="0" smtClean="0"/>
              <a:t>SeL4 with Patina API</a:t>
            </a:r>
          </a:p>
          <a:p>
            <a:r>
              <a:rPr lang="en-US" dirty="0" smtClean="0"/>
              <a:t>Composite with Patina API</a:t>
            </a:r>
          </a:p>
          <a:p>
            <a:r>
              <a:rPr lang="en-US" dirty="0" smtClean="0"/>
              <a:t>Baseline: Linux 5.4.61-rt37 (real-time patch)</a:t>
            </a:r>
          </a:p>
          <a:p>
            <a:pPr lvl="1"/>
            <a:endParaRPr lang="en-US" dirty="0"/>
          </a:p>
          <a:p>
            <a:pPr marL="0" indent="0">
              <a:buNone/>
            </a:pPr>
            <a:r>
              <a:rPr lang="en-US" dirty="0" err="1" smtClean="0"/>
              <a:t>Microbenchmarks</a:t>
            </a:r>
            <a:r>
              <a:rPr lang="en-US" dirty="0" smtClean="0"/>
              <a:t>:</a:t>
            </a:r>
          </a:p>
          <a:p>
            <a:pPr lvl="1"/>
            <a:r>
              <a:rPr lang="en-US" dirty="0" smtClean="0"/>
              <a:t>Measure performance of key API resources</a:t>
            </a:r>
          </a:p>
          <a:p>
            <a:pPr lvl="2"/>
            <a:r>
              <a:rPr lang="en-US" dirty="0" smtClean="0"/>
              <a:t>Channels</a:t>
            </a:r>
          </a:p>
          <a:p>
            <a:pPr lvl="2"/>
            <a:r>
              <a:rPr lang="en-US" dirty="0" smtClean="0"/>
              <a:t>Timers</a:t>
            </a:r>
          </a:p>
          <a:p>
            <a:pPr lvl="2"/>
            <a:r>
              <a:rPr lang="en-US" dirty="0" err="1" smtClean="0"/>
              <a:t>Mutexes</a:t>
            </a:r>
            <a:endParaRPr lang="en-US" dirty="0" smtClean="0"/>
          </a:p>
          <a:p>
            <a:pPr lvl="2"/>
            <a:r>
              <a:rPr lang="en-US" dirty="0" smtClean="0"/>
              <a:t>Semaphores</a:t>
            </a:r>
          </a:p>
          <a:p>
            <a:pPr lvl="2"/>
            <a:r>
              <a:rPr lang="en-US" dirty="0" smtClean="0"/>
              <a:t>Event Notification</a:t>
            </a:r>
          </a:p>
          <a:p>
            <a:pPr lvl="1"/>
            <a:r>
              <a:rPr lang="en-US" dirty="0" smtClean="0"/>
              <a:t>Measure context switch and IPC performance</a:t>
            </a:r>
          </a:p>
          <a:p>
            <a:endParaRPr lang="en-US" dirty="0"/>
          </a:p>
        </p:txBody>
      </p:sp>
      <p:sp>
        <p:nvSpPr>
          <p:cNvPr id="3" name="Title 2"/>
          <p:cNvSpPr>
            <a:spLocks noGrp="1"/>
          </p:cNvSpPr>
          <p:nvPr>
            <p:ph type="title"/>
          </p:nvPr>
        </p:nvSpPr>
        <p:spPr/>
        <p:txBody>
          <a:bodyPr/>
          <a:lstStyle/>
          <a:p>
            <a:r>
              <a:rPr lang="en-US" dirty="0" smtClean="0"/>
              <a:t>Evaluation</a:t>
            </a:r>
            <a:endParaRPr lang="en-US" dirty="0"/>
          </a:p>
        </p:txBody>
      </p:sp>
      <p:sp>
        <p:nvSpPr>
          <p:cNvPr id="5" name="Content Placeholder 4"/>
          <p:cNvSpPr>
            <a:spLocks noGrp="1"/>
          </p:cNvSpPr>
          <p:nvPr>
            <p:ph sz="quarter" idx="11"/>
          </p:nvPr>
        </p:nvSpPr>
        <p:spPr>
          <a:xfrm>
            <a:off x="6334125" y="1293094"/>
            <a:ext cx="5317368" cy="4830616"/>
          </a:xfrm>
        </p:spPr>
        <p:txBody>
          <a:bodyPr/>
          <a:lstStyle/>
          <a:p>
            <a:pPr marL="0" indent="0">
              <a:buNone/>
            </a:pPr>
            <a:r>
              <a:rPr lang="en-US" dirty="0" smtClean="0"/>
              <a:t>Evaluation System:</a:t>
            </a:r>
          </a:p>
          <a:p>
            <a:pPr marL="0" indent="0">
              <a:buNone/>
            </a:pPr>
            <a:r>
              <a:rPr lang="en-US" dirty="0"/>
              <a:t> </a:t>
            </a:r>
            <a:r>
              <a:rPr lang="en-US" dirty="0" smtClean="0"/>
              <a:t>  Zynq-7000, ARM Cortex-A9 @ 667MHz</a:t>
            </a:r>
          </a:p>
          <a:p>
            <a:pPr marL="0" indent="0">
              <a:buNone/>
            </a:pPr>
            <a:endParaRPr lang="en-US" dirty="0"/>
          </a:p>
          <a:p>
            <a:pPr marL="0" indent="0">
              <a:buNone/>
            </a:pPr>
            <a:r>
              <a:rPr lang="en-US" dirty="0" smtClean="0"/>
              <a:t> A reasonable proxy for an embedded system</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578" y="3120300"/>
            <a:ext cx="4287247" cy="3115400"/>
          </a:xfrm>
          <a:prstGeom prst="rect">
            <a:avLst/>
          </a:prstGeom>
        </p:spPr>
      </p:pic>
    </p:spTree>
    <p:extLst>
      <p:ext uri="{BB962C8B-B14F-4D97-AF65-F5344CB8AC3E}">
        <p14:creationId xmlns:p14="http://schemas.microsoft.com/office/powerpoint/2010/main" val="1667628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6" name="Picture 5"/>
          <p:cNvPicPr>
            <a:picLocks noChangeAspect="1"/>
          </p:cNvPicPr>
          <p:nvPr/>
        </p:nvPicPr>
        <p:blipFill>
          <a:blip r:embed="rId3"/>
          <a:stretch>
            <a:fillRect/>
          </a:stretch>
        </p:blipFill>
        <p:spPr>
          <a:xfrm>
            <a:off x="327820" y="1028700"/>
            <a:ext cx="11533185" cy="4557711"/>
          </a:xfrm>
          <a:prstGeom prst="rect">
            <a:avLst/>
          </a:prstGeom>
        </p:spPr>
      </p:pic>
      <p:sp>
        <p:nvSpPr>
          <p:cNvPr id="7" name="Rectangle 6"/>
          <p:cNvSpPr/>
          <p:nvPr/>
        </p:nvSpPr>
        <p:spPr>
          <a:xfrm>
            <a:off x="539833" y="5696521"/>
            <a:ext cx="11109158" cy="53741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Patina Implementations perform well, with performance generally better than or similar to Linux, </a:t>
            </a:r>
          </a:p>
          <a:p>
            <a:pPr algn="ctr"/>
            <a:r>
              <a:rPr lang="en-US" sz="1600" b="1" dirty="0">
                <a:solidFill>
                  <a:schemeClr val="tx1"/>
                </a:solidFill>
              </a:rPr>
              <a:t>e</a:t>
            </a:r>
            <a:r>
              <a:rPr lang="en-US" sz="1600" b="1" dirty="0" smtClean="0">
                <a:solidFill>
                  <a:schemeClr val="tx1"/>
                </a:solidFill>
              </a:rPr>
              <a:t>specially in the worst case</a:t>
            </a:r>
          </a:p>
        </p:txBody>
      </p:sp>
      <p:sp>
        <p:nvSpPr>
          <p:cNvPr id="2" name="Rectangle 1"/>
          <p:cNvSpPr/>
          <p:nvPr/>
        </p:nvSpPr>
        <p:spPr>
          <a:xfrm>
            <a:off x="221942" y="2105025"/>
            <a:ext cx="11727402" cy="1321756"/>
          </a:xfrm>
          <a:prstGeom prst="rect">
            <a:avLst/>
          </a:prstGeom>
          <a:solidFill>
            <a:schemeClr val="bg1">
              <a:alpha val="78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4" name="Rectangle 13"/>
          <p:cNvSpPr/>
          <p:nvPr/>
        </p:nvSpPr>
        <p:spPr>
          <a:xfrm>
            <a:off x="133603" y="5101388"/>
            <a:ext cx="11727402" cy="485022"/>
          </a:xfrm>
          <a:prstGeom prst="rect">
            <a:avLst/>
          </a:prstGeom>
          <a:solidFill>
            <a:schemeClr val="bg1">
              <a:alpha val="78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 name="Rectangle 7"/>
          <p:cNvSpPr/>
          <p:nvPr/>
        </p:nvSpPr>
        <p:spPr>
          <a:xfrm>
            <a:off x="2959768" y="3426781"/>
            <a:ext cx="713874" cy="1730756"/>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 name="Rectangle 8"/>
          <p:cNvSpPr/>
          <p:nvPr/>
        </p:nvSpPr>
        <p:spPr>
          <a:xfrm>
            <a:off x="5855368" y="3426781"/>
            <a:ext cx="713874" cy="1730755"/>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0" name="Rectangle 9"/>
          <p:cNvSpPr/>
          <p:nvPr/>
        </p:nvSpPr>
        <p:spPr>
          <a:xfrm>
            <a:off x="8844253" y="3426781"/>
            <a:ext cx="713874" cy="1730755"/>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1" name="Rectangle 10"/>
          <p:cNvSpPr/>
          <p:nvPr/>
        </p:nvSpPr>
        <p:spPr>
          <a:xfrm>
            <a:off x="4470252" y="3426781"/>
            <a:ext cx="713874" cy="1730755"/>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 name="Rectangle 11"/>
          <p:cNvSpPr/>
          <p:nvPr/>
        </p:nvSpPr>
        <p:spPr>
          <a:xfrm>
            <a:off x="7363744" y="3426781"/>
            <a:ext cx="713874" cy="1730755"/>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 name="Rectangle 12"/>
          <p:cNvSpPr/>
          <p:nvPr/>
        </p:nvSpPr>
        <p:spPr>
          <a:xfrm>
            <a:off x="10352629" y="3426781"/>
            <a:ext cx="713874" cy="1730755"/>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Tree>
    <p:extLst>
      <p:ext uri="{BB962C8B-B14F-4D97-AF65-F5344CB8AC3E}">
        <p14:creationId xmlns:p14="http://schemas.microsoft.com/office/powerpoint/2010/main" val="41166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Microkernels are a promising approach to improve security for Embedded Systems; however, there is a pressing need for higher level APIs to meet the needs of application developers</a:t>
            </a:r>
          </a:p>
          <a:p>
            <a:r>
              <a:rPr lang="en-US" dirty="0" smtClean="0"/>
              <a:t>Prior approaches to providing higher level APIs were limited either in communication and coordination between processes or in causing significant privilege centralization, limiting the benefit of a Microkernel design</a:t>
            </a:r>
          </a:p>
          <a:p>
            <a:r>
              <a:rPr lang="en-US" dirty="0" smtClean="0"/>
              <a:t>We explore a higher level API composed of many interacting services that follows the Principle of Least Privilege in separating API resources into different services</a:t>
            </a:r>
          </a:p>
          <a:p>
            <a:r>
              <a:rPr lang="en-US" dirty="0" smtClean="0"/>
              <a:t>We implemented such API systems on two distinctly different Microkernels: SeL4 and Composite</a:t>
            </a:r>
          </a:p>
          <a:p>
            <a:r>
              <a:rPr lang="en-US" dirty="0" smtClean="0"/>
              <a:t>Our evaluation demonstrates that this approach is practical and performant, with performance equal to and often better than real-time Linux</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57308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sp>
        <p:nvSpPr>
          <p:cNvPr id="4" name="Freeform 6"/>
          <p:cNvSpPr/>
          <p:nvPr/>
        </p:nvSpPr>
        <p:spPr>
          <a:xfrm>
            <a:off x="4145143" y="2769894"/>
            <a:ext cx="3898540" cy="2059564"/>
          </a:xfrm>
          <a:custGeom>
            <a:avLst/>
            <a:gdLst>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67841 w 3896591"/>
              <a:gd name="connsiteY27" fmla="*/ 161059 h 2093768"/>
              <a:gd name="connsiteX28" fmla="*/ 2462645 w 3896591"/>
              <a:gd name="connsiteY28" fmla="*/ 15586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67841 w 3896591"/>
              <a:gd name="connsiteY27" fmla="*/ 161059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380259 w 3896591"/>
              <a:gd name="connsiteY13" fmla="*/ 25977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232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23259 w 3896591"/>
              <a:gd name="connsiteY25" fmla="*/ 559377 h 2093768"/>
              <a:gd name="connsiteX26" fmla="*/ 25232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0 h 2088573"/>
              <a:gd name="connsiteX1" fmla="*/ 3709554 w 3896591"/>
              <a:gd name="connsiteY1" fmla="*/ 0 h 2088573"/>
              <a:gd name="connsiteX2" fmla="*/ 3865418 w 3896591"/>
              <a:gd name="connsiteY2" fmla="*/ 51955 h 2088573"/>
              <a:gd name="connsiteX3" fmla="*/ 3896591 w 3896591"/>
              <a:gd name="connsiteY3" fmla="*/ 202623 h 2088573"/>
              <a:gd name="connsiteX4" fmla="*/ 3891395 w 3896591"/>
              <a:gd name="connsiteY4" fmla="*/ 1875559 h 2088573"/>
              <a:gd name="connsiteX5" fmla="*/ 3875809 w 3896591"/>
              <a:gd name="connsiteY5" fmla="*/ 2041814 h 2088573"/>
              <a:gd name="connsiteX6" fmla="*/ 3699164 w 3896591"/>
              <a:gd name="connsiteY6" fmla="*/ 2088573 h 2088573"/>
              <a:gd name="connsiteX7" fmla="*/ 176645 w 3896591"/>
              <a:gd name="connsiteY7" fmla="*/ 2083377 h 2088573"/>
              <a:gd name="connsiteX8" fmla="*/ 51954 w 3896591"/>
              <a:gd name="connsiteY8" fmla="*/ 2047009 h 2088573"/>
              <a:gd name="connsiteX9" fmla="*/ 0 w 3896591"/>
              <a:gd name="connsiteY9" fmla="*/ 1937905 h 2088573"/>
              <a:gd name="connsiteX10" fmla="*/ 5195 w 3896591"/>
              <a:gd name="connsiteY10" fmla="*/ 161059 h 2088573"/>
              <a:gd name="connsiteX11" fmla="*/ 46759 w 3896591"/>
              <a:gd name="connsiteY11" fmla="*/ 51955 h 2088573"/>
              <a:gd name="connsiteX12" fmla="*/ 84859 w 3896591"/>
              <a:gd name="connsiteY12" fmla="*/ 20782 h 2088573"/>
              <a:gd name="connsiteX13" fmla="*/ 1456459 w 3896591"/>
              <a:gd name="connsiteY13" fmla="*/ 20782 h 2088573"/>
              <a:gd name="connsiteX14" fmla="*/ 1456459 w 3896591"/>
              <a:gd name="connsiteY14" fmla="*/ 173182 h 2088573"/>
              <a:gd name="connsiteX15" fmla="*/ 1380259 w 3896591"/>
              <a:gd name="connsiteY15" fmla="*/ 249382 h 2088573"/>
              <a:gd name="connsiteX16" fmla="*/ 1380259 w 3896591"/>
              <a:gd name="connsiteY16" fmla="*/ 554182 h 2088573"/>
              <a:gd name="connsiteX17" fmla="*/ 1685059 w 3896591"/>
              <a:gd name="connsiteY17" fmla="*/ 554182 h 2088573"/>
              <a:gd name="connsiteX18" fmla="*/ 1685059 w 3896591"/>
              <a:gd name="connsiteY18" fmla="*/ 249382 h 2088573"/>
              <a:gd name="connsiteX19" fmla="*/ 1608859 w 3896591"/>
              <a:gd name="connsiteY19" fmla="*/ 173182 h 2088573"/>
              <a:gd name="connsiteX20" fmla="*/ 1608859 w 3896591"/>
              <a:gd name="connsiteY20" fmla="*/ 20782 h 2088573"/>
              <a:gd name="connsiteX21" fmla="*/ 2294659 w 3896591"/>
              <a:gd name="connsiteY21" fmla="*/ 20782 h 2088573"/>
              <a:gd name="connsiteX22" fmla="*/ 2294659 w 3896591"/>
              <a:gd name="connsiteY22" fmla="*/ 173182 h 2088573"/>
              <a:gd name="connsiteX23" fmla="*/ 2218459 w 3896591"/>
              <a:gd name="connsiteY23" fmla="*/ 249382 h 2088573"/>
              <a:gd name="connsiteX24" fmla="*/ 2218459 w 3896591"/>
              <a:gd name="connsiteY24" fmla="*/ 554182 h 2088573"/>
              <a:gd name="connsiteX25" fmla="*/ 2523259 w 3896591"/>
              <a:gd name="connsiteY25" fmla="*/ 554182 h 2088573"/>
              <a:gd name="connsiteX26" fmla="*/ 2523259 w 3896591"/>
              <a:gd name="connsiteY26" fmla="*/ 249382 h 2088573"/>
              <a:gd name="connsiteX27" fmla="*/ 2447059 w 3896591"/>
              <a:gd name="connsiteY27" fmla="*/ 173182 h 2088573"/>
              <a:gd name="connsiteX28" fmla="*/ 2447059 w 3896591"/>
              <a:gd name="connsiteY28" fmla="*/ 20782 h 2088573"/>
              <a:gd name="connsiteX29" fmla="*/ 3184814 w 3896591"/>
              <a:gd name="connsiteY29" fmla="*/ 0 h 2088573"/>
              <a:gd name="connsiteX0" fmla="*/ 3184814 w 3896591"/>
              <a:gd name="connsiteY0" fmla="*/ 0 h 2088573"/>
              <a:gd name="connsiteX1" fmla="*/ 3709554 w 3896591"/>
              <a:gd name="connsiteY1" fmla="*/ 0 h 2088573"/>
              <a:gd name="connsiteX2" fmla="*/ 3865418 w 3896591"/>
              <a:gd name="connsiteY2" fmla="*/ 51955 h 2088573"/>
              <a:gd name="connsiteX3" fmla="*/ 3896591 w 3896591"/>
              <a:gd name="connsiteY3" fmla="*/ 202623 h 2088573"/>
              <a:gd name="connsiteX4" fmla="*/ 3891395 w 3896591"/>
              <a:gd name="connsiteY4" fmla="*/ 1875559 h 2088573"/>
              <a:gd name="connsiteX5" fmla="*/ 3875809 w 3896591"/>
              <a:gd name="connsiteY5" fmla="*/ 2041814 h 2088573"/>
              <a:gd name="connsiteX6" fmla="*/ 3699164 w 3896591"/>
              <a:gd name="connsiteY6" fmla="*/ 2088573 h 2088573"/>
              <a:gd name="connsiteX7" fmla="*/ 176645 w 3896591"/>
              <a:gd name="connsiteY7" fmla="*/ 2083377 h 2088573"/>
              <a:gd name="connsiteX8" fmla="*/ 51954 w 3896591"/>
              <a:gd name="connsiteY8" fmla="*/ 2047009 h 2088573"/>
              <a:gd name="connsiteX9" fmla="*/ 0 w 3896591"/>
              <a:gd name="connsiteY9" fmla="*/ 1937905 h 2088573"/>
              <a:gd name="connsiteX10" fmla="*/ 8659 w 3896591"/>
              <a:gd name="connsiteY10" fmla="*/ 173182 h 2088573"/>
              <a:gd name="connsiteX11" fmla="*/ 46759 w 3896591"/>
              <a:gd name="connsiteY11" fmla="*/ 51955 h 2088573"/>
              <a:gd name="connsiteX12" fmla="*/ 84859 w 3896591"/>
              <a:gd name="connsiteY12" fmla="*/ 20782 h 2088573"/>
              <a:gd name="connsiteX13" fmla="*/ 1456459 w 3896591"/>
              <a:gd name="connsiteY13" fmla="*/ 20782 h 2088573"/>
              <a:gd name="connsiteX14" fmla="*/ 1456459 w 3896591"/>
              <a:gd name="connsiteY14" fmla="*/ 173182 h 2088573"/>
              <a:gd name="connsiteX15" fmla="*/ 1380259 w 3896591"/>
              <a:gd name="connsiteY15" fmla="*/ 249382 h 2088573"/>
              <a:gd name="connsiteX16" fmla="*/ 1380259 w 3896591"/>
              <a:gd name="connsiteY16" fmla="*/ 554182 h 2088573"/>
              <a:gd name="connsiteX17" fmla="*/ 1685059 w 3896591"/>
              <a:gd name="connsiteY17" fmla="*/ 554182 h 2088573"/>
              <a:gd name="connsiteX18" fmla="*/ 1685059 w 3896591"/>
              <a:gd name="connsiteY18" fmla="*/ 249382 h 2088573"/>
              <a:gd name="connsiteX19" fmla="*/ 1608859 w 3896591"/>
              <a:gd name="connsiteY19" fmla="*/ 173182 h 2088573"/>
              <a:gd name="connsiteX20" fmla="*/ 1608859 w 3896591"/>
              <a:gd name="connsiteY20" fmla="*/ 20782 h 2088573"/>
              <a:gd name="connsiteX21" fmla="*/ 2294659 w 3896591"/>
              <a:gd name="connsiteY21" fmla="*/ 20782 h 2088573"/>
              <a:gd name="connsiteX22" fmla="*/ 2294659 w 3896591"/>
              <a:gd name="connsiteY22" fmla="*/ 173182 h 2088573"/>
              <a:gd name="connsiteX23" fmla="*/ 2218459 w 3896591"/>
              <a:gd name="connsiteY23" fmla="*/ 249382 h 2088573"/>
              <a:gd name="connsiteX24" fmla="*/ 2218459 w 3896591"/>
              <a:gd name="connsiteY24" fmla="*/ 554182 h 2088573"/>
              <a:gd name="connsiteX25" fmla="*/ 2523259 w 3896591"/>
              <a:gd name="connsiteY25" fmla="*/ 554182 h 2088573"/>
              <a:gd name="connsiteX26" fmla="*/ 2523259 w 3896591"/>
              <a:gd name="connsiteY26" fmla="*/ 249382 h 2088573"/>
              <a:gd name="connsiteX27" fmla="*/ 2447059 w 3896591"/>
              <a:gd name="connsiteY27" fmla="*/ 173182 h 2088573"/>
              <a:gd name="connsiteX28" fmla="*/ 2447059 w 3896591"/>
              <a:gd name="connsiteY28" fmla="*/ 20782 h 2088573"/>
              <a:gd name="connsiteX29" fmla="*/ 3184814 w 3896591"/>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39832 w 3889664"/>
              <a:gd name="connsiteY11" fmla="*/ 51955 h 2088573"/>
              <a:gd name="connsiteX12" fmla="*/ 77932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39832 w 3889664"/>
              <a:gd name="connsiteY11" fmla="*/ 51955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265056 w 3976833"/>
              <a:gd name="connsiteY0" fmla="*/ 30018 h 2118591"/>
              <a:gd name="connsiteX1" fmla="*/ 3789796 w 3976833"/>
              <a:gd name="connsiteY1" fmla="*/ 30018 h 2118591"/>
              <a:gd name="connsiteX2" fmla="*/ 3945660 w 3976833"/>
              <a:gd name="connsiteY2" fmla="*/ 81973 h 2118591"/>
              <a:gd name="connsiteX3" fmla="*/ 3976833 w 3976833"/>
              <a:gd name="connsiteY3" fmla="*/ 232641 h 2118591"/>
              <a:gd name="connsiteX4" fmla="*/ 3971637 w 3976833"/>
              <a:gd name="connsiteY4" fmla="*/ 1905577 h 2118591"/>
              <a:gd name="connsiteX5" fmla="*/ 3956051 w 3976833"/>
              <a:gd name="connsiteY5" fmla="*/ 2071832 h 2118591"/>
              <a:gd name="connsiteX6" fmla="*/ 3779406 w 3976833"/>
              <a:gd name="connsiteY6" fmla="*/ 2118591 h 2118591"/>
              <a:gd name="connsiteX7" fmla="*/ 256887 w 3976833"/>
              <a:gd name="connsiteY7" fmla="*/ 2113395 h 2118591"/>
              <a:gd name="connsiteX8" fmla="*/ 88900 w 3976833"/>
              <a:gd name="connsiteY8" fmla="*/ 2108200 h 2118591"/>
              <a:gd name="connsiteX9" fmla="*/ 88901 w 3976833"/>
              <a:gd name="connsiteY9" fmla="*/ 1955800 h 2118591"/>
              <a:gd name="connsiteX10" fmla="*/ 88901 w 3976833"/>
              <a:gd name="connsiteY10" fmla="*/ 203200 h 2118591"/>
              <a:gd name="connsiteX11" fmla="*/ 88900 w 3976833"/>
              <a:gd name="connsiteY11" fmla="*/ 50800 h 2118591"/>
              <a:gd name="connsiteX12" fmla="*/ 241300 w 3976833"/>
              <a:gd name="connsiteY12" fmla="*/ 50800 h 2118591"/>
              <a:gd name="connsiteX13" fmla="*/ 1536701 w 3976833"/>
              <a:gd name="connsiteY13" fmla="*/ 50800 h 2118591"/>
              <a:gd name="connsiteX14" fmla="*/ 1536701 w 3976833"/>
              <a:gd name="connsiteY14" fmla="*/ 203200 h 2118591"/>
              <a:gd name="connsiteX15" fmla="*/ 1460501 w 3976833"/>
              <a:gd name="connsiteY15" fmla="*/ 279400 h 2118591"/>
              <a:gd name="connsiteX16" fmla="*/ 1460501 w 3976833"/>
              <a:gd name="connsiteY16" fmla="*/ 584200 h 2118591"/>
              <a:gd name="connsiteX17" fmla="*/ 1765301 w 3976833"/>
              <a:gd name="connsiteY17" fmla="*/ 584200 h 2118591"/>
              <a:gd name="connsiteX18" fmla="*/ 1765301 w 3976833"/>
              <a:gd name="connsiteY18" fmla="*/ 279400 h 2118591"/>
              <a:gd name="connsiteX19" fmla="*/ 1689101 w 3976833"/>
              <a:gd name="connsiteY19" fmla="*/ 203200 h 2118591"/>
              <a:gd name="connsiteX20" fmla="*/ 1689101 w 3976833"/>
              <a:gd name="connsiteY20" fmla="*/ 50800 h 2118591"/>
              <a:gd name="connsiteX21" fmla="*/ 2374901 w 3976833"/>
              <a:gd name="connsiteY21" fmla="*/ 50800 h 2118591"/>
              <a:gd name="connsiteX22" fmla="*/ 2374901 w 3976833"/>
              <a:gd name="connsiteY22" fmla="*/ 203200 h 2118591"/>
              <a:gd name="connsiteX23" fmla="*/ 2298701 w 3976833"/>
              <a:gd name="connsiteY23" fmla="*/ 279400 h 2118591"/>
              <a:gd name="connsiteX24" fmla="*/ 2298701 w 3976833"/>
              <a:gd name="connsiteY24" fmla="*/ 584200 h 2118591"/>
              <a:gd name="connsiteX25" fmla="*/ 2603501 w 3976833"/>
              <a:gd name="connsiteY25" fmla="*/ 584200 h 2118591"/>
              <a:gd name="connsiteX26" fmla="*/ 2603501 w 3976833"/>
              <a:gd name="connsiteY26" fmla="*/ 279400 h 2118591"/>
              <a:gd name="connsiteX27" fmla="*/ 2527301 w 3976833"/>
              <a:gd name="connsiteY27" fmla="*/ 203200 h 2118591"/>
              <a:gd name="connsiteX28" fmla="*/ 2527301 w 3976833"/>
              <a:gd name="connsiteY28" fmla="*/ 50800 h 2118591"/>
              <a:gd name="connsiteX29" fmla="*/ 3265056 w 3976833"/>
              <a:gd name="connsiteY29" fmla="*/ 30018 h 2118591"/>
              <a:gd name="connsiteX0" fmla="*/ 3265056 w 3976833"/>
              <a:gd name="connsiteY0" fmla="*/ 0 h 2088573"/>
              <a:gd name="connsiteX1" fmla="*/ 3789796 w 3976833"/>
              <a:gd name="connsiteY1" fmla="*/ 0 h 2088573"/>
              <a:gd name="connsiteX2" fmla="*/ 3945660 w 3976833"/>
              <a:gd name="connsiteY2" fmla="*/ 51955 h 2088573"/>
              <a:gd name="connsiteX3" fmla="*/ 3976833 w 3976833"/>
              <a:gd name="connsiteY3" fmla="*/ 202623 h 2088573"/>
              <a:gd name="connsiteX4" fmla="*/ 3971637 w 3976833"/>
              <a:gd name="connsiteY4" fmla="*/ 1875559 h 2088573"/>
              <a:gd name="connsiteX5" fmla="*/ 3956051 w 3976833"/>
              <a:gd name="connsiteY5" fmla="*/ 2041814 h 2088573"/>
              <a:gd name="connsiteX6" fmla="*/ 3779406 w 3976833"/>
              <a:gd name="connsiteY6" fmla="*/ 2088573 h 2088573"/>
              <a:gd name="connsiteX7" fmla="*/ 256887 w 3976833"/>
              <a:gd name="connsiteY7" fmla="*/ 2083377 h 2088573"/>
              <a:gd name="connsiteX8" fmla="*/ 88900 w 3976833"/>
              <a:gd name="connsiteY8" fmla="*/ 2078182 h 2088573"/>
              <a:gd name="connsiteX9" fmla="*/ 88901 w 3976833"/>
              <a:gd name="connsiteY9" fmla="*/ 1925782 h 2088573"/>
              <a:gd name="connsiteX10" fmla="*/ 88901 w 3976833"/>
              <a:gd name="connsiteY10" fmla="*/ 173182 h 2088573"/>
              <a:gd name="connsiteX11" fmla="*/ 88900 w 3976833"/>
              <a:gd name="connsiteY11" fmla="*/ 20782 h 2088573"/>
              <a:gd name="connsiteX12" fmla="*/ 241300 w 3976833"/>
              <a:gd name="connsiteY12" fmla="*/ 20782 h 2088573"/>
              <a:gd name="connsiteX13" fmla="*/ 1536701 w 3976833"/>
              <a:gd name="connsiteY13" fmla="*/ 20782 h 2088573"/>
              <a:gd name="connsiteX14" fmla="*/ 1536701 w 3976833"/>
              <a:gd name="connsiteY14" fmla="*/ 173182 h 2088573"/>
              <a:gd name="connsiteX15" fmla="*/ 1460501 w 3976833"/>
              <a:gd name="connsiteY15" fmla="*/ 249382 h 2088573"/>
              <a:gd name="connsiteX16" fmla="*/ 1460501 w 3976833"/>
              <a:gd name="connsiteY16" fmla="*/ 554182 h 2088573"/>
              <a:gd name="connsiteX17" fmla="*/ 1765301 w 3976833"/>
              <a:gd name="connsiteY17" fmla="*/ 554182 h 2088573"/>
              <a:gd name="connsiteX18" fmla="*/ 1765301 w 3976833"/>
              <a:gd name="connsiteY18" fmla="*/ 249382 h 2088573"/>
              <a:gd name="connsiteX19" fmla="*/ 1689101 w 3976833"/>
              <a:gd name="connsiteY19" fmla="*/ 173182 h 2088573"/>
              <a:gd name="connsiteX20" fmla="*/ 1689101 w 3976833"/>
              <a:gd name="connsiteY20" fmla="*/ 20782 h 2088573"/>
              <a:gd name="connsiteX21" fmla="*/ 2374901 w 3976833"/>
              <a:gd name="connsiteY21" fmla="*/ 20782 h 2088573"/>
              <a:gd name="connsiteX22" fmla="*/ 2374901 w 3976833"/>
              <a:gd name="connsiteY22" fmla="*/ 173182 h 2088573"/>
              <a:gd name="connsiteX23" fmla="*/ 2298701 w 3976833"/>
              <a:gd name="connsiteY23" fmla="*/ 249382 h 2088573"/>
              <a:gd name="connsiteX24" fmla="*/ 2298701 w 3976833"/>
              <a:gd name="connsiteY24" fmla="*/ 554182 h 2088573"/>
              <a:gd name="connsiteX25" fmla="*/ 2603501 w 3976833"/>
              <a:gd name="connsiteY25" fmla="*/ 554182 h 2088573"/>
              <a:gd name="connsiteX26" fmla="*/ 2603501 w 3976833"/>
              <a:gd name="connsiteY26" fmla="*/ 249382 h 2088573"/>
              <a:gd name="connsiteX27" fmla="*/ 2527301 w 3976833"/>
              <a:gd name="connsiteY27" fmla="*/ 173182 h 2088573"/>
              <a:gd name="connsiteX28" fmla="*/ 2527301 w 3976833"/>
              <a:gd name="connsiteY28" fmla="*/ 20782 h 2088573"/>
              <a:gd name="connsiteX29" fmla="*/ 3265056 w 3976833"/>
              <a:gd name="connsiteY29" fmla="*/ 0 h 2088573"/>
              <a:gd name="connsiteX0" fmla="*/ 3265056 w 3976833"/>
              <a:gd name="connsiteY0" fmla="*/ 0 h 2088573"/>
              <a:gd name="connsiteX1" fmla="*/ 3789796 w 3976833"/>
              <a:gd name="connsiteY1" fmla="*/ 0 h 2088573"/>
              <a:gd name="connsiteX2" fmla="*/ 3945660 w 3976833"/>
              <a:gd name="connsiteY2" fmla="*/ 51955 h 2088573"/>
              <a:gd name="connsiteX3" fmla="*/ 3976833 w 3976833"/>
              <a:gd name="connsiteY3" fmla="*/ 202623 h 2088573"/>
              <a:gd name="connsiteX4" fmla="*/ 3971637 w 3976833"/>
              <a:gd name="connsiteY4" fmla="*/ 1875559 h 2088573"/>
              <a:gd name="connsiteX5" fmla="*/ 3956051 w 3976833"/>
              <a:gd name="connsiteY5" fmla="*/ 2041814 h 2088573"/>
              <a:gd name="connsiteX6" fmla="*/ 3779406 w 3976833"/>
              <a:gd name="connsiteY6" fmla="*/ 2088573 h 2088573"/>
              <a:gd name="connsiteX7" fmla="*/ 256887 w 3976833"/>
              <a:gd name="connsiteY7" fmla="*/ 2083377 h 2088573"/>
              <a:gd name="connsiteX8" fmla="*/ 88900 w 3976833"/>
              <a:gd name="connsiteY8" fmla="*/ 2078182 h 2088573"/>
              <a:gd name="connsiteX9" fmla="*/ 88901 w 3976833"/>
              <a:gd name="connsiteY9" fmla="*/ 1925782 h 2088573"/>
              <a:gd name="connsiteX10" fmla="*/ 88901 w 3976833"/>
              <a:gd name="connsiteY10" fmla="*/ 173182 h 2088573"/>
              <a:gd name="connsiteX11" fmla="*/ 88901 w 3976833"/>
              <a:gd name="connsiteY11" fmla="*/ 20782 h 2088573"/>
              <a:gd name="connsiteX12" fmla="*/ 241300 w 3976833"/>
              <a:gd name="connsiteY12" fmla="*/ 20782 h 2088573"/>
              <a:gd name="connsiteX13" fmla="*/ 1536701 w 3976833"/>
              <a:gd name="connsiteY13" fmla="*/ 20782 h 2088573"/>
              <a:gd name="connsiteX14" fmla="*/ 1536701 w 3976833"/>
              <a:gd name="connsiteY14" fmla="*/ 173182 h 2088573"/>
              <a:gd name="connsiteX15" fmla="*/ 1460501 w 3976833"/>
              <a:gd name="connsiteY15" fmla="*/ 249382 h 2088573"/>
              <a:gd name="connsiteX16" fmla="*/ 1460501 w 3976833"/>
              <a:gd name="connsiteY16" fmla="*/ 554182 h 2088573"/>
              <a:gd name="connsiteX17" fmla="*/ 1765301 w 3976833"/>
              <a:gd name="connsiteY17" fmla="*/ 554182 h 2088573"/>
              <a:gd name="connsiteX18" fmla="*/ 1765301 w 3976833"/>
              <a:gd name="connsiteY18" fmla="*/ 249382 h 2088573"/>
              <a:gd name="connsiteX19" fmla="*/ 1689101 w 3976833"/>
              <a:gd name="connsiteY19" fmla="*/ 173182 h 2088573"/>
              <a:gd name="connsiteX20" fmla="*/ 1689101 w 3976833"/>
              <a:gd name="connsiteY20" fmla="*/ 20782 h 2088573"/>
              <a:gd name="connsiteX21" fmla="*/ 2374901 w 3976833"/>
              <a:gd name="connsiteY21" fmla="*/ 20782 h 2088573"/>
              <a:gd name="connsiteX22" fmla="*/ 2374901 w 3976833"/>
              <a:gd name="connsiteY22" fmla="*/ 173182 h 2088573"/>
              <a:gd name="connsiteX23" fmla="*/ 2298701 w 3976833"/>
              <a:gd name="connsiteY23" fmla="*/ 249382 h 2088573"/>
              <a:gd name="connsiteX24" fmla="*/ 2298701 w 3976833"/>
              <a:gd name="connsiteY24" fmla="*/ 554182 h 2088573"/>
              <a:gd name="connsiteX25" fmla="*/ 2603501 w 3976833"/>
              <a:gd name="connsiteY25" fmla="*/ 554182 h 2088573"/>
              <a:gd name="connsiteX26" fmla="*/ 2603501 w 3976833"/>
              <a:gd name="connsiteY26" fmla="*/ 249382 h 2088573"/>
              <a:gd name="connsiteX27" fmla="*/ 2527301 w 3976833"/>
              <a:gd name="connsiteY27" fmla="*/ 173182 h 2088573"/>
              <a:gd name="connsiteX28" fmla="*/ 2527301 w 3976833"/>
              <a:gd name="connsiteY28" fmla="*/ 20782 h 2088573"/>
              <a:gd name="connsiteX29" fmla="*/ 3265056 w 3976833"/>
              <a:gd name="connsiteY29" fmla="*/ 0 h 2088573"/>
              <a:gd name="connsiteX0" fmla="*/ 3265056 w 3976833"/>
              <a:gd name="connsiteY0" fmla="*/ 218136 h 2306709"/>
              <a:gd name="connsiteX1" fmla="*/ 3789796 w 3976833"/>
              <a:gd name="connsiteY1" fmla="*/ 218136 h 2306709"/>
              <a:gd name="connsiteX2" fmla="*/ 3945660 w 3976833"/>
              <a:gd name="connsiteY2" fmla="*/ 270091 h 2306709"/>
              <a:gd name="connsiteX3" fmla="*/ 3976833 w 3976833"/>
              <a:gd name="connsiteY3" fmla="*/ 420759 h 2306709"/>
              <a:gd name="connsiteX4" fmla="*/ 3971637 w 3976833"/>
              <a:gd name="connsiteY4" fmla="*/ 2093695 h 2306709"/>
              <a:gd name="connsiteX5" fmla="*/ 3956051 w 3976833"/>
              <a:gd name="connsiteY5" fmla="*/ 2259950 h 2306709"/>
              <a:gd name="connsiteX6" fmla="*/ 3779406 w 3976833"/>
              <a:gd name="connsiteY6" fmla="*/ 2306709 h 2306709"/>
              <a:gd name="connsiteX7" fmla="*/ 256887 w 3976833"/>
              <a:gd name="connsiteY7" fmla="*/ 2301513 h 2306709"/>
              <a:gd name="connsiteX8" fmla="*/ 88900 w 3976833"/>
              <a:gd name="connsiteY8" fmla="*/ 2296318 h 2306709"/>
              <a:gd name="connsiteX9" fmla="*/ 88901 w 3976833"/>
              <a:gd name="connsiteY9" fmla="*/ 2143918 h 2306709"/>
              <a:gd name="connsiteX10" fmla="*/ 88901 w 3976833"/>
              <a:gd name="connsiteY10" fmla="*/ 391318 h 2306709"/>
              <a:gd name="connsiteX11" fmla="*/ 88901 w 3976833"/>
              <a:gd name="connsiteY11" fmla="*/ 238918 h 2306709"/>
              <a:gd name="connsiteX12" fmla="*/ 241300 w 3976833"/>
              <a:gd name="connsiteY12" fmla="*/ 238918 h 2306709"/>
              <a:gd name="connsiteX13" fmla="*/ 1536701 w 3976833"/>
              <a:gd name="connsiteY13" fmla="*/ 238918 h 2306709"/>
              <a:gd name="connsiteX14" fmla="*/ 1536701 w 3976833"/>
              <a:gd name="connsiteY14" fmla="*/ 391318 h 2306709"/>
              <a:gd name="connsiteX15" fmla="*/ 1460501 w 3976833"/>
              <a:gd name="connsiteY15" fmla="*/ 467518 h 2306709"/>
              <a:gd name="connsiteX16" fmla="*/ 1460501 w 3976833"/>
              <a:gd name="connsiteY16" fmla="*/ 772318 h 2306709"/>
              <a:gd name="connsiteX17" fmla="*/ 1765301 w 3976833"/>
              <a:gd name="connsiteY17" fmla="*/ 772318 h 2306709"/>
              <a:gd name="connsiteX18" fmla="*/ 1765301 w 3976833"/>
              <a:gd name="connsiteY18" fmla="*/ 467518 h 2306709"/>
              <a:gd name="connsiteX19" fmla="*/ 1689101 w 3976833"/>
              <a:gd name="connsiteY19" fmla="*/ 391318 h 2306709"/>
              <a:gd name="connsiteX20" fmla="*/ 1689101 w 3976833"/>
              <a:gd name="connsiteY20" fmla="*/ 238918 h 2306709"/>
              <a:gd name="connsiteX21" fmla="*/ 2374901 w 3976833"/>
              <a:gd name="connsiteY21" fmla="*/ 238918 h 2306709"/>
              <a:gd name="connsiteX22" fmla="*/ 2374901 w 3976833"/>
              <a:gd name="connsiteY22" fmla="*/ 391318 h 2306709"/>
              <a:gd name="connsiteX23" fmla="*/ 2298701 w 3976833"/>
              <a:gd name="connsiteY23" fmla="*/ 467518 h 2306709"/>
              <a:gd name="connsiteX24" fmla="*/ 2298701 w 3976833"/>
              <a:gd name="connsiteY24" fmla="*/ 772318 h 2306709"/>
              <a:gd name="connsiteX25" fmla="*/ 2603501 w 3976833"/>
              <a:gd name="connsiteY25" fmla="*/ 772318 h 2306709"/>
              <a:gd name="connsiteX26" fmla="*/ 2603501 w 3976833"/>
              <a:gd name="connsiteY26" fmla="*/ 467518 h 2306709"/>
              <a:gd name="connsiteX27" fmla="*/ 2527301 w 3976833"/>
              <a:gd name="connsiteY27" fmla="*/ 391318 h 2306709"/>
              <a:gd name="connsiteX28" fmla="*/ 2527301 w 3976833"/>
              <a:gd name="connsiteY28" fmla="*/ 238918 h 2306709"/>
              <a:gd name="connsiteX29" fmla="*/ 3265056 w 3976833"/>
              <a:gd name="connsiteY29" fmla="*/ 218136 h 2306709"/>
              <a:gd name="connsiteX0" fmla="*/ 3177887 w 3889664"/>
              <a:gd name="connsiteY0" fmla="*/ 218136 h 2306709"/>
              <a:gd name="connsiteX1" fmla="*/ 3702627 w 3889664"/>
              <a:gd name="connsiteY1" fmla="*/ 218136 h 2306709"/>
              <a:gd name="connsiteX2" fmla="*/ 3858491 w 3889664"/>
              <a:gd name="connsiteY2" fmla="*/ 270091 h 2306709"/>
              <a:gd name="connsiteX3" fmla="*/ 3889664 w 3889664"/>
              <a:gd name="connsiteY3" fmla="*/ 420759 h 2306709"/>
              <a:gd name="connsiteX4" fmla="*/ 3884468 w 3889664"/>
              <a:gd name="connsiteY4" fmla="*/ 2093695 h 2306709"/>
              <a:gd name="connsiteX5" fmla="*/ 3868882 w 3889664"/>
              <a:gd name="connsiteY5" fmla="*/ 2259950 h 2306709"/>
              <a:gd name="connsiteX6" fmla="*/ 3692237 w 3889664"/>
              <a:gd name="connsiteY6" fmla="*/ 2306709 h 2306709"/>
              <a:gd name="connsiteX7" fmla="*/ 169718 w 3889664"/>
              <a:gd name="connsiteY7" fmla="*/ 2301513 h 2306709"/>
              <a:gd name="connsiteX8" fmla="*/ 1731 w 3889664"/>
              <a:gd name="connsiteY8" fmla="*/ 2296318 h 2306709"/>
              <a:gd name="connsiteX9" fmla="*/ 1732 w 3889664"/>
              <a:gd name="connsiteY9" fmla="*/ 2143918 h 2306709"/>
              <a:gd name="connsiteX10" fmla="*/ 1732 w 3889664"/>
              <a:gd name="connsiteY10" fmla="*/ 391318 h 2306709"/>
              <a:gd name="connsiteX11" fmla="*/ 1732 w 3889664"/>
              <a:gd name="connsiteY11" fmla="*/ 238918 h 2306709"/>
              <a:gd name="connsiteX12" fmla="*/ 154131 w 3889664"/>
              <a:gd name="connsiteY12" fmla="*/ 238918 h 2306709"/>
              <a:gd name="connsiteX13" fmla="*/ 1449532 w 3889664"/>
              <a:gd name="connsiteY13" fmla="*/ 238918 h 2306709"/>
              <a:gd name="connsiteX14" fmla="*/ 1449532 w 3889664"/>
              <a:gd name="connsiteY14" fmla="*/ 391318 h 2306709"/>
              <a:gd name="connsiteX15" fmla="*/ 1373332 w 3889664"/>
              <a:gd name="connsiteY15" fmla="*/ 467518 h 2306709"/>
              <a:gd name="connsiteX16" fmla="*/ 1373332 w 3889664"/>
              <a:gd name="connsiteY16" fmla="*/ 772318 h 2306709"/>
              <a:gd name="connsiteX17" fmla="*/ 1678132 w 3889664"/>
              <a:gd name="connsiteY17" fmla="*/ 772318 h 2306709"/>
              <a:gd name="connsiteX18" fmla="*/ 1678132 w 3889664"/>
              <a:gd name="connsiteY18" fmla="*/ 467518 h 2306709"/>
              <a:gd name="connsiteX19" fmla="*/ 1601932 w 3889664"/>
              <a:gd name="connsiteY19" fmla="*/ 391318 h 2306709"/>
              <a:gd name="connsiteX20" fmla="*/ 1601932 w 3889664"/>
              <a:gd name="connsiteY20" fmla="*/ 238918 h 2306709"/>
              <a:gd name="connsiteX21" fmla="*/ 2287732 w 3889664"/>
              <a:gd name="connsiteY21" fmla="*/ 238918 h 2306709"/>
              <a:gd name="connsiteX22" fmla="*/ 2287732 w 3889664"/>
              <a:gd name="connsiteY22" fmla="*/ 391318 h 2306709"/>
              <a:gd name="connsiteX23" fmla="*/ 2211532 w 3889664"/>
              <a:gd name="connsiteY23" fmla="*/ 467518 h 2306709"/>
              <a:gd name="connsiteX24" fmla="*/ 2211532 w 3889664"/>
              <a:gd name="connsiteY24" fmla="*/ 772318 h 2306709"/>
              <a:gd name="connsiteX25" fmla="*/ 2516332 w 3889664"/>
              <a:gd name="connsiteY25" fmla="*/ 772318 h 2306709"/>
              <a:gd name="connsiteX26" fmla="*/ 2516332 w 3889664"/>
              <a:gd name="connsiteY26" fmla="*/ 467518 h 2306709"/>
              <a:gd name="connsiteX27" fmla="*/ 2440132 w 3889664"/>
              <a:gd name="connsiteY27" fmla="*/ 391318 h 2306709"/>
              <a:gd name="connsiteX28" fmla="*/ 2440132 w 3889664"/>
              <a:gd name="connsiteY28" fmla="*/ 238918 h 2306709"/>
              <a:gd name="connsiteX29" fmla="*/ 3177887 w 3889664"/>
              <a:gd name="connsiteY29" fmla="*/ 218136 h 2306709"/>
              <a:gd name="connsiteX0" fmla="*/ 3177887 w 3889664"/>
              <a:gd name="connsiteY0" fmla="*/ 27636 h 2116209"/>
              <a:gd name="connsiteX1" fmla="*/ 3702627 w 3889664"/>
              <a:gd name="connsiteY1" fmla="*/ 27636 h 2116209"/>
              <a:gd name="connsiteX2" fmla="*/ 3858491 w 3889664"/>
              <a:gd name="connsiteY2" fmla="*/ 79591 h 2116209"/>
              <a:gd name="connsiteX3" fmla="*/ 3889664 w 3889664"/>
              <a:gd name="connsiteY3" fmla="*/ 230259 h 2116209"/>
              <a:gd name="connsiteX4" fmla="*/ 3884468 w 3889664"/>
              <a:gd name="connsiteY4" fmla="*/ 1903195 h 2116209"/>
              <a:gd name="connsiteX5" fmla="*/ 3868882 w 3889664"/>
              <a:gd name="connsiteY5" fmla="*/ 2069450 h 2116209"/>
              <a:gd name="connsiteX6" fmla="*/ 3692237 w 3889664"/>
              <a:gd name="connsiteY6" fmla="*/ 2116209 h 2116209"/>
              <a:gd name="connsiteX7" fmla="*/ 169718 w 3889664"/>
              <a:gd name="connsiteY7" fmla="*/ 2111013 h 2116209"/>
              <a:gd name="connsiteX8" fmla="*/ 1731 w 3889664"/>
              <a:gd name="connsiteY8" fmla="*/ 2105818 h 2116209"/>
              <a:gd name="connsiteX9" fmla="*/ 1732 w 3889664"/>
              <a:gd name="connsiteY9" fmla="*/ 1953418 h 2116209"/>
              <a:gd name="connsiteX10" fmla="*/ 1732 w 3889664"/>
              <a:gd name="connsiteY10" fmla="*/ 200818 h 2116209"/>
              <a:gd name="connsiteX11" fmla="*/ 1732 w 3889664"/>
              <a:gd name="connsiteY11" fmla="*/ 48418 h 2116209"/>
              <a:gd name="connsiteX12" fmla="*/ 154131 w 3889664"/>
              <a:gd name="connsiteY12" fmla="*/ 48418 h 2116209"/>
              <a:gd name="connsiteX13" fmla="*/ 1449532 w 3889664"/>
              <a:gd name="connsiteY13" fmla="*/ 48418 h 2116209"/>
              <a:gd name="connsiteX14" fmla="*/ 1449532 w 3889664"/>
              <a:gd name="connsiteY14" fmla="*/ 200818 h 2116209"/>
              <a:gd name="connsiteX15" fmla="*/ 1373332 w 3889664"/>
              <a:gd name="connsiteY15" fmla="*/ 277018 h 2116209"/>
              <a:gd name="connsiteX16" fmla="*/ 1373332 w 3889664"/>
              <a:gd name="connsiteY16" fmla="*/ 581818 h 2116209"/>
              <a:gd name="connsiteX17" fmla="*/ 1678132 w 3889664"/>
              <a:gd name="connsiteY17" fmla="*/ 581818 h 2116209"/>
              <a:gd name="connsiteX18" fmla="*/ 1678132 w 3889664"/>
              <a:gd name="connsiteY18" fmla="*/ 277018 h 2116209"/>
              <a:gd name="connsiteX19" fmla="*/ 1601932 w 3889664"/>
              <a:gd name="connsiteY19" fmla="*/ 200818 h 2116209"/>
              <a:gd name="connsiteX20" fmla="*/ 1601932 w 3889664"/>
              <a:gd name="connsiteY20" fmla="*/ 48418 h 2116209"/>
              <a:gd name="connsiteX21" fmla="*/ 2287732 w 3889664"/>
              <a:gd name="connsiteY21" fmla="*/ 48418 h 2116209"/>
              <a:gd name="connsiteX22" fmla="*/ 2287732 w 3889664"/>
              <a:gd name="connsiteY22" fmla="*/ 200818 h 2116209"/>
              <a:gd name="connsiteX23" fmla="*/ 2211532 w 3889664"/>
              <a:gd name="connsiteY23" fmla="*/ 277018 h 2116209"/>
              <a:gd name="connsiteX24" fmla="*/ 2211532 w 3889664"/>
              <a:gd name="connsiteY24" fmla="*/ 581818 h 2116209"/>
              <a:gd name="connsiteX25" fmla="*/ 2516332 w 3889664"/>
              <a:gd name="connsiteY25" fmla="*/ 581818 h 2116209"/>
              <a:gd name="connsiteX26" fmla="*/ 2516332 w 3889664"/>
              <a:gd name="connsiteY26" fmla="*/ 277018 h 2116209"/>
              <a:gd name="connsiteX27" fmla="*/ 2440132 w 3889664"/>
              <a:gd name="connsiteY27" fmla="*/ 200818 h 2116209"/>
              <a:gd name="connsiteX28" fmla="*/ 2440132 w 3889664"/>
              <a:gd name="connsiteY28" fmla="*/ 48418 h 2116209"/>
              <a:gd name="connsiteX29" fmla="*/ 3177887 w 3889664"/>
              <a:gd name="connsiteY29" fmla="*/ 27636 h 2116209"/>
              <a:gd name="connsiteX0" fmla="*/ 3209492 w 3921269"/>
              <a:gd name="connsiteY0" fmla="*/ 27636 h 2116209"/>
              <a:gd name="connsiteX1" fmla="*/ 3734232 w 3921269"/>
              <a:gd name="connsiteY1" fmla="*/ 27636 h 2116209"/>
              <a:gd name="connsiteX2" fmla="*/ 3890096 w 3921269"/>
              <a:gd name="connsiteY2" fmla="*/ 79591 h 2116209"/>
              <a:gd name="connsiteX3" fmla="*/ 3921269 w 3921269"/>
              <a:gd name="connsiteY3" fmla="*/ 230259 h 2116209"/>
              <a:gd name="connsiteX4" fmla="*/ 3916073 w 3921269"/>
              <a:gd name="connsiteY4" fmla="*/ 1903195 h 2116209"/>
              <a:gd name="connsiteX5" fmla="*/ 3900487 w 3921269"/>
              <a:gd name="connsiteY5" fmla="*/ 2069450 h 2116209"/>
              <a:gd name="connsiteX6" fmla="*/ 3723842 w 3921269"/>
              <a:gd name="connsiteY6" fmla="*/ 2116209 h 2116209"/>
              <a:gd name="connsiteX7" fmla="*/ 201323 w 3921269"/>
              <a:gd name="connsiteY7" fmla="*/ 2111013 h 2116209"/>
              <a:gd name="connsiteX8" fmla="*/ 33336 w 3921269"/>
              <a:gd name="connsiteY8" fmla="*/ 2105818 h 2116209"/>
              <a:gd name="connsiteX9" fmla="*/ 33337 w 3921269"/>
              <a:gd name="connsiteY9" fmla="*/ 1953418 h 2116209"/>
              <a:gd name="connsiteX10" fmla="*/ 33337 w 3921269"/>
              <a:gd name="connsiteY10" fmla="*/ 200818 h 2116209"/>
              <a:gd name="connsiteX11" fmla="*/ 33337 w 3921269"/>
              <a:gd name="connsiteY11" fmla="*/ 48418 h 2116209"/>
              <a:gd name="connsiteX12" fmla="*/ 185736 w 3921269"/>
              <a:gd name="connsiteY12" fmla="*/ 48418 h 2116209"/>
              <a:gd name="connsiteX13" fmla="*/ 1481137 w 3921269"/>
              <a:gd name="connsiteY13" fmla="*/ 48418 h 2116209"/>
              <a:gd name="connsiteX14" fmla="*/ 1481137 w 3921269"/>
              <a:gd name="connsiteY14" fmla="*/ 200818 h 2116209"/>
              <a:gd name="connsiteX15" fmla="*/ 1404937 w 3921269"/>
              <a:gd name="connsiteY15" fmla="*/ 277018 h 2116209"/>
              <a:gd name="connsiteX16" fmla="*/ 1404937 w 3921269"/>
              <a:gd name="connsiteY16" fmla="*/ 581818 h 2116209"/>
              <a:gd name="connsiteX17" fmla="*/ 1709737 w 3921269"/>
              <a:gd name="connsiteY17" fmla="*/ 581818 h 2116209"/>
              <a:gd name="connsiteX18" fmla="*/ 1709737 w 3921269"/>
              <a:gd name="connsiteY18" fmla="*/ 277018 h 2116209"/>
              <a:gd name="connsiteX19" fmla="*/ 1633537 w 3921269"/>
              <a:gd name="connsiteY19" fmla="*/ 200818 h 2116209"/>
              <a:gd name="connsiteX20" fmla="*/ 1633537 w 3921269"/>
              <a:gd name="connsiteY20" fmla="*/ 48418 h 2116209"/>
              <a:gd name="connsiteX21" fmla="*/ 2319337 w 3921269"/>
              <a:gd name="connsiteY21" fmla="*/ 48418 h 2116209"/>
              <a:gd name="connsiteX22" fmla="*/ 2319337 w 3921269"/>
              <a:gd name="connsiteY22" fmla="*/ 200818 h 2116209"/>
              <a:gd name="connsiteX23" fmla="*/ 2243137 w 3921269"/>
              <a:gd name="connsiteY23" fmla="*/ 277018 h 2116209"/>
              <a:gd name="connsiteX24" fmla="*/ 2243137 w 3921269"/>
              <a:gd name="connsiteY24" fmla="*/ 581818 h 2116209"/>
              <a:gd name="connsiteX25" fmla="*/ 2547937 w 3921269"/>
              <a:gd name="connsiteY25" fmla="*/ 581818 h 2116209"/>
              <a:gd name="connsiteX26" fmla="*/ 2547937 w 3921269"/>
              <a:gd name="connsiteY26" fmla="*/ 277018 h 2116209"/>
              <a:gd name="connsiteX27" fmla="*/ 2471737 w 3921269"/>
              <a:gd name="connsiteY27" fmla="*/ 200818 h 2116209"/>
              <a:gd name="connsiteX28" fmla="*/ 2471737 w 3921269"/>
              <a:gd name="connsiteY28" fmla="*/ 48418 h 2116209"/>
              <a:gd name="connsiteX29" fmla="*/ 3209492 w 3921269"/>
              <a:gd name="connsiteY29" fmla="*/ 27636 h 2116209"/>
              <a:gd name="connsiteX0" fmla="*/ 3259500 w 3971277"/>
              <a:gd name="connsiteY0" fmla="*/ 0 h 2088573"/>
              <a:gd name="connsiteX1" fmla="*/ 3784240 w 3971277"/>
              <a:gd name="connsiteY1" fmla="*/ 0 h 2088573"/>
              <a:gd name="connsiteX2" fmla="*/ 3940104 w 3971277"/>
              <a:gd name="connsiteY2" fmla="*/ 51955 h 2088573"/>
              <a:gd name="connsiteX3" fmla="*/ 3971277 w 3971277"/>
              <a:gd name="connsiteY3" fmla="*/ 202623 h 2088573"/>
              <a:gd name="connsiteX4" fmla="*/ 3966081 w 3971277"/>
              <a:gd name="connsiteY4" fmla="*/ 1875559 h 2088573"/>
              <a:gd name="connsiteX5" fmla="*/ 3950495 w 3971277"/>
              <a:gd name="connsiteY5" fmla="*/ 2041814 h 2088573"/>
              <a:gd name="connsiteX6" fmla="*/ 3773850 w 3971277"/>
              <a:gd name="connsiteY6" fmla="*/ 2088573 h 2088573"/>
              <a:gd name="connsiteX7" fmla="*/ 251331 w 3971277"/>
              <a:gd name="connsiteY7" fmla="*/ 2083377 h 2088573"/>
              <a:gd name="connsiteX8" fmla="*/ 83344 w 3971277"/>
              <a:gd name="connsiteY8" fmla="*/ 2078182 h 2088573"/>
              <a:gd name="connsiteX9" fmla="*/ 83345 w 3971277"/>
              <a:gd name="connsiteY9" fmla="*/ 1925782 h 2088573"/>
              <a:gd name="connsiteX10" fmla="*/ 83345 w 3971277"/>
              <a:gd name="connsiteY10" fmla="*/ 173182 h 2088573"/>
              <a:gd name="connsiteX11" fmla="*/ 116683 w 3971277"/>
              <a:gd name="connsiteY11" fmla="*/ 51738 h 2088573"/>
              <a:gd name="connsiteX12" fmla="*/ 235744 w 3971277"/>
              <a:gd name="connsiteY12" fmla="*/ 20782 h 2088573"/>
              <a:gd name="connsiteX13" fmla="*/ 1531145 w 3971277"/>
              <a:gd name="connsiteY13" fmla="*/ 20782 h 2088573"/>
              <a:gd name="connsiteX14" fmla="*/ 1531145 w 3971277"/>
              <a:gd name="connsiteY14" fmla="*/ 173182 h 2088573"/>
              <a:gd name="connsiteX15" fmla="*/ 1454945 w 3971277"/>
              <a:gd name="connsiteY15" fmla="*/ 249382 h 2088573"/>
              <a:gd name="connsiteX16" fmla="*/ 1454945 w 3971277"/>
              <a:gd name="connsiteY16" fmla="*/ 554182 h 2088573"/>
              <a:gd name="connsiteX17" fmla="*/ 1759745 w 3971277"/>
              <a:gd name="connsiteY17" fmla="*/ 554182 h 2088573"/>
              <a:gd name="connsiteX18" fmla="*/ 1759745 w 3971277"/>
              <a:gd name="connsiteY18" fmla="*/ 249382 h 2088573"/>
              <a:gd name="connsiteX19" fmla="*/ 1683545 w 3971277"/>
              <a:gd name="connsiteY19" fmla="*/ 173182 h 2088573"/>
              <a:gd name="connsiteX20" fmla="*/ 1683545 w 3971277"/>
              <a:gd name="connsiteY20" fmla="*/ 20782 h 2088573"/>
              <a:gd name="connsiteX21" fmla="*/ 2369345 w 3971277"/>
              <a:gd name="connsiteY21" fmla="*/ 20782 h 2088573"/>
              <a:gd name="connsiteX22" fmla="*/ 2369345 w 3971277"/>
              <a:gd name="connsiteY22" fmla="*/ 173182 h 2088573"/>
              <a:gd name="connsiteX23" fmla="*/ 2293145 w 3971277"/>
              <a:gd name="connsiteY23" fmla="*/ 249382 h 2088573"/>
              <a:gd name="connsiteX24" fmla="*/ 2293145 w 3971277"/>
              <a:gd name="connsiteY24" fmla="*/ 554182 h 2088573"/>
              <a:gd name="connsiteX25" fmla="*/ 2597945 w 3971277"/>
              <a:gd name="connsiteY25" fmla="*/ 554182 h 2088573"/>
              <a:gd name="connsiteX26" fmla="*/ 2597945 w 3971277"/>
              <a:gd name="connsiteY26" fmla="*/ 249382 h 2088573"/>
              <a:gd name="connsiteX27" fmla="*/ 2521745 w 3971277"/>
              <a:gd name="connsiteY27" fmla="*/ 173182 h 2088573"/>
              <a:gd name="connsiteX28" fmla="*/ 2521745 w 3971277"/>
              <a:gd name="connsiteY28" fmla="*/ 20782 h 2088573"/>
              <a:gd name="connsiteX29" fmla="*/ 3259500 w 3971277"/>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70366 w 3890312"/>
              <a:gd name="connsiteY7" fmla="*/ 2083377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638840 w 4350617"/>
              <a:gd name="connsiteY0" fmla="*/ 0 h 2128982"/>
              <a:gd name="connsiteX1" fmla="*/ 4163580 w 4350617"/>
              <a:gd name="connsiteY1" fmla="*/ 0 h 2128982"/>
              <a:gd name="connsiteX2" fmla="*/ 4319444 w 4350617"/>
              <a:gd name="connsiteY2" fmla="*/ 51955 h 2128982"/>
              <a:gd name="connsiteX3" fmla="*/ 4350617 w 4350617"/>
              <a:gd name="connsiteY3" fmla="*/ 202623 h 2128982"/>
              <a:gd name="connsiteX4" fmla="*/ 4345421 w 4350617"/>
              <a:gd name="connsiteY4" fmla="*/ 1875559 h 2128982"/>
              <a:gd name="connsiteX5" fmla="*/ 4329835 w 4350617"/>
              <a:gd name="connsiteY5" fmla="*/ 2041814 h 2128982"/>
              <a:gd name="connsiteX6" fmla="*/ 4153190 w 4350617"/>
              <a:gd name="connsiteY6" fmla="*/ 2088573 h 2128982"/>
              <a:gd name="connsiteX7" fmla="*/ 615084 w 4350617"/>
              <a:gd name="connsiteY7" fmla="*/ 2078182 h 2128982"/>
              <a:gd name="connsiteX8" fmla="*/ 462684 w 4350617"/>
              <a:gd name="connsiteY8" fmla="*/ 2078182 h 2128982"/>
              <a:gd name="connsiteX9" fmla="*/ 462685 w 4350617"/>
              <a:gd name="connsiteY9" fmla="*/ 1925782 h 2128982"/>
              <a:gd name="connsiteX10" fmla="*/ 462685 w 4350617"/>
              <a:gd name="connsiteY10" fmla="*/ 173182 h 2128982"/>
              <a:gd name="connsiteX11" fmla="*/ 496023 w 4350617"/>
              <a:gd name="connsiteY11" fmla="*/ 51738 h 2128982"/>
              <a:gd name="connsiteX12" fmla="*/ 615084 w 4350617"/>
              <a:gd name="connsiteY12" fmla="*/ 20782 h 2128982"/>
              <a:gd name="connsiteX13" fmla="*/ 1910485 w 4350617"/>
              <a:gd name="connsiteY13" fmla="*/ 20782 h 2128982"/>
              <a:gd name="connsiteX14" fmla="*/ 1910485 w 4350617"/>
              <a:gd name="connsiteY14" fmla="*/ 173182 h 2128982"/>
              <a:gd name="connsiteX15" fmla="*/ 1834285 w 4350617"/>
              <a:gd name="connsiteY15" fmla="*/ 249382 h 2128982"/>
              <a:gd name="connsiteX16" fmla="*/ 1834285 w 4350617"/>
              <a:gd name="connsiteY16" fmla="*/ 554182 h 2128982"/>
              <a:gd name="connsiteX17" fmla="*/ 2139085 w 4350617"/>
              <a:gd name="connsiteY17" fmla="*/ 554182 h 2128982"/>
              <a:gd name="connsiteX18" fmla="*/ 2139085 w 4350617"/>
              <a:gd name="connsiteY18" fmla="*/ 249382 h 2128982"/>
              <a:gd name="connsiteX19" fmla="*/ 2062885 w 4350617"/>
              <a:gd name="connsiteY19" fmla="*/ 173182 h 2128982"/>
              <a:gd name="connsiteX20" fmla="*/ 2062885 w 4350617"/>
              <a:gd name="connsiteY20" fmla="*/ 20782 h 2128982"/>
              <a:gd name="connsiteX21" fmla="*/ 2748685 w 4350617"/>
              <a:gd name="connsiteY21" fmla="*/ 20782 h 2128982"/>
              <a:gd name="connsiteX22" fmla="*/ 2748685 w 4350617"/>
              <a:gd name="connsiteY22" fmla="*/ 173182 h 2128982"/>
              <a:gd name="connsiteX23" fmla="*/ 2672485 w 4350617"/>
              <a:gd name="connsiteY23" fmla="*/ 249382 h 2128982"/>
              <a:gd name="connsiteX24" fmla="*/ 2672485 w 4350617"/>
              <a:gd name="connsiteY24" fmla="*/ 554182 h 2128982"/>
              <a:gd name="connsiteX25" fmla="*/ 2977285 w 4350617"/>
              <a:gd name="connsiteY25" fmla="*/ 554182 h 2128982"/>
              <a:gd name="connsiteX26" fmla="*/ 2977285 w 4350617"/>
              <a:gd name="connsiteY26" fmla="*/ 249382 h 2128982"/>
              <a:gd name="connsiteX27" fmla="*/ 2901085 w 4350617"/>
              <a:gd name="connsiteY27" fmla="*/ 173182 h 2128982"/>
              <a:gd name="connsiteX28" fmla="*/ 2901085 w 4350617"/>
              <a:gd name="connsiteY28" fmla="*/ 20782 h 2128982"/>
              <a:gd name="connsiteX29" fmla="*/ 3638840 w 4350617"/>
              <a:gd name="connsiteY29" fmla="*/ 0 h 2128982"/>
              <a:gd name="connsiteX0" fmla="*/ 3638840 w 4350617"/>
              <a:gd name="connsiteY0" fmla="*/ 0 h 2205182"/>
              <a:gd name="connsiteX1" fmla="*/ 4163580 w 4350617"/>
              <a:gd name="connsiteY1" fmla="*/ 0 h 2205182"/>
              <a:gd name="connsiteX2" fmla="*/ 4319444 w 4350617"/>
              <a:gd name="connsiteY2" fmla="*/ 51955 h 2205182"/>
              <a:gd name="connsiteX3" fmla="*/ 4350617 w 4350617"/>
              <a:gd name="connsiteY3" fmla="*/ 202623 h 2205182"/>
              <a:gd name="connsiteX4" fmla="*/ 4345421 w 4350617"/>
              <a:gd name="connsiteY4" fmla="*/ 1875559 h 2205182"/>
              <a:gd name="connsiteX5" fmla="*/ 4329835 w 4350617"/>
              <a:gd name="connsiteY5" fmla="*/ 2041814 h 2205182"/>
              <a:gd name="connsiteX6" fmla="*/ 4153190 w 4350617"/>
              <a:gd name="connsiteY6" fmla="*/ 2088573 h 2205182"/>
              <a:gd name="connsiteX7" fmla="*/ 615084 w 4350617"/>
              <a:gd name="connsiteY7" fmla="*/ 2078182 h 2205182"/>
              <a:gd name="connsiteX8" fmla="*/ 462684 w 4350617"/>
              <a:gd name="connsiteY8" fmla="*/ 2078182 h 2205182"/>
              <a:gd name="connsiteX9" fmla="*/ 462685 w 4350617"/>
              <a:gd name="connsiteY9" fmla="*/ 1925782 h 2205182"/>
              <a:gd name="connsiteX10" fmla="*/ 462685 w 4350617"/>
              <a:gd name="connsiteY10" fmla="*/ 173182 h 2205182"/>
              <a:gd name="connsiteX11" fmla="*/ 496023 w 4350617"/>
              <a:gd name="connsiteY11" fmla="*/ 51738 h 2205182"/>
              <a:gd name="connsiteX12" fmla="*/ 615084 w 4350617"/>
              <a:gd name="connsiteY12" fmla="*/ 20782 h 2205182"/>
              <a:gd name="connsiteX13" fmla="*/ 1910485 w 4350617"/>
              <a:gd name="connsiteY13" fmla="*/ 20782 h 2205182"/>
              <a:gd name="connsiteX14" fmla="*/ 1910485 w 4350617"/>
              <a:gd name="connsiteY14" fmla="*/ 173182 h 2205182"/>
              <a:gd name="connsiteX15" fmla="*/ 1834285 w 4350617"/>
              <a:gd name="connsiteY15" fmla="*/ 249382 h 2205182"/>
              <a:gd name="connsiteX16" fmla="*/ 1834285 w 4350617"/>
              <a:gd name="connsiteY16" fmla="*/ 554182 h 2205182"/>
              <a:gd name="connsiteX17" fmla="*/ 2139085 w 4350617"/>
              <a:gd name="connsiteY17" fmla="*/ 554182 h 2205182"/>
              <a:gd name="connsiteX18" fmla="*/ 2139085 w 4350617"/>
              <a:gd name="connsiteY18" fmla="*/ 249382 h 2205182"/>
              <a:gd name="connsiteX19" fmla="*/ 2062885 w 4350617"/>
              <a:gd name="connsiteY19" fmla="*/ 173182 h 2205182"/>
              <a:gd name="connsiteX20" fmla="*/ 2062885 w 4350617"/>
              <a:gd name="connsiteY20" fmla="*/ 20782 h 2205182"/>
              <a:gd name="connsiteX21" fmla="*/ 2748685 w 4350617"/>
              <a:gd name="connsiteY21" fmla="*/ 20782 h 2205182"/>
              <a:gd name="connsiteX22" fmla="*/ 2748685 w 4350617"/>
              <a:gd name="connsiteY22" fmla="*/ 173182 h 2205182"/>
              <a:gd name="connsiteX23" fmla="*/ 2672485 w 4350617"/>
              <a:gd name="connsiteY23" fmla="*/ 249382 h 2205182"/>
              <a:gd name="connsiteX24" fmla="*/ 2672485 w 4350617"/>
              <a:gd name="connsiteY24" fmla="*/ 554182 h 2205182"/>
              <a:gd name="connsiteX25" fmla="*/ 2977285 w 4350617"/>
              <a:gd name="connsiteY25" fmla="*/ 554182 h 2205182"/>
              <a:gd name="connsiteX26" fmla="*/ 2977285 w 4350617"/>
              <a:gd name="connsiteY26" fmla="*/ 249382 h 2205182"/>
              <a:gd name="connsiteX27" fmla="*/ 2901085 w 4350617"/>
              <a:gd name="connsiteY27" fmla="*/ 173182 h 2205182"/>
              <a:gd name="connsiteX28" fmla="*/ 2901085 w 4350617"/>
              <a:gd name="connsiteY28" fmla="*/ 20782 h 2205182"/>
              <a:gd name="connsiteX29" fmla="*/ 3638840 w 4350617"/>
              <a:gd name="connsiteY29" fmla="*/ 0 h 2205182"/>
              <a:gd name="connsiteX0" fmla="*/ 3638840 w 4350617"/>
              <a:gd name="connsiteY0" fmla="*/ 0 h 2088573"/>
              <a:gd name="connsiteX1" fmla="*/ 4163580 w 4350617"/>
              <a:gd name="connsiteY1" fmla="*/ 0 h 2088573"/>
              <a:gd name="connsiteX2" fmla="*/ 4319444 w 4350617"/>
              <a:gd name="connsiteY2" fmla="*/ 51955 h 2088573"/>
              <a:gd name="connsiteX3" fmla="*/ 4350617 w 4350617"/>
              <a:gd name="connsiteY3" fmla="*/ 202623 h 2088573"/>
              <a:gd name="connsiteX4" fmla="*/ 4345421 w 4350617"/>
              <a:gd name="connsiteY4" fmla="*/ 1875559 h 2088573"/>
              <a:gd name="connsiteX5" fmla="*/ 4329835 w 4350617"/>
              <a:gd name="connsiteY5" fmla="*/ 2041814 h 2088573"/>
              <a:gd name="connsiteX6" fmla="*/ 4153190 w 4350617"/>
              <a:gd name="connsiteY6" fmla="*/ 2088573 h 2088573"/>
              <a:gd name="connsiteX7" fmla="*/ 615084 w 4350617"/>
              <a:gd name="connsiteY7" fmla="*/ 2078182 h 2088573"/>
              <a:gd name="connsiteX8" fmla="*/ 462684 w 4350617"/>
              <a:gd name="connsiteY8" fmla="*/ 2078182 h 2088573"/>
              <a:gd name="connsiteX9" fmla="*/ 462685 w 4350617"/>
              <a:gd name="connsiteY9" fmla="*/ 1925782 h 2088573"/>
              <a:gd name="connsiteX10" fmla="*/ 462685 w 4350617"/>
              <a:gd name="connsiteY10" fmla="*/ 173182 h 2088573"/>
              <a:gd name="connsiteX11" fmla="*/ 496023 w 4350617"/>
              <a:gd name="connsiteY11" fmla="*/ 51738 h 2088573"/>
              <a:gd name="connsiteX12" fmla="*/ 615084 w 4350617"/>
              <a:gd name="connsiteY12" fmla="*/ 20782 h 2088573"/>
              <a:gd name="connsiteX13" fmla="*/ 1910485 w 4350617"/>
              <a:gd name="connsiteY13" fmla="*/ 20782 h 2088573"/>
              <a:gd name="connsiteX14" fmla="*/ 1910485 w 4350617"/>
              <a:gd name="connsiteY14" fmla="*/ 173182 h 2088573"/>
              <a:gd name="connsiteX15" fmla="*/ 1834285 w 4350617"/>
              <a:gd name="connsiteY15" fmla="*/ 249382 h 2088573"/>
              <a:gd name="connsiteX16" fmla="*/ 1834285 w 4350617"/>
              <a:gd name="connsiteY16" fmla="*/ 554182 h 2088573"/>
              <a:gd name="connsiteX17" fmla="*/ 2139085 w 4350617"/>
              <a:gd name="connsiteY17" fmla="*/ 554182 h 2088573"/>
              <a:gd name="connsiteX18" fmla="*/ 2139085 w 4350617"/>
              <a:gd name="connsiteY18" fmla="*/ 249382 h 2088573"/>
              <a:gd name="connsiteX19" fmla="*/ 2062885 w 4350617"/>
              <a:gd name="connsiteY19" fmla="*/ 173182 h 2088573"/>
              <a:gd name="connsiteX20" fmla="*/ 2062885 w 4350617"/>
              <a:gd name="connsiteY20" fmla="*/ 20782 h 2088573"/>
              <a:gd name="connsiteX21" fmla="*/ 2748685 w 4350617"/>
              <a:gd name="connsiteY21" fmla="*/ 20782 h 2088573"/>
              <a:gd name="connsiteX22" fmla="*/ 2748685 w 4350617"/>
              <a:gd name="connsiteY22" fmla="*/ 173182 h 2088573"/>
              <a:gd name="connsiteX23" fmla="*/ 2672485 w 4350617"/>
              <a:gd name="connsiteY23" fmla="*/ 249382 h 2088573"/>
              <a:gd name="connsiteX24" fmla="*/ 2672485 w 4350617"/>
              <a:gd name="connsiteY24" fmla="*/ 554182 h 2088573"/>
              <a:gd name="connsiteX25" fmla="*/ 2977285 w 4350617"/>
              <a:gd name="connsiteY25" fmla="*/ 554182 h 2088573"/>
              <a:gd name="connsiteX26" fmla="*/ 2977285 w 4350617"/>
              <a:gd name="connsiteY26" fmla="*/ 249382 h 2088573"/>
              <a:gd name="connsiteX27" fmla="*/ 2901085 w 4350617"/>
              <a:gd name="connsiteY27" fmla="*/ 173182 h 2088573"/>
              <a:gd name="connsiteX28" fmla="*/ 2901085 w 4350617"/>
              <a:gd name="connsiteY28" fmla="*/ 20782 h 2088573"/>
              <a:gd name="connsiteX29" fmla="*/ 3638840 w 4350617"/>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214256 w 3926033"/>
              <a:gd name="connsiteY0" fmla="*/ 0 h 2088573"/>
              <a:gd name="connsiteX1" fmla="*/ 3738996 w 3926033"/>
              <a:gd name="connsiteY1" fmla="*/ 0 h 2088573"/>
              <a:gd name="connsiteX2" fmla="*/ 3894860 w 3926033"/>
              <a:gd name="connsiteY2" fmla="*/ 51955 h 2088573"/>
              <a:gd name="connsiteX3" fmla="*/ 3926033 w 3926033"/>
              <a:gd name="connsiteY3" fmla="*/ 202623 h 2088573"/>
              <a:gd name="connsiteX4" fmla="*/ 3920837 w 3926033"/>
              <a:gd name="connsiteY4" fmla="*/ 1875559 h 2088573"/>
              <a:gd name="connsiteX5" fmla="*/ 3905251 w 3926033"/>
              <a:gd name="connsiteY5" fmla="*/ 2041814 h 2088573"/>
              <a:gd name="connsiteX6" fmla="*/ 3728606 w 3926033"/>
              <a:gd name="connsiteY6" fmla="*/ 2088573 h 2088573"/>
              <a:gd name="connsiteX7" fmla="*/ 190500 w 3926033"/>
              <a:gd name="connsiteY7" fmla="*/ 2078182 h 2088573"/>
              <a:gd name="connsiteX8" fmla="*/ 38100 w 3926033"/>
              <a:gd name="connsiteY8" fmla="*/ 2078182 h 2088573"/>
              <a:gd name="connsiteX9" fmla="*/ 38101 w 3926033"/>
              <a:gd name="connsiteY9" fmla="*/ 1925782 h 2088573"/>
              <a:gd name="connsiteX10" fmla="*/ 38101 w 3926033"/>
              <a:gd name="connsiteY10" fmla="*/ 173182 h 2088573"/>
              <a:gd name="connsiteX11" fmla="*/ 71439 w 3926033"/>
              <a:gd name="connsiteY11" fmla="*/ 51738 h 2088573"/>
              <a:gd name="connsiteX12" fmla="*/ 190500 w 3926033"/>
              <a:gd name="connsiteY12" fmla="*/ 20782 h 2088573"/>
              <a:gd name="connsiteX13" fmla="*/ 1485901 w 3926033"/>
              <a:gd name="connsiteY13" fmla="*/ 20782 h 2088573"/>
              <a:gd name="connsiteX14" fmla="*/ 1485901 w 3926033"/>
              <a:gd name="connsiteY14" fmla="*/ 173182 h 2088573"/>
              <a:gd name="connsiteX15" fmla="*/ 1409701 w 3926033"/>
              <a:gd name="connsiteY15" fmla="*/ 249382 h 2088573"/>
              <a:gd name="connsiteX16" fmla="*/ 1409701 w 3926033"/>
              <a:gd name="connsiteY16" fmla="*/ 554182 h 2088573"/>
              <a:gd name="connsiteX17" fmla="*/ 1714501 w 3926033"/>
              <a:gd name="connsiteY17" fmla="*/ 554182 h 2088573"/>
              <a:gd name="connsiteX18" fmla="*/ 1714501 w 3926033"/>
              <a:gd name="connsiteY18" fmla="*/ 249382 h 2088573"/>
              <a:gd name="connsiteX19" fmla="*/ 1638301 w 3926033"/>
              <a:gd name="connsiteY19" fmla="*/ 173182 h 2088573"/>
              <a:gd name="connsiteX20" fmla="*/ 1638301 w 3926033"/>
              <a:gd name="connsiteY20" fmla="*/ 20782 h 2088573"/>
              <a:gd name="connsiteX21" fmla="*/ 2324101 w 3926033"/>
              <a:gd name="connsiteY21" fmla="*/ 20782 h 2088573"/>
              <a:gd name="connsiteX22" fmla="*/ 2324101 w 3926033"/>
              <a:gd name="connsiteY22" fmla="*/ 173182 h 2088573"/>
              <a:gd name="connsiteX23" fmla="*/ 2247901 w 3926033"/>
              <a:gd name="connsiteY23" fmla="*/ 249382 h 2088573"/>
              <a:gd name="connsiteX24" fmla="*/ 2247901 w 3926033"/>
              <a:gd name="connsiteY24" fmla="*/ 554182 h 2088573"/>
              <a:gd name="connsiteX25" fmla="*/ 2552701 w 3926033"/>
              <a:gd name="connsiteY25" fmla="*/ 554182 h 2088573"/>
              <a:gd name="connsiteX26" fmla="*/ 2552701 w 3926033"/>
              <a:gd name="connsiteY26" fmla="*/ 249382 h 2088573"/>
              <a:gd name="connsiteX27" fmla="*/ 2476501 w 3926033"/>
              <a:gd name="connsiteY27" fmla="*/ 173182 h 2088573"/>
              <a:gd name="connsiteX28" fmla="*/ 2476501 w 3926033"/>
              <a:gd name="connsiteY28" fmla="*/ 20782 h 2088573"/>
              <a:gd name="connsiteX29" fmla="*/ 3214256 w 3926033"/>
              <a:gd name="connsiteY29" fmla="*/ 0 h 2088573"/>
              <a:gd name="connsiteX0" fmla="*/ 3214256 w 3926033"/>
              <a:gd name="connsiteY0" fmla="*/ 0 h 2098025"/>
              <a:gd name="connsiteX1" fmla="*/ 3738996 w 3926033"/>
              <a:gd name="connsiteY1" fmla="*/ 0 h 2098025"/>
              <a:gd name="connsiteX2" fmla="*/ 3894860 w 3926033"/>
              <a:gd name="connsiteY2" fmla="*/ 51955 h 2098025"/>
              <a:gd name="connsiteX3" fmla="*/ 3926033 w 3926033"/>
              <a:gd name="connsiteY3" fmla="*/ 202623 h 2098025"/>
              <a:gd name="connsiteX4" fmla="*/ 3920837 w 3926033"/>
              <a:gd name="connsiteY4" fmla="*/ 1875559 h 2098025"/>
              <a:gd name="connsiteX5" fmla="*/ 3905251 w 3926033"/>
              <a:gd name="connsiteY5" fmla="*/ 2041814 h 2098025"/>
              <a:gd name="connsiteX6" fmla="*/ 3728606 w 3926033"/>
              <a:gd name="connsiteY6" fmla="*/ 2088573 h 2098025"/>
              <a:gd name="connsiteX7" fmla="*/ 190500 w 3926033"/>
              <a:gd name="connsiteY7" fmla="*/ 2078182 h 2098025"/>
              <a:gd name="connsiteX8" fmla="*/ 38100 w 3926033"/>
              <a:gd name="connsiteY8" fmla="*/ 2078182 h 2098025"/>
              <a:gd name="connsiteX9" fmla="*/ 38101 w 3926033"/>
              <a:gd name="connsiteY9" fmla="*/ 1925782 h 2098025"/>
              <a:gd name="connsiteX10" fmla="*/ 38101 w 3926033"/>
              <a:gd name="connsiteY10" fmla="*/ 173182 h 2098025"/>
              <a:gd name="connsiteX11" fmla="*/ 71439 w 3926033"/>
              <a:gd name="connsiteY11" fmla="*/ 51738 h 2098025"/>
              <a:gd name="connsiteX12" fmla="*/ 190500 w 3926033"/>
              <a:gd name="connsiteY12" fmla="*/ 20782 h 2098025"/>
              <a:gd name="connsiteX13" fmla="*/ 1485901 w 3926033"/>
              <a:gd name="connsiteY13" fmla="*/ 20782 h 2098025"/>
              <a:gd name="connsiteX14" fmla="*/ 1485901 w 3926033"/>
              <a:gd name="connsiteY14" fmla="*/ 173182 h 2098025"/>
              <a:gd name="connsiteX15" fmla="*/ 1409701 w 3926033"/>
              <a:gd name="connsiteY15" fmla="*/ 249382 h 2098025"/>
              <a:gd name="connsiteX16" fmla="*/ 1409701 w 3926033"/>
              <a:gd name="connsiteY16" fmla="*/ 554182 h 2098025"/>
              <a:gd name="connsiteX17" fmla="*/ 1714501 w 3926033"/>
              <a:gd name="connsiteY17" fmla="*/ 554182 h 2098025"/>
              <a:gd name="connsiteX18" fmla="*/ 1714501 w 3926033"/>
              <a:gd name="connsiteY18" fmla="*/ 249382 h 2098025"/>
              <a:gd name="connsiteX19" fmla="*/ 1638301 w 3926033"/>
              <a:gd name="connsiteY19" fmla="*/ 173182 h 2098025"/>
              <a:gd name="connsiteX20" fmla="*/ 1638301 w 3926033"/>
              <a:gd name="connsiteY20" fmla="*/ 20782 h 2098025"/>
              <a:gd name="connsiteX21" fmla="*/ 2324101 w 3926033"/>
              <a:gd name="connsiteY21" fmla="*/ 20782 h 2098025"/>
              <a:gd name="connsiteX22" fmla="*/ 2324101 w 3926033"/>
              <a:gd name="connsiteY22" fmla="*/ 173182 h 2098025"/>
              <a:gd name="connsiteX23" fmla="*/ 2247901 w 3926033"/>
              <a:gd name="connsiteY23" fmla="*/ 249382 h 2098025"/>
              <a:gd name="connsiteX24" fmla="*/ 2247901 w 3926033"/>
              <a:gd name="connsiteY24" fmla="*/ 554182 h 2098025"/>
              <a:gd name="connsiteX25" fmla="*/ 2552701 w 3926033"/>
              <a:gd name="connsiteY25" fmla="*/ 554182 h 2098025"/>
              <a:gd name="connsiteX26" fmla="*/ 2552701 w 3926033"/>
              <a:gd name="connsiteY26" fmla="*/ 249382 h 2098025"/>
              <a:gd name="connsiteX27" fmla="*/ 2476501 w 3926033"/>
              <a:gd name="connsiteY27" fmla="*/ 173182 h 2098025"/>
              <a:gd name="connsiteX28" fmla="*/ 2476501 w 3926033"/>
              <a:gd name="connsiteY28" fmla="*/ 20782 h 2098025"/>
              <a:gd name="connsiteX29" fmla="*/ 3214256 w 3926033"/>
              <a:gd name="connsiteY29" fmla="*/ 0 h 2098025"/>
              <a:gd name="connsiteX0" fmla="*/ 3192825 w 3904602"/>
              <a:gd name="connsiteY0" fmla="*/ 0 h 2088573"/>
              <a:gd name="connsiteX1" fmla="*/ 3717565 w 3904602"/>
              <a:gd name="connsiteY1" fmla="*/ 0 h 2088573"/>
              <a:gd name="connsiteX2" fmla="*/ 3873429 w 3904602"/>
              <a:gd name="connsiteY2" fmla="*/ 51955 h 2088573"/>
              <a:gd name="connsiteX3" fmla="*/ 3904602 w 3904602"/>
              <a:gd name="connsiteY3" fmla="*/ 202623 h 2088573"/>
              <a:gd name="connsiteX4" fmla="*/ 3899406 w 3904602"/>
              <a:gd name="connsiteY4" fmla="*/ 1875559 h 2088573"/>
              <a:gd name="connsiteX5" fmla="*/ 3883820 w 3904602"/>
              <a:gd name="connsiteY5" fmla="*/ 2041814 h 2088573"/>
              <a:gd name="connsiteX6" fmla="*/ 3707175 w 3904602"/>
              <a:gd name="connsiteY6" fmla="*/ 2088573 h 2088573"/>
              <a:gd name="connsiteX7" fmla="*/ 169069 w 3904602"/>
              <a:gd name="connsiteY7" fmla="*/ 2078182 h 2088573"/>
              <a:gd name="connsiteX8" fmla="*/ 38100 w 3904602"/>
              <a:gd name="connsiteY8" fmla="*/ 2051989 h 2088573"/>
              <a:gd name="connsiteX9" fmla="*/ 16670 w 3904602"/>
              <a:gd name="connsiteY9" fmla="*/ 1925782 h 2088573"/>
              <a:gd name="connsiteX10" fmla="*/ 16670 w 3904602"/>
              <a:gd name="connsiteY10" fmla="*/ 173182 h 2088573"/>
              <a:gd name="connsiteX11" fmla="*/ 50008 w 3904602"/>
              <a:gd name="connsiteY11" fmla="*/ 51738 h 2088573"/>
              <a:gd name="connsiteX12" fmla="*/ 169069 w 3904602"/>
              <a:gd name="connsiteY12" fmla="*/ 20782 h 2088573"/>
              <a:gd name="connsiteX13" fmla="*/ 1464470 w 3904602"/>
              <a:gd name="connsiteY13" fmla="*/ 20782 h 2088573"/>
              <a:gd name="connsiteX14" fmla="*/ 1464470 w 3904602"/>
              <a:gd name="connsiteY14" fmla="*/ 173182 h 2088573"/>
              <a:gd name="connsiteX15" fmla="*/ 1388270 w 3904602"/>
              <a:gd name="connsiteY15" fmla="*/ 249382 h 2088573"/>
              <a:gd name="connsiteX16" fmla="*/ 1388270 w 3904602"/>
              <a:gd name="connsiteY16" fmla="*/ 554182 h 2088573"/>
              <a:gd name="connsiteX17" fmla="*/ 1693070 w 3904602"/>
              <a:gd name="connsiteY17" fmla="*/ 554182 h 2088573"/>
              <a:gd name="connsiteX18" fmla="*/ 1693070 w 3904602"/>
              <a:gd name="connsiteY18" fmla="*/ 249382 h 2088573"/>
              <a:gd name="connsiteX19" fmla="*/ 1616870 w 3904602"/>
              <a:gd name="connsiteY19" fmla="*/ 173182 h 2088573"/>
              <a:gd name="connsiteX20" fmla="*/ 1616870 w 3904602"/>
              <a:gd name="connsiteY20" fmla="*/ 20782 h 2088573"/>
              <a:gd name="connsiteX21" fmla="*/ 2302670 w 3904602"/>
              <a:gd name="connsiteY21" fmla="*/ 20782 h 2088573"/>
              <a:gd name="connsiteX22" fmla="*/ 2302670 w 3904602"/>
              <a:gd name="connsiteY22" fmla="*/ 173182 h 2088573"/>
              <a:gd name="connsiteX23" fmla="*/ 2226470 w 3904602"/>
              <a:gd name="connsiteY23" fmla="*/ 249382 h 2088573"/>
              <a:gd name="connsiteX24" fmla="*/ 2226470 w 3904602"/>
              <a:gd name="connsiteY24" fmla="*/ 554182 h 2088573"/>
              <a:gd name="connsiteX25" fmla="*/ 2531270 w 3904602"/>
              <a:gd name="connsiteY25" fmla="*/ 554182 h 2088573"/>
              <a:gd name="connsiteX26" fmla="*/ 2531270 w 3904602"/>
              <a:gd name="connsiteY26" fmla="*/ 249382 h 2088573"/>
              <a:gd name="connsiteX27" fmla="*/ 2455070 w 3904602"/>
              <a:gd name="connsiteY27" fmla="*/ 173182 h 2088573"/>
              <a:gd name="connsiteX28" fmla="*/ 2455070 w 3904602"/>
              <a:gd name="connsiteY28" fmla="*/ 20782 h 2088573"/>
              <a:gd name="connsiteX29" fmla="*/ 3192825 w 3904602"/>
              <a:gd name="connsiteY29" fmla="*/ 0 h 2088573"/>
              <a:gd name="connsiteX0" fmla="*/ 3178538 w 3890315"/>
              <a:gd name="connsiteY0" fmla="*/ 0 h 2088573"/>
              <a:gd name="connsiteX1" fmla="*/ 3703278 w 3890315"/>
              <a:gd name="connsiteY1" fmla="*/ 0 h 2088573"/>
              <a:gd name="connsiteX2" fmla="*/ 3859142 w 3890315"/>
              <a:gd name="connsiteY2" fmla="*/ 51955 h 2088573"/>
              <a:gd name="connsiteX3" fmla="*/ 3890315 w 3890315"/>
              <a:gd name="connsiteY3" fmla="*/ 202623 h 2088573"/>
              <a:gd name="connsiteX4" fmla="*/ 3885119 w 3890315"/>
              <a:gd name="connsiteY4" fmla="*/ 1875559 h 2088573"/>
              <a:gd name="connsiteX5" fmla="*/ 3869533 w 3890315"/>
              <a:gd name="connsiteY5" fmla="*/ 2041814 h 2088573"/>
              <a:gd name="connsiteX6" fmla="*/ 3692888 w 3890315"/>
              <a:gd name="connsiteY6" fmla="*/ 2088573 h 2088573"/>
              <a:gd name="connsiteX7" fmla="*/ 154782 w 3890315"/>
              <a:gd name="connsiteY7" fmla="*/ 2078182 h 2088573"/>
              <a:gd name="connsiteX8" fmla="*/ 38100 w 3890315"/>
              <a:gd name="connsiteY8" fmla="*/ 2054371 h 2088573"/>
              <a:gd name="connsiteX9" fmla="*/ 2383 w 3890315"/>
              <a:gd name="connsiteY9" fmla="*/ 1925782 h 2088573"/>
              <a:gd name="connsiteX10" fmla="*/ 2383 w 3890315"/>
              <a:gd name="connsiteY10" fmla="*/ 173182 h 2088573"/>
              <a:gd name="connsiteX11" fmla="*/ 35721 w 3890315"/>
              <a:gd name="connsiteY11" fmla="*/ 51738 h 2088573"/>
              <a:gd name="connsiteX12" fmla="*/ 154782 w 3890315"/>
              <a:gd name="connsiteY12" fmla="*/ 20782 h 2088573"/>
              <a:gd name="connsiteX13" fmla="*/ 1450183 w 3890315"/>
              <a:gd name="connsiteY13" fmla="*/ 20782 h 2088573"/>
              <a:gd name="connsiteX14" fmla="*/ 1450183 w 3890315"/>
              <a:gd name="connsiteY14" fmla="*/ 173182 h 2088573"/>
              <a:gd name="connsiteX15" fmla="*/ 1373983 w 3890315"/>
              <a:gd name="connsiteY15" fmla="*/ 249382 h 2088573"/>
              <a:gd name="connsiteX16" fmla="*/ 1373983 w 3890315"/>
              <a:gd name="connsiteY16" fmla="*/ 554182 h 2088573"/>
              <a:gd name="connsiteX17" fmla="*/ 1678783 w 3890315"/>
              <a:gd name="connsiteY17" fmla="*/ 554182 h 2088573"/>
              <a:gd name="connsiteX18" fmla="*/ 1678783 w 3890315"/>
              <a:gd name="connsiteY18" fmla="*/ 249382 h 2088573"/>
              <a:gd name="connsiteX19" fmla="*/ 1602583 w 3890315"/>
              <a:gd name="connsiteY19" fmla="*/ 173182 h 2088573"/>
              <a:gd name="connsiteX20" fmla="*/ 1602583 w 3890315"/>
              <a:gd name="connsiteY20" fmla="*/ 20782 h 2088573"/>
              <a:gd name="connsiteX21" fmla="*/ 2288383 w 3890315"/>
              <a:gd name="connsiteY21" fmla="*/ 20782 h 2088573"/>
              <a:gd name="connsiteX22" fmla="*/ 2288383 w 3890315"/>
              <a:gd name="connsiteY22" fmla="*/ 173182 h 2088573"/>
              <a:gd name="connsiteX23" fmla="*/ 2212183 w 3890315"/>
              <a:gd name="connsiteY23" fmla="*/ 249382 h 2088573"/>
              <a:gd name="connsiteX24" fmla="*/ 2212183 w 3890315"/>
              <a:gd name="connsiteY24" fmla="*/ 554182 h 2088573"/>
              <a:gd name="connsiteX25" fmla="*/ 2516983 w 3890315"/>
              <a:gd name="connsiteY25" fmla="*/ 554182 h 2088573"/>
              <a:gd name="connsiteX26" fmla="*/ 2516983 w 3890315"/>
              <a:gd name="connsiteY26" fmla="*/ 249382 h 2088573"/>
              <a:gd name="connsiteX27" fmla="*/ 2440783 w 3890315"/>
              <a:gd name="connsiteY27" fmla="*/ 173182 h 2088573"/>
              <a:gd name="connsiteX28" fmla="*/ 2440783 w 3890315"/>
              <a:gd name="connsiteY28" fmla="*/ 20782 h 2088573"/>
              <a:gd name="connsiteX29" fmla="*/ 3178538 w 3890315"/>
              <a:gd name="connsiteY29" fmla="*/ 0 h 2088573"/>
              <a:gd name="connsiteX0" fmla="*/ 3178538 w 3890315"/>
              <a:gd name="connsiteY0" fmla="*/ 0 h 2078831"/>
              <a:gd name="connsiteX1" fmla="*/ 3703278 w 3890315"/>
              <a:gd name="connsiteY1" fmla="*/ 0 h 2078831"/>
              <a:gd name="connsiteX2" fmla="*/ 3859142 w 3890315"/>
              <a:gd name="connsiteY2" fmla="*/ 51955 h 2078831"/>
              <a:gd name="connsiteX3" fmla="*/ 3890315 w 3890315"/>
              <a:gd name="connsiteY3" fmla="*/ 202623 h 2078831"/>
              <a:gd name="connsiteX4" fmla="*/ 3885119 w 3890315"/>
              <a:gd name="connsiteY4" fmla="*/ 1875559 h 2078831"/>
              <a:gd name="connsiteX5" fmla="*/ 3869533 w 3890315"/>
              <a:gd name="connsiteY5" fmla="*/ 2041814 h 2078831"/>
              <a:gd name="connsiteX6" fmla="*/ 3736182 w 3890315"/>
              <a:gd name="connsiteY6" fmla="*/ 2078182 h 2078831"/>
              <a:gd name="connsiteX7" fmla="*/ 154782 w 3890315"/>
              <a:gd name="connsiteY7" fmla="*/ 2078182 h 2078831"/>
              <a:gd name="connsiteX8" fmla="*/ 38100 w 3890315"/>
              <a:gd name="connsiteY8" fmla="*/ 2054371 h 2078831"/>
              <a:gd name="connsiteX9" fmla="*/ 2383 w 3890315"/>
              <a:gd name="connsiteY9" fmla="*/ 1925782 h 2078831"/>
              <a:gd name="connsiteX10" fmla="*/ 2383 w 3890315"/>
              <a:gd name="connsiteY10" fmla="*/ 173182 h 2078831"/>
              <a:gd name="connsiteX11" fmla="*/ 35721 w 3890315"/>
              <a:gd name="connsiteY11" fmla="*/ 51738 h 2078831"/>
              <a:gd name="connsiteX12" fmla="*/ 154782 w 3890315"/>
              <a:gd name="connsiteY12" fmla="*/ 20782 h 2078831"/>
              <a:gd name="connsiteX13" fmla="*/ 1450183 w 3890315"/>
              <a:gd name="connsiteY13" fmla="*/ 20782 h 2078831"/>
              <a:gd name="connsiteX14" fmla="*/ 1450183 w 3890315"/>
              <a:gd name="connsiteY14" fmla="*/ 173182 h 2078831"/>
              <a:gd name="connsiteX15" fmla="*/ 1373983 w 3890315"/>
              <a:gd name="connsiteY15" fmla="*/ 249382 h 2078831"/>
              <a:gd name="connsiteX16" fmla="*/ 1373983 w 3890315"/>
              <a:gd name="connsiteY16" fmla="*/ 554182 h 2078831"/>
              <a:gd name="connsiteX17" fmla="*/ 1678783 w 3890315"/>
              <a:gd name="connsiteY17" fmla="*/ 554182 h 2078831"/>
              <a:gd name="connsiteX18" fmla="*/ 1678783 w 3890315"/>
              <a:gd name="connsiteY18" fmla="*/ 249382 h 2078831"/>
              <a:gd name="connsiteX19" fmla="*/ 1602583 w 3890315"/>
              <a:gd name="connsiteY19" fmla="*/ 173182 h 2078831"/>
              <a:gd name="connsiteX20" fmla="*/ 1602583 w 3890315"/>
              <a:gd name="connsiteY20" fmla="*/ 20782 h 2078831"/>
              <a:gd name="connsiteX21" fmla="*/ 2288383 w 3890315"/>
              <a:gd name="connsiteY21" fmla="*/ 20782 h 2078831"/>
              <a:gd name="connsiteX22" fmla="*/ 2288383 w 3890315"/>
              <a:gd name="connsiteY22" fmla="*/ 173182 h 2078831"/>
              <a:gd name="connsiteX23" fmla="*/ 2212183 w 3890315"/>
              <a:gd name="connsiteY23" fmla="*/ 249382 h 2078831"/>
              <a:gd name="connsiteX24" fmla="*/ 2212183 w 3890315"/>
              <a:gd name="connsiteY24" fmla="*/ 554182 h 2078831"/>
              <a:gd name="connsiteX25" fmla="*/ 2516983 w 3890315"/>
              <a:gd name="connsiteY25" fmla="*/ 554182 h 2078831"/>
              <a:gd name="connsiteX26" fmla="*/ 2516983 w 3890315"/>
              <a:gd name="connsiteY26" fmla="*/ 249382 h 2078831"/>
              <a:gd name="connsiteX27" fmla="*/ 2440783 w 3890315"/>
              <a:gd name="connsiteY27" fmla="*/ 173182 h 2078831"/>
              <a:gd name="connsiteX28" fmla="*/ 2440783 w 3890315"/>
              <a:gd name="connsiteY28" fmla="*/ 20782 h 2078831"/>
              <a:gd name="connsiteX29" fmla="*/ 3178538 w 3890315"/>
              <a:gd name="connsiteY29" fmla="*/ 0 h 2078831"/>
              <a:gd name="connsiteX0" fmla="*/ 2440783 w 3890315"/>
              <a:gd name="connsiteY0" fmla="*/ 20782 h 2078831"/>
              <a:gd name="connsiteX1" fmla="*/ 3703278 w 3890315"/>
              <a:gd name="connsiteY1" fmla="*/ 0 h 2078831"/>
              <a:gd name="connsiteX2" fmla="*/ 3859142 w 3890315"/>
              <a:gd name="connsiteY2" fmla="*/ 51955 h 2078831"/>
              <a:gd name="connsiteX3" fmla="*/ 3890315 w 3890315"/>
              <a:gd name="connsiteY3" fmla="*/ 202623 h 2078831"/>
              <a:gd name="connsiteX4" fmla="*/ 3885119 w 3890315"/>
              <a:gd name="connsiteY4" fmla="*/ 1875559 h 2078831"/>
              <a:gd name="connsiteX5" fmla="*/ 3869533 w 3890315"/>
              <a:gd name="connsiteY5" fmla="*/ 2041814 h 2078831"/>
              <a:gd name="connsiteX6" fmla="*/ 3736182 w 3890315"/>
              <a:gd name="connsiteY6" fmla="*/ 2078182 h 2078831"/>
              <a:gd name="connsiteX7" fmla="*/ 154782 w 3890315"/>
              <a:gd name="connsiteY7" fmla="*/ 2078182 h 2078831"/>
              <a:gd name="connsiteX8" fmla="*/ 38100 w 3890315"/>
              <a:gd name="connsiteY8" fmla="*/ 2054371 h 2078831"/>
              <a:gd name="connsiteX9" fmla="*/ 2383 w 3890315"/>
              <a:gd name="connsiteY9" fmla="*/ 1925782 h 2078831"/>
              <a:gd name="connsiteX10" fmla="*/ 2383 w 3890315"/>
              <a:gd name="connsiteY10" fmla="*/ 173182 h 2078831"/>
              <a:gd name="connsiteX11" fmla="*/ 35721 w 3890315"/>
              <a:gd name="connsiteY11" fmla="*/ 51738 h 2078831"/>
              <a:gd name="connsiteX12" fmla="*/ 154782 w 3890315"/>
              <a:gd name="connsiteY12" fmla="*/ 20782 h 2078831"/>
              <a:gd name="connsiteX13" fmla="*/ 1450183 w 3890315"/>
              <a:gd name="connsiteY13" fmla="*/ 20782 h 2078831"/>
              <a:gd name="connsiteX14" fmla="*/ 1450183 w 3890315"/>
              <a:gd name="connsiteY14" fmla="*/ 173182 h 2078831"/>
              <a:gd name="connsiteX15" fmla="*/ 1373983 w 3890315"/>
              <a:gd name="connsiteY15" fmla="*/ 249382 h 2078831"/>
              <a:gd name="connsiteX16" fmla="*/ 1373983 w 3890315"/>
              <a:gd name="connsiteY16" fmla="*/ 554182 h 2078831"/>
              <a:gd name="connsiteX17" fmla="*/ 1678783 w 3890315"/>
              <a:gd name="connsiteY17" fmla="*/ 554182 h 2078831"/>
              <a:gd name="connsiteX18" fmla="*/ 1678783 w 3890315"/>
              <a:gd name="connsiteY18" fmla="*/ 249382 h 2078831"/>
              <a:gd name="connsiteX19" fmla="*/ 1602583 w 3890315"/>
              <a:gd name="connsiteY19" fmla="*/ 173182 h 2078831"/>
              <a:gd name="connsiteX20" fmla="*/ 1602583 w 3890315"/>
              <a:gd name="connsiteY20" fmla="*/ 20782 h 2078831"/>
              <a:gd name="connsiteX21" fmla="*/ 2288383 w 3890315"/>
              <a:gd name="connsiteY21" fmla="*/ 20782 h 2078831"/>
              <a:gd name="connsiteX22" fmla="*/ 2288383 w 3890315"/>
              <a:gd name="connsiteY22" fmla="*/ 173182 h 2078831"/>
              <a:gd name="connsiteX23" fmla="*/ 2212183 w 3890315"/>
              <a:gd name="connsiteY23" fmla="*/ 249382 h 2078831"/>
              <a:gd name="connsiteX24" fmla="*/ 2212183 w 3890315"/>
              <a:gd name="connsiteY24" fmla="*/ 554182 h 2078831"/>
              <a:gd name="connsiteX25" fmla="*/ 2516983 w 3890315"/>
              <a:gd name="connsiteY25" fmla="*/ 554182 h 2078831"/>
              <a:gd name="connsiteX26" fmla="*/ 2516983 w 3890315"/>
              <a:gd name="connsiteY26" fmla="*/ 249382 h 2078831"/>
              <a:gd name="connsiteX27" fmla="*/ 2440783 w 3890315"/>
              <a:gd name="connsiteY27" fmla="*/ 173182 h 2078831"/>
              <a:gd name="connsiteX28" fmla="*/ 2440783 w 3890315"/>
              <a:gd name="connsiteY28" fmla="*/ 20782 h 2078831"/>
              <a:gd name="connsiteX0" fmla="*/ 2440783 w 3890315"/>
              <a:gd name="connsiteY0" fmla="*/ 0 h 2058049"/>
              <a:gd name="connsiteX1" fmla="*/ 3736182 w 3890315"/>
              <a:gd name="connsiteY1" fmla="*/ 0 h 2058049"/>
              <a:gd name="connsiteX2" fmla="*/ 3859142 w 3890315"/>
              <a:gd name="connsiteY2" fmla="*/ 31173 h 2058049"/>
              <a:gd name="connsiteX3" fmla="*/ 3890315 w 3890315"/>
              <a:gd name="connsiteY3" fmla="*/ 181841 h 2058049"/>
              <a:gd name="connsiteX4" fmla="*/ 3885119 w 3890315"/>
              <a:gd name="connsiteY4" fmla="*/ 1854777 h 2058049"/>
              <a:gd name="connsiteX5" fmla="*/ 3869533 w 3890315"/>
              <a:gd name="connsiteY5" fmla="*/ 2021032 h 2058049"/>
              <a:gd name="connsiteX6" fmla="*/ 3736182 w 3890315"/>
              <a:gd name="connsiteY6" fmla="*/ 2057400 h 2058049"/>
              <a:gd name="connsiteX7" fmla="*/ 154782 w 3890315"/>
              <a:gd name="connsiteY7" fmla="*/ 2057400 h 2058049"/>
              <a:gd name="connsiteX8" fmla="*/ 38100 w 3890315"/>
              <a:gd name="connsiteY8" fmla="*/ 2033589 h 2058049"/>
              <a:gd name="connsiteX9" fmla="*/ 2383 w 3890315"/>
              <a:gd name="connsiteY9" fmla="*/ 1905000 h 2058049"/>
              <a:gd name="connsiteX10" fmla="*/ 2383 w 3890315"/>
              <a:gd name="connsiteY10" fmla="*/ 152400 h 2058049"/>
              <a:gd name="connsiteX11" fmla="*/ 35721 w 3890315"/>
              <a:gd name="connsiteY11" fmla="*/ 30956 h 2058049"/>
              <a:gd name="connsiteX12" fmla="*/ 154782 w 3890315"/>
              <a:gd name="connsiteY12" fmla="*/ 0 h 2058049"/>
              <a:gd name="connsiteX13" fmla="*/ 1450183 w 3890315"/>
              <a:gd name="connsiteY13" fmla="*/ 0 h 2058049"/>
              <a:gd name="connsiteX14" fmla="*/ 1450183 w 3890315"/>
              <a:gd name="connsiteY14" fmla="*/ 152400 h 2058049"/>
              <a:gd name="connsiteX15" fmla="*/ 1373983 w 3890315"/>
              <a:gd name="connsiteY15" fmla="*/ 228600 h 2058049"/>
              <a:gd name="connsiteX16" fmla="*/ 1373983 w 3890315"/>
              <a:gd name="connsiteY16" fmla="*/ 533400 h 2058049"/>
              <a:gd name="connsiteX17" fmla="*/ 1678783 w 3890315"/>
              <a:gd name="connsiteY17" fmla="*/ 533400 h 2058049"/>
              <a:gd name="connsiteX18" fmla="*/ 1678783 w 3890315"/>
              <a:gd name="connsiteY18" fmla="*/ 228600 h 2058049"/>
              <a:gd name="connsiteX19" fmla="*/ 1602583 w 3890315"/>
              <a:gd name="connsiteY19" fmla="*/ 152400 h 2058049"/>
              <a:gd name="connsiteX20" fmla="*/ 1602583 w 3890315"/>
              <a:gd name="connsiteY20" fmla="*/ 0 h 2058049"/>
              <a:gd name="connsiteX21" fmla="*/ 2288383 w 3890315"/>
              <a:gd name="connsiteY21" fmla="*/ 0 h 2058049"/>
              <a:gd name="connsiteX22" fmla="*/ 2288383 w 3890315"/>
              <a:gd name="connsiteY22" fmla="*/ 152400 h 2058049"/>
              <a:gd name="connsiteX23" fmla="*/ 2212183 w 3890315"/>
              <a:gd name="connsiteY23" fmla="*/ 228600 h 2058049"/>
              <a:gd name="connsiteX24" fmla="*/ 2212183 w 3890315"/>
              <a:gd name="connsiteY24" fmla="*/ 533400 h 2058049"/>
              <a:gd name="connsiteX25" fmla="*/ 2516983 w 3890315"/>
              <a:gd name="connsiteY25" fmla="*/ 533400 h 2058049"/>
              <a:gd name="connsiteX26" fmla="*/ 2516983 w 3890315"/>
              <a:gd name="connsiteY26" fmla="*/ 228600 h 2058049"/>
              <a:gd name="connsiteX27" fmla="*/ 2440783 w 3890315"/>
              <a:gd name="connsiteY27" fmla="*/ 152400 h 2058049"/>
              <a:gd name="connsiteX28" fmla="*/ 2440783 w 3890315"/>
              <a:gd name="connsiteY28" fmla="*/ 0 h 2058049"/>
              <a:gd name="connsiteX0" fmla="*/ 2440783 w 3890315"/>
              <a:gd name="connsiteY0" fmla="*/ 10174 h 2068223"/>
              <a:gd name="connsiteX1" fmla="*/ 3736182 w 3890315"/>
              <a:gd name="connsiteY1" fmla="*/ 10174 h 2068223"/>
              <a:gd name="connsiteX2" fmla="*/ 3859142 w 3890315"/>
              <a:gd name="connsiteY2" fmla="*/ 41347 h 2068223"/>
              <a:gd name="connsiteX3" fmla="*/ 3890315 w 3890315"/>
              <a:gd name="connsiteY3" fmla="*/ 192015 h 2068223"/>
              <a:gd name="connsiteX4" fmla="*/ 3885119 w 3890315"/>
              <a:gd name="connsiteY4" fmla="*/ 1864951 h 2068223"/>
              <a:gd name="connsiteX5" fmla="*/ 3869533 w 3890315"/>
              <a:gd name="connsiteY5" fmla="*/ 2031206 h 2068223"/>
              <a:gd name="connsiteX6" fmla="*/ 3736182 w 3890315"/>
              <a:gd name="connsiteY6" fmla="*/ 2067574 h 2068223"/>
              <a:gd name="connsiteX7" fmla="*/ 154782 w 3890315"/>
              <a:gd name="connsiteY7" fmla="*/ 2067574 h 2068223"/>
              <a:gd name="connsiteX8" fmla="*/ 38100 w 3890315"/>
              <a:gd name="connsiteY8" fmla="*/ 2043763 h 2068223"/>
              <a:gd name="connsiteX9" fmla="*/ 2383 w 3890315"/>
              <a:gd name="connsiteY9" fmla="*/ 1915174 h 2068223"/>
              <a:gd name="connsiteX10" fmla="*/ 2383 w 3890315"/>
              <a:gd name="connsiteY10" fmla="*/ 162574 h 2068223"/>
              <a:gd name="connsiteX11" fmla="*/ 35721 w 3890315"/>
              <a:gd name="connsiteY11" fmla="*/ 41130 h 2068223"/>
              <a:gd name="connsiteX12" fmla="*/ 154782 w 3890315"/>
              <a:gd name="connsiteY12" fmla="*/ 10174 h 2068223"/>
              <a:gd name="connsiteX13" fmla="*/ 1450183 w 3890315"/>
              <a:gd name="connsiteY13" fmla="*/ 10174 h 2068223"/>
              <a:gd name="connsiteX14" fmla="*/ 1450183 w 3890315"/>
              <a:gd name="connsiteY14" fmla="*/ 162574 h 2068223"/>
              <a:gd name="connsiteX15" fmla="*/ 1373983 w 3890315"/>
              <a:gd name="connsiteY15" fmla="*/ 238774 h 2068223"/>
              <a:gd name="connsiteX16" fmla="*/ 1373983 w 3890315"/>
              <a:gd name="connsiteY16" fmla="*/ 543574 h 2068223"/>
              <a:gd name="connsiteX17" fmla="*/ 1678783 w 3890315"/>
              <a:gd name="connsiteY17" fmla="*/ 543574 h 2068223"/>
              <a:gd name="connsiteX18" fmla="*/ 1678783 w 3890315"/>
              <a:gd name="connsiteY18" fmla="*/ 238774 h 2068223"/>
              <a:gd name="connsiteX19" fmla="*/ 1602583 w 3890315"/>
              <a:gd name="connsiteY19" fmla="*/ 162574 h 2068223"/>
              <a:gd name="connsiteX20" fmla="*/ 1602583 w 3890315"/>
              <a:gd name="connsiteY20" fmla="*/ 10174 h 2068223"/>
              <a:gd name="connsiteX21" fmla="*/ 2288383 w 3890315"/>
              <a:gd name="connsiteY21" fmla="*/ 10174 h 2068223"/>
              <a:gd name="connsiteX22" fmla="*/ 2288383 w 3890315"/>
              <a:gd name="connsiteY22" fmla="*/ 162574 h 2068223"/>
              <a:gd name="connsiteX23" fmla="*/ 2212183 w 3890315"/>
              <a:gd name="connsiteY23" fmla="*/ 238774 h 2068223"/>
              <a:gd name="connsiteX24" fmla="*/ 2212183 w 3890315"/>
              <a:gd name="connsiteY24" fmla="*/ 543574 h 2068223"/>
              <a:gd name="connsiteX25" fmla="*/ 2516983 w 3890315"/>
              <a:gd name="connsiteY25" fmla="*/ 543574 h 2068223"/>
              <a:gd name="connsiteX26" fmla="*/ 2516983 w 3890315"/>
              <a:gd name="connsiteY26" fmla="*/ 238774 h 2068223"/>
              <a:gd name="connsiteX27" fmla="*/ 2440783 w 3890315"/>
              <a:gd name="connsiteY27" fmla="*/ 162574 h 2068223"/>
              <a:gd name="connsiteX28" fmla="*/ 2440783 w 3890315"/>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90315 w 3898108"/>
              <a:gd name="connsiteY3" fmla="*/ 192015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5411 h 2071904"/>
              <a:gd name="connsiteX1" fmla="*/ 3736182 w 3898108"/>
              <a:gd name="connsiteY1" fmla="*/ 5411 h 2071904"/>
              <a:gd name="connsiteX2" fmla="*/ 3859142 w 3898108"/>
              <a:gd name="connsiteY2" fmla="*/ 36584 h 2071904"/>
              <a:gd name="connsiteX3" fmla="*/ 3888581 w 3898108"/>
              <a:gd name="connsiteY3" fmla="*/ 234011 h 2071904"/>
              <a:gd name="connsiteX4" fmla="*/ 3885119 w 3898108"/>
              <a:gd name="connsiteY4" fmla="*/ 1860188 h 2071904"/>
              <a:gd name="connsiteX5" fmla="*/ 3869533 w 3898108"/>
              <a:gd name="connsiteY5" fmla="*/ 2026443 h 2071904"/>
              <a:gd name="connsiteX6" fmla="*/ 3736182 w 3898108"/>
              <a:gd name="connsiteY6" fmla="*/ 2062811 h 2071904"/>
              <a:gd name="connsiteX7" fmla="*/ 154782 w 3898108"/>
              <a:gd name="connsiteY7" fmla="*/ 2062811 h 2071904"/>
              <a:gd name="connsiteX8" fmla="*/ 38100 w 3898108"/>
              <a:gd name="connsiteY8" fmla="*/ 2039000 h 2071904"/>
              <a:gd name="connsiteX9" fmla="*/ 2383 w 3898108"/>
              <a:gd name="connsiteY9" fmla="*/ 1910411 h 2071904"/>
              <a:gd name="connsiteX10" fmla="*/ 2383 w 3898108"/>
              <a:gd name="connsiteY10" fmla="*/ 157811 h 2071904"/>
              <a:gd name="connsiteX11" fmla="*/ 35721 w 3898108"/>
              <a:gd name="connsiteY11" fmla="*/ 36367 h 2071904"/>
              <a:gd name="connsiteX12" fmla="*/ 154782 w 3898108"/>
              <a:gd name="connsiteY12" fmla="*/ 5411 h 2071904"/>
              <a:gd name="connsiteX13" fmla="*/ 1450183 w 3898108"/>
              <a:gd name="connsiteY13" fmla="*/ 5411 h 2071904"/>
              <a:gd name="connsiteX14" fmla="*/ 1450183 w 3898108"/>
              <a:gd name="connsiteY14" fmla="*/ 157811 h 2071904"/>
              <a:gd name="connsiteX15" fmla="*/ 1373983 w 3898108"/>
              <a:gd name="connsiteY15" fmla="*/ 234011 h 2071904"/>
              <a:gd name="connsiteX16" fmla="*/ 1373983 w 3898108"/>
              <a:gd name="connsiteY16" fmla="*/ 538811 h 2071904"/>
              <a:gd name="connsiteX17" fmla="*/ 1678783 w 3898108"/>
              <a:gd name="connsiteY17" fmla="*/ 538811 h 2071904"/>
              <a:gd name="connsiteX18" fmla="*/ 1678783 w 3898108"/>
              <a:gd name="connsiteY18" fmla="*/ 234011 h 2071904"/>
              <a:gd name="connsiteX19" fmla="*/ 1602583 w 3898108"/>
              <a:gd name="connsiteY19" fmla="*/ 157811 h 2071904"/>
              <a:gd name="connsiteX20" fmla="*/ 1602583 w 3898108"/>
              <a:gd name="connsiteY20" fmla="*/ 5411 h 2071904"/>
              <a:gd name="connsiteX21" fmla="*/ 2288383 w 3898108"/>
              <a:gd name="connsiteY21" fmla="*/ 5411 h 2071904"/>
              <a:gd name="connsiteX22" fmla="*/ 2288383 w 3898108"/>
              <a:gd name="connsiteY22" fmla="*/ 157811 h 2071904"/>
              <a:gd name="connsiteX23" fmla="*/ 2212183 w 3898108"/>
              <a:gd name="connsiteY23" fmla="*/ 234011 h 2071904"/>
              <a:gd name="connsiteX24" fmla="*/ 2212183 w 3898108"/>
              <a:gd name="connsiteY24" fmla="*/ 538811 h 2071904"/>
              <a:gd name="connsiteX25" fmla="*/ 2516983 w 3898108"/>
              <a:gd name="connsiteY25" fmla="*/ 538811 h 2071904"/>
              <a:gd name="connsiteX26" fmla="*/ 2516983 w 3898108"/>
              <a:gd name="connsiteY26" fmla="*/ 234011 h 2071904"/>
              <a:gd name="connsiteX27" fmla="*/ 2440783 w 3898108"/>
              <a:gd name="connsiteY27" fmla="*/ 157811 h 2071904"/>
              <a:gd name="connsiteX28" fmla="*/ 2440783 w 3898108"/>
              <a:gd name="connsiteY28" fmla="*/ 5411 h 2071904"/>
              <a:gd name="connsiteX0" fmla="*/ 2440783 w 3898108"/>
              <a:gd name="connsiteY0" fmla="*/ 1515 h 2068008"/>
              <a:gd name="connsiteX1" fmla="*/ 3736182 w 3898108"/>
              <a:gd name="connsiteY1" fmla="*/ 1515 h 2068008"/>
              <a:gd name="connsiteX2" fmla="*/ 3859142 w 3898108"/>
              <a:gd name="connsiteY2" fmla="*/ 32688 h 2068008"/>
              <a:gd name="connsiteX3" fmla="*/ 3888581 w 3898108"/>
              <a:gd name="connsiteY3" fmla="*/ 230115 h 2068008"/>
              <a:gd name="connsiteX4" fmla="*/ 3885119 w 3898108"/>
              <a:gd name="connsiteY4" fmla="*/ 1856292 h 2068008"/>
              <a:gd name="connsiteX5" fmla="*/ 3869533 w 3898108"/>
              <a:gd name="connsiteY5" fmla="*/ 2022547 h 2068008"/>
              <a:gd name="connsiteX6" fmla="*/ 3736182 w 3898108"/>
              <a:gd name="connsiteY6" fmla="*/ 2058915 h 2068008"/>
              <a:gd name="connsiteX7" fmla="*/ 154782 w 3898108"/>
              <a:gd name="connsiteY7" fmla="*/ 2058915 h 2068008"/>
              <a:gd name="connsiteX8" fmla="*/ 38100 w 3898108"/>
              <a:gd name="connsiteY8" fmla="*/ 2035104 h 2068008"/>
              <a:gd name="connsiteX9" fmla="*/ 2383 w 3898108"/>
              <a:gd name="connsiteY9" fmla="*/ 1906515 h 2068008"/>
              <a:gd name="connsiteX10" fmla="*/ 2383 w 3898108"/>
              <a:gd name="connsiteY10" fmla="*/ 153915 h 2068008"/>
              <a:gd name="connsiteX11" fmla="*/ 35721 w 3898108"/>
              <a:gd name="connsiteY11" fmla="*/ 32471 h 2068008"/>
              <a:gd name="connsiteX12" fmla="*/ 154782 w 3898108"/>
              <a:gd name="connsiteY12" fmla="*/ 1515 h 2068008"/>
              <a:gd name="connsiteX13" fmla="*/ 1450183 w 3898108"/>
              <a:gd name="connsiteY13" fmla="*/ 1515 h 2068008"/>
              <a:gd name="connsiteX14" fmla="*/ 1450183 w 3898108"/>
              <a:gd name="connsiteY14" fmla="*/ 153915 h 2068008"/>
              <a:gd name="connsiteX15" fmla="*/ 1373983 w 3898108"/>
              <a:gd name="connsiteY15" fmla="*/ 230115 h 2068008"/>
              <a:gd name="connsiteX16" fmla="*/ 1373983 w 3898108"/>
              <a:gd name="connsiteY16" fmla="*/ 534915 h 2068008"/>
              <a:gd name="connsiteX17" fmla="*/ 1678783 w 3898108"/>
              <a:gd name="connsiteY17" fmla="*/ 534915 h 2068008"/>
              <a:gd name="connsiteX18" fmla="*/ 1678783 w 3898108"/>
              <a:gd name="connsiteY18" fmla="*/ 230115 h 2068008"/>
              <a:gd name="connsiteX19" fmla="*/ 1602583 w 3898108"/>
              <a:gd name="connsiteY19" fmla="*/ 153915 h 2068008"/>
              <a:gd name="connsiteX20" fmla="*/ 1602583 w 3898108"/>
              <a:gd name="connsiteY20" fmla="*/ 1515 h 2068008"/>
              <a:gd name="connsiteX21" fmla="*/ 2288383 w 3898108"/>
              <a:gd name="connsiteY21" fmla="*/ 1515 h 2068008"/>
              <a:gd name="connsiteX22" fmla="*/ 2288383 w 3898108"/>
              <a:gd name="connsiteY22" fmla="*/ 153915 h 2068008"/>
              <a:gd name="connsiteX23" fmla="*/ 2212183 w 3898108"/>
              <a:gd name="connsiteY23" fmla="*/ 230115 h 2068008"/>
              <a:gd name="connsiteX24" fmla="*/ 2212183 w 3898108"/>
              <a:gd name="connsiteY24" fmla="*/ 534915 h 2068008"/>
              <a:gd name="connsiteX25" fmla="*/ 2516983 w 3898108"/>
              <a:gd name="connsiteY25" fmla="*/ 534915 h 2068008"/>
              <a:gd name="connsiteX26" fmla="*/ 2516983 w 3898108"/>
              <a:gd name="connsiteY26" fmla="*/ 230115 h 2068008"/>
              <a:gd name="connsiteX27" fmla="*/ 2440783 w 3898108"/>
              <a:gd name="connsiteY27" fmla="*/ 153915 h 2068008"/>
              <a:gd name="connsiteX28" fmla="*/ 2440783 w 3898108"/>
              <a:gd name="connsiteY28" fmla="*/ 1515 h 2068008"/>
              <a:gd name="connsiteX0" fmla="*/ 2440783 w 3891397"/>
              <a:gd name="connsiteY0" fmla="*/ 1515 h 2068008"/>
              <a:gd name="connsiteX1" fmla="*/ 3736182 w 3891397"/>
              <a:gd name="connsiteY1" fmla="*/ 1515 h 2068008"/>
              <a:gd name="connsiteX2" fmla="*/ 3859142 w 3891397"/>
              <a:gd name="connsiteY2" fmla="*/ 32688 h 2068008"/>
              <a:gd name="connsiteX3" fmla="*/ 3888581 w 3891397"/>
              <a:gd name="connsiteY3" fmla="*/ 230115 h 2068008"/>
              <a:gd name="connsiteX4" fmla="*/ 3885119 w 3891397"/>
              <a:gd name="connsiteY4" fmla="*/ 1856292 h 2068008"/>
              <a:gd name="connsiteX5" fmla="*/ 3869533 w 3891397"/>
              <a:gd name="connsiteY5" fmla="*/ 2022547 h 2068008"/>
              <a:gd name="connsiteX6" fmla="*/ 3736182 w 3891397"/>
              <a:gd name="connsiteY6" fmla="*/ 2058915 h 2068008"/>
              <a:gd name="connsiteX7" fmla="*/ 154782 w 3891397"/>
              <a:gd name="connsiteY7" fmla="*/ 2058915 h 2068008"/>
              <a:gd name="connsiteX8" fmla="*/ 38100 w 3891397"/>
              <a:gd name="connsiteY8" fmla="*/ 2035104 h 2068008"/>
              <a:gd name="connsiteX9" fmla="*/ 2383 w 3891397"/>
              <a:gd name="connsiteY9" fmla="*/ 1906515 h 2068008"/>
              <a:gd name="connsiteX10" fmla="*/ 2383 w 3891397"/>
              <a:gd name="connsiteY10" fmla="*/ 153915 h 2068008"/>
              <a:gd name="connsiteX11" fmla="*/ 35721 w 3891397"/>
              <a:gd name="connsiteY11" fmla="*/ 32471 h 2068008"/>
              <a:gd name="connsiteX12" fmla="*/ 154782 w 3891397"/>
              <a:gd name="connsiteY12" fmla="*/ 1515 h 2068008"/>
              <a:gd name="connsiteX13" fmla="*/ 1450183 w 3891397"/>
              <a:gd name="connsiteY13" fmla="*/ 1515 h 2068008"/>
              <a:gd name="connsiteX14" fmla="*/ 1450183 w 3891397"/>
              <a:gd name="connsiteY14" fmla="*/ 153915 h 2068008"/>
              <a:gd name="connsiteX15" fmla="*/ 1373983 w 3891397"/>
              <a:gd name="connsiteY15" fmla="*/ 230115 h 2068008"/>
              <a:gd name="connsiteX16" fmla="*/ 1373983 w 3891397"/>
              <a:gd name="connsiteY16" fmla="*/ 534915 h 2068008"/>
              <a:gd name="connsiteX17" fmla="*/ 1678783 w 3891397"/>
              <a:gd name="connsiteY17" fmla="*/ 534915 h 2068008"/>
              <a:gd name="connsiteX18" fmla="*/ 1678783 w 3891397"/>
              <a:gd name="connsiteY18" fmla="*/ 230115 h 2068008"/>
              <a:gd name="connsiteX19" fmla="*/ 1602583 w 3891397"/>
              <a:gd name="connsiteY19" fmla="*/ 153915 h 2068008"/>
              <a:gd name="connsiteX20" fmla="*/ 1602583 w 3891397"/>
              <a:gd name="connsiteY20" fmla="*/ 1515 h 2068008"/>
              <a:gd name="connsiteX21" fmla="*/ 2288383 w 3891397"/>
              <a:gd name="connsiteY21" fmla="*/ 1515 h 2068008"/>
              <a:gd name="connsiteX22" fmla="*/ 2288383 w 3891397"/>
              <a:gd name="connsiteY22" fmla="*/ 153915 h 2068008"/>
              <a:gd name="connsiteX23" fmla="*/ 2212183 w 3891397"/>
              <a:gd name="connsiteY23" fmla="*/ 230115 h 2068008"/>
              <a:gd name="connsiteX24" fmla="*/ 2212183 w 3891397"/>
              <a:gd name="connsiteY24" fmla="*/ 534915 h 2068008"/>
              <a:gd name="connsiteX25" fmla="*/ 2516983 w 3891397"/>
              <a:gd name="connsiteY25" fmla="*/ 534915 h 2068008"/>
              <a:gd name="connsiteX26" fmla="*/ 2516983 w 3891397"/>
              <a:gd name="connsiteY26" fmla="*/ 230115 h 2068008"/>
              <a:gd name="connsiteX27" fmla="*/ 2440783 w 3891397"/>
              <a:gd name="connsiteY27" fmla="*/ 153915 h 2068008"/>
              <a:gd name="connsiteX28" fmla="*/ 2440783 w 3891397"/>
              <a:gd name="connsiteY28" fmla="*/ 1515 h 2068008"/>
              <a:gd name="connsiteX0" fmla="*/ 2440783 w 3891397"/>
              <a:gd name="connsiteY0" fmla="*/ 1515 h 2068008"/>
              <a:gd name="connsiteX1" fmla="*/ 3736182 w 3891397"/>
              <a:gd name="connsiteY1" fmla="*/ 1515 h 2068008"/>
              <a:gd name="connsiteX2" fmla="*/ 3859142 w 3891397"/>
              <a:gd name="connsiteY2" fmla="*/ 32688 h 2068008"/>
              <a:gd name="connsiteX3" fmla="*/ 3888581 w 3891397"/>
              <a:gd name="connsiteY3" fmla="*/ 230115 h 2068008"/>
              <a:gd name="connsiteX4" fmla="*/ 3888582 w 3891397"/>
              <a:gd name="connsiteY4" fmla="*/ 1906514 h 2068008"/>
              <a:gd name="connsiteX5" fmla="*/ 3869533 w 3891397"/>
              <a:gd name="connsiteY5" fmla="*/ 2022547 h 2068008"/>
              <a:gd name="connsiteX6" fmla="*/ 3736182 w 3891397"/>
              <a:gd name="connsiteY6" fmla="*/ 2058915 h 2068008"/>
              <a:gd name="connsiteX7" fmla="*/ 154782 w 3891397"/>
              <a:gd name="connsiteY7" fmla="*/ 2058915 h 2068008"/>
              <a:gd name="connsiteX8" fmla="*/ 38100 w 3891397"/>
              <a:gd name="connsiteY8" fmla="*/ 2035104 h 2068008"/>
              <a:gd name="connsiteX9" fmla="*/ 2383 w 3891397"/>
              <a:gd name="connsiteY9" fmla="*/ 1906515 h 2068008"/>
              <a:gd name="connsiteX10" fmla="*/ 2383 w 3891397"/>
              <a:gd name="connsiteY10" fmla="*/ 153915 h 2068008"/>
              <a:gd name="connsiteX11" fmla="*/ 35721 w 3891397"/>
              <a:gd name="connsiteY11" fmla="*/ 32471 h 2068008"/>
              <a:gd name="connsiteX12" fmla="*/ 154782 w 3891397"/>
              <a:gd name="connsiteY12" fmla="*/ 1515 h 2068008"/>
              <a:gd name="connsiteX13" fmla="*/ 1450183 w 3891397"/>
              <a:gd name="connsiteY13" fmla="*/ 1515 h 2068008"/>
              <a:gd name="connsiteX14" fmla="*/ 1450183 w 3891397"/>
              <a:gd name="connsiteY14" fmla="*/ 153915 h 2068008"/>
              <a:gd name="connsiteX15" fmla="*/ 1373983 w 3891397"/>
              <a:gd name="connsiteY15" fmla="*/ 230115 h 2068008"/>
              <a:gd name="connsiteX16" fmla="*/ 1373983 w 3891397"/>
              <a:gd name="connsiteY16" fmla="*/ 534915 h 2068008"/>
              <a:gd name="connsiteX17" fmla="*/ 1678783 w 3891397"/>
              <a:gd name="connsiteY17" fmla="*/ 534915 h 2068008"/>
              <a:gd name="connsiteX18" fmla="*/ 1678783 w 3891397"/>
              <a:gd name="connsiteY18" fmla="*/ 230115 h 2068008"/>
              <a:gd name="connsiteX19" fmla="*/ 1602583 w 3891397"/>
              <a:gd name="connsiteY19" fmla="*/ 153915 h 2068008"/>
              <a:gd name="connsiteX20" fmla="*/ 1602583 w 3891397"/>
              <a:gd name="connsiteY20" fmla="*/ 1515 h 2068008"/>
              <a:gd name="connsiteX21" fmla="*/ 2288383 w 3891397"/>
              <a:gd name="connsiteY21" fmla="*/ 1515 h 2068008"/>
              <a:gd name="connsiteX22" fmla="*/ 2288383 w 3891397"/>
              <a:gd name="connsiteY22" fmla="*/ 153915 h 2068008"/>
              <a:gd name="connsiteX23" fmla="*/ 2212183 w 3891397"/>
              <a:gd name="connsiteY23" fmla="*/ 230115 h 2068008"/>
              <a:gd name="connsiteX24" fmla="*/ 2212183 w 3891397"/>
              <a:gd name="connsiteY24" fmla="*/ 534915 h 2068008"/>
              <a:gd name="connsiteX25" fmla="*/ 2516983 w 3891397"/>
              <a:gd name="connsiteY25" fmla="*/ 534915 h 2068008"/>
              <a:gd name="connsiteX26" fmla="*/ 2516983 w 3891397"/>
              <a:gd name="connsiteY26" fmla="*/ 230115 h 2068008"/>
              <a:gd name="connsiteX27" fmla="*/ 2440783 w 3891397"/>
              <a:gd name="connsiteY27" fmla="*/ 153915 h 2068008"/>
              <a:gd name="connsiteX28" fmla="*/ 2440783 w 3891397"/>
              <a:gd name="connsiteY28" fmla="*/ 1515 h 2068008"/>
              <a:gd name="connsiteX0" fmla="*/ 2440783 w 3888583"/>
              <a:gd name="connsiteY0" fmla="*/ 1515 h 2068008"/>
              <a:gd name="connsiteX1" fmla="*/ 3736182 w 3888583"/>
              <a:gd name="connsiteY1" fmla="*/ 1515 h 2068008"/>
              <a:gd name="connsiteX2" fmla="*/ 3859142 w 3888583"/>
              <a:gd name="connsiteY2" fmla="*/ 32688 h 2068008"/>
              <a:gd name="connsiteX3" fmla="*/ 3888581 w 3888583"/>
              <a:gd name="connsiteY3" fmla="*/ 230115 h 2068008"/>
              <a:gd name="connsiteX4" fmla="*/ 3888582 w 3888583"/>
              <a:gd name="connsiteY4" fmla="*/ 1906514 h 2068008"/>
              <a:gd name="connsiteX5" fmla="*/ 3862389 w 3888583"/>
              <a:gd name="connsiteY5" fmla="*/ 2022547 h 2068008"/>
              <a:gd name="connsiteX6" fmla="*/ 3736182 w 3888583"/>
              <a:gd name="connsiteY6" fmla="*/ 2058915 h 2068008"/>
              <a:gd name="connsiteX7" fmla="*/ 154782 w 3888583"/>
              <a:gd name="connsiteY7" fmla="*/ 2058915 h 2068008"/>
              <a:gd name="connsiteX8" fmla="*/ 38100 w 3888583"/>
              <a:gd name="connsiteY8" fmla="*/ 2035104 h 2068008"/>
              <a:gd name="connsiteX9" fmla="*/ 2383 w 3888583"/>
              <a:gd name="connsiteY9" fmla="*/ 1906515 h 2068008"/>
              <a:gd name="connsiteX10" fmla="*/ 2383 w 3888583"/>
              <a:gd name="connsiteY10" fmla="*/ 153915 h 2068008"/>
              <a:gd name="connsiteX11" fmla="*/ 35721 w 3888583"/>
              <a:gd name="connsiteY11" fmla="*/ 32471 h 2068008"/>
              <a:gd name="connsiteX12" fmla="*/ 154782 w 3888583"/>
              <a:gd name="connsiteY12" fmla="*/ 1515 h 2068008"/>
              <a:gd name="connsiteX13" fmla="*/ 1450183 w 3888583"/>
              <a:gd name="connsiteY13" fmla="*/ 1515 h 2068008"/>
              <a:gd name="connsiteX14" fmla="*/ 1450183 w 3888583"/>
              <a:gd name="connsiteY14" fmla="*/ 153915 h 2068008"/>
              <a:gd name="connsiteX15" fmla="*/ 1373983 w 3888583"/>
              <a:gd name="connsiteY15" fmla="*/ 230115 h 2068008"/>
              <a:gd name="connsiteX16" fmla="*/ 1373983 w 3888583"/>
              <a:gd name="connsiteY16" fmla="*/ 534915 h 2068008"/>
              <a:gd name="connsiteX17" fmla="*/ 1678783 w 3888583"/>
              <a:gd name="connsiteY17" fmla="*/ 534915 h 2068008"/>
              <a:gd name="connsiteX18" fmla="*/ 1678783 w 3888583"/>
              <a:gd name="connsiteY18" fmla="*/ 230115 h 2068008"/>
              <a:gd name="connsiteX19" fmla="*/ 1602583 w 3888583"/>
              <a:gd name="connsiteY19" fmla="*/ 153915 h 2068008"/>
              <a:gd name="connsiteX20" fmla="*/ 1602583 w 3888583"/>
              <a:gd name="connsiteY20" fmla="*/ 1515 h 2068008"/>
              <a:gd name="connsiteX21" fmla="*/ 2288383 w 3888583"/>
              <a:gd name="connsiteY21" fmla="*/ 1515 h 2068008"/>
              <a:gd name="connsiteX22" fmla="*/ 2288383 w 3888583"/>
              <a:gd name="connsiteY22" fmla="*/ 153915 h 2068008"/>
              <a:gd name="connsiteX23" fmla="*/ 2212183 w 3888583"/>
              <a:gd name="connsiteY23" fmla="*/ 230115 h 2068008"/>
              <a:gd name="connsiteX24" fmla="*/ 2212183 w 3888583"/>
              <a:gd name="connsiteY24" fmla="*/ 534915 h 2068008"/>
              <a:gd name="connsiteX25" fmla="*/ 2516983 w 3888583"/>
              <a:gd name="connsiteY25" fmla="*/ 534915 h 2068008"/>
              <a:gd name="connsiteX26" fmla="*/ 2516983 w 3888583"/>
              <a:gd name="connsiteY26" fmla="*/ 230115 h 2068008"/>
              <a:gd name="connsiteX27" fmla="*/ 2440783 w 3888583"/>
              <a:gd name="connsiteY27" fmla="*/ 153915 h 2068008"/>
              <a:gd name="connsiteX28" fmla="*/ 2440783 w 3888583"/>
              <a:gd name="connsiteY28" fmla="*/ 1515 h 2068008"/>
              <a:gd name="connsiteX0" fmla="*/ 2440783 w 3898540"/>
              <a:gd name="connsiteY0" fmla="*/ 1515 h 2068008"/>
              <a:gd name="connsiteX1" fmla="*/ 3736182 w 3898540"/>
              <a:gd name="connsiteY1" fmla="*/ 1515 h 2068008"/>
              <a:gd name="connsiteX2" fmla="*/ 3859142 w 3898540"/>
              <a:gd name="connsiteY2" fmla="*/ 32688 h 2068008"/>
              <a:gd name="connsiteX3" fmla="*/ 3888581 w 3898540"/>
              <a:gd name="connsiteY3" fmla="*/ 230115 h 2068008"/>
              <a:gd name="connsiteX4" fmla="*/ 3888582 w 3898540"/>
              <a:gd name="connsiteY4" fmla="*/ 1906514 h 2068008"/>
              <a:gd name="connsiteX5" fmla="*/ 3862389 w 3898540"/>
              <a:gd name="connsiteY5" fmla="*/ 2022547 h 2068008"/>
              <a:gd name="connsiteX6" fmla="*/ 3736182 w 3898540"/>
              <a:gd name="connsiteY6" fmla="*/ 2058915 h 2068008"/>
              <a:gd name="connsiteX7" fmla="*/ 154782 w 3898540"/>
              <a:gd name="connsiteY7" fmla="*/ 2058915 h 2068008"/>
              <a:gd name="connsiteX8" fmla="*/ 38100 w 3898540"/>
              <a:gd name="connsiteY8" fmla="*/ 2035104 h 2068008"/>
              <a:gd name="connsiteX9" fmla="*/ 2383 w 3898540"/>
              <a:gd name="connsiteY9" fmla="*/ 1906515 h 2068008"/>
              <a:gd name="connsiteX10" fmla="*/ 2383 w 3898540"/>
              <a:gd name="connsiteY10" fmla="*/ 153915 h 2068008"/>
              <a:gd name="connsiteX11" fmla="*/ 35721 w 3898540"/>
              <a:gd name="connsiteY11" fmla="*/ 32471 h 2068008"/>
              <a:gd name="connsiteX12" fmla="*/ 154782 w 3898540"/>
              <a:gd name="connsiteY12" fmla="*/ 1515 h 2068008"/>
              <a:gd name="connsiteX13" fmla="*/ 1450183 w 3898540"/>
              <a:gd name="connsiteY13" fmla="*/ 1515 h 2068008"/>
              <a:gd name="connsiteX14" fmla="*/ 1450183 w 3898540"/>
              <a:gd name="connsiteY14" fmla="*/ 153915 h 2068008"/>
              <a:gd name="connsiteX15" fmla="*/ 1373983 w 3898540"/>
              <a:gd name="connsiteY15" fmla="*/ 230115 h 2068008"/>
              <a:gd name="connsiteX16" fmla="*/ 1373983 w 3898540"/>
              <a:gd name="connsiteY16" fmla="*/ 534915 h 2068008"/>
              <a:gd name="connsiteX17" fmla="*/ 1678783 w 3898540"/>
              <a:gd name="connsiteY17" fmla="*/ 534915 h 2068008"/>
              <a:gd name="connsiteX18" fmla="*/ 1678783 w 3898540"/>
              <a:gd name="connsiteY18" fmla="*/ 230115 h 2068008"/>
              <a:gd name="connsiteX19" fmla="*/ 1602583 w 3898540"/>
              <a:gd name="connsiteY19" fmla="*/ 153915 h 2068008"/>
              <a:gd name="connsiteX20" fmla="*/ 1602583 w 3898540"/>
              <a:gd name="connsiteY20" fmla="*/ 1515 h 2068008"/>
              <a:gd name="connsiteX21" fmla="*/ 2288383 w 3898540"/>
              <a:gd name="connsiteY21" fmla="*/ 1515 h 2068008"/>
              <a:gd name="connsiteX22" fmla="*/ 2288383 w 3898540"/>
              <a:gd name="connsiteY22" fmla="*/ 153915 h 2068008"/>
              <a:gd name="connsiteX23" fmla="*/ 2212183 w 3898540"/>
              <a:gd name="connsiteY23" fmla="*/ 230115 h 2068008"/>
              <a:gd name="connsiteX24" fmla="*/ 2212183 w 3898540"/>
              <a:gd name="connsiteY24" fmla="*/ 534915 h 2068008"/>
              <a:gd name="connsiteX25" fmla="*/ 2516983 w 3898540"/>
              <a:gd name="connsiteY25" fmla="*/ 534915 h 2068008"/>
              <a:gd name="connsiteX26" fmla="*/ 2516983 w 3898540"/>
              <a:gd name="connsiteY26" fmla="*/ 230115 h 2068008"/>
              <a:gd name="connsiteX27" fmla="*/ 2440783 w 3898540"/>
              <a:gd name="connsiteY27" fmla="*/ 153915 h 2068008"/>
              <a:gd name="connsiteX28" fmla="*/ 2440783 w 3898540"/>
              <a:gd name="connsiteY28" fmla="*/ 1515 h 2068008"/>
              <a:gd name="connsiteX0" fmla="*/ 2440783 w 3898540"/>
              <a:gd name="connsiteY0" fmla="*/ 1515 h 2059564"/>
              <a:gd name="connsiteX1" fmla="*/ 3736182 w 3898540"/>
              <a:gd name="connsiteY1" fmla="*/ 1515 h 2059564"/>
              <a:gd name="connsiteX2" fmla="*/ 3859142 w 3898540"/>
              <a:gd name="connsiteY2" fmla="*/ 32688 h 2059564"/>
              <a:gd name="connsiteX3" fmla="*/ 3888581 w 3898540"/>
              <a:gd name="connsiteY3" fmla="*/ 230115 h 2059564"/>
              <a:gd name="connsiteX4" fmla="*/ 3888582 w 3898540"/>
              <a:gd name="connsiteY4" fmla="*/ 1906514 h 2059564"/>
              <a:gd name="connsiteX5" fmla="*/ 3862389 w 3898540"/>
              <a:gd name="connsiteY5" fmla="*/ 2022547 h 2059564"/>
              <a:gd name="connsiteX6" fmla="*/ 3736182 w 3898540"/>
              <a:gd name="connsiteY6" fmla="*/ 2058915 h 2059564"/>
              <a:gd name="connsiteX7" fmla="*/ 154782 w 3898540"/>
              <a:gd name="connsiteY7" fmla="*/ 2058915 h 2059564"/>
              <a:gd name="connsiteX8" fmla="*/ 38100 w 3898540"/>
              <a:gd name="connsiteY8" fmla="*/ 2035104 h 2059564"/>
              <a:gd name="connsiteX9" fmla="*/ 2383 w 3898540"/>
              <a:gd name="connsiteY9" fmla="*/ 1906515 h 2059564"/>
              <a:gd name="connsiteX10" fmla="*/ 2383 w 3898540"/>
              <a:gd name="connsiteY10" fmla="*/ 153915 h 2059564"/>
              <a:gd name="connsiteX11" fmla="*/ 35721 w 3898540"/>
              <a:gd name="connsiteY11" fmla="*/ 32471 h 2059564"/>
              <a:gd name="connsiteX12" fmla="*/ 154782 w 3898540"/>
              <a:gd name="connsiteY12" fmla="*/ 1515 h 2059564"/>
              <a:gd name="connsiteX13" fmla="*/ 1450183 w 3898540"/>
              <a:gd name="connsiteY13" fmla="*/ 1515 h 2059564"/>
              <a:gd name="connsiteX14" fmla="*/ 1450183 w 3898540"/>
              <a:gd name="connsiteY14" fmla="*/ 153915 h 2059564"/>
              <a:gd name="connsiteX15" fmla="*/ 1373983 w 3898540"/>
              <a:gd name="connsiteY15" fmla="*/ 230115 h 2059564"/>
              <a:gd name="connsiteX16" fmla="*/ 1373983 w 3898540"/>
              <a:gd name="connsiteY16" fmla="*/ 534915 h 2059564"/>
              <a:gd name="connsiteX17" fmla="*/ 1678783 w 3898540"/>
              <a:gd name="connsiteY17" fmla="*/ 534915 h 2059564"/>
              <a:gd name="connsiteX18" fmla="*/ 1678783 w 3898540"/>
              <a:gd name="connsiteY18" fmla="*/ 230115 h 2059564"/>
              <a:gd name="connsiteX19" fmla="*/ 1602583 w 3898540"/>
              <a:gd name="connsiteY19" fmla="*/ 153915 h 2059564"/>
              <a:gd name="connsiteX20" fmla="*/ 1602583 w 3898540"/>
              <a:gd name="connsiteY20" fmla="*/ 1515 h 2059564"/>
              <a:gd name="connsiteX21" fmla="*/ 2288383 w 3898540"/>
              <a:gd name="connsiteY21" fmla="*/ 1515 h 2059564"/>
              <a:gd name="connsiteX22" fmla="*/ 2288383 w 3898540"/>
              <a:gd name="connsiteY22" fmla="*/ 153915 h 2059564"/>
              <a:gd name="connsiteX23" fmla="*/ 2212183 w 3898540"/>
              <a:gd name="connsiteY23" fmla="*/ 230115 h 2059564"/>
              <a:gd name="connsiteX24" fmla="*/ 2212183 w 3898540"/>
              <a:gd name="connsiteY24" fmla="*/ 534915 h 2059564"/>
              <a:gd name="connsiteX25" fmla="*/ 2516983 w 3898540"/>
              <a:gd name="connsiteY25" fmla="*/ 534915 h 2059564"/>
              <a:gd name="connsiteX26" fmla="*/ 2516983 w 3898540"/>
              <a:gd name="connsiteY26" fmla="*/ 230115 h 2059564"/>
              <a:gd name="connsiteX27" fmla="*/ 2440783 w 3898540"/>
              <a:gd name="connsiteY27" fmla="*/ 153915 h 2059564"/>
              <a:gd name="connsiteX28" fmla="*/ 2440783 w 3898540"/>
              <a:gd name="connsiteY28" fmla="*/ 1515 h 2059564"/>
              <a:gd name="connsiteX0" fmla="*/ 2440783 w 3898540"/>
              <a:gd name="connsiteY0" fmla="*/ 1515 h 2059564"/>
              <a:gd name="connsiteX1" fmla="*/ 3736182 w 3898540"/>
              <a:gd name="connsiteY1" fmla="*/ 1515 h 2059564"/>
              <a:gd name="connsiteX2" fmla="*/ 3859142 w 3898540"/>
              <a:gd name="connsiteY2" fmla="*/ 32688 h 2059564"/>
              <a:gd name="connsiteX3" fmla="*/ 3888581 w 3898540"/>
              <a:gd name="connsiteY3" fmla="*/ 230115 h 2059564"/>
              <a:gd name="connsiteX4" fmla="*/ 3888582 w 3898540"/>
              <a:gd name="connsiteY4" fmla="*/ 1906514 h 2059564"/>
              <a:gd name="connsiteX5" fmla="*/ 3862389 w 3898540"/>
              <a:gd name="connsiteY5" fmla="*/ 2022547 h 2059564"/>
              <a:gd name="connsiteX6" fmla="*/ 3736182 w 3898540"/>
              <a:gd name="connsiteY6" fmla="*/ 2058915 h 2059564"/>
              <a:gd name="connsiteX7" fmla="*/ 154782 w 3898540"/>
              <a:gd name="connsiteY7" fmla="*/ 2058915 h 2059564"/>
              <a:gd name="connsiteX8" fmla="*/ 38100 w 3898540"/>
              <a:gd name="connsiteY8" fmla="*/ 2035104 h 2059564"/>
              <a:gd name="connsiteX9" fmla="*/ 2383 w 3898540"/>
              <a:gd name="connsiteY9" fmla="*/ 1906515 h 2059564"/>
              <a:gd name="connsiteX10" fmla="*/ 2383 w 3898540"/>
              <a:gd name="connsiteY10" fmla="*/ 153915 h 2059564"/>
              <a:gd name="connsiteX11" fmla="*/ 35721 w 3898540"/>
              <a:gd name="connsiteY11" fmla="*/ 32471 h 2059564"/>
              <a:gd name="connsiteX12" fmla="*/ 154782 w 3898540"/>
              <a:gd name="connsiteY12" fmla="*/ 1515 h 2059564"/>
              <a:gd name="connsiteX13" fmla="*/ 1450183 w 3898540"/>
              <a:gd name="connsiteY13" fmla="*/ 1515 h 2059564"/>
              <a:gd name="connsiteX14" fmla="*/ 1450183 w 3898540"/>
              <a:gd name="connsiteY14" fmla="*/ 153915 h 2059564"/>
              <a:gd name="connsiteX15" fmla="*/ 1373983 w 3898540"/>
              <a:gd name="connsiteY15" fmla="*/ 230115 h 2059564"/>
              <a:gd name="connsiteX16" fmla="*/ 1373983 w 3898540"/>
              <a:gd name="connsiteY16" fmla="*/ 534915 h 2059564"/>
              <a:gd name="connsiteX17" fmla="*/ 1678783 w 3898540"/>
              <a:gd name="connsiteY17" fmla="*/ 534915 h 2059564"/>
              <a:gd name="connsiteX18" fmla="*/ 1678783 w 3898540"/>
              <a:gd name="connsiteY18" fmla="*/ 230115 h 2059564"/>
              <a:gd name="connsiteX19" fmla="*/ 1602583 w 3898540"/>
              <a:gd name="connsiteY19" fmla="*/ 153915 h 2059564"/>
              <a:gd name="connsiteX20" fmla="*/ 1602583 w 3898540"/>
              <a:gd name="connsiteY20" fmla="*/ 1515 h 2059564"/>
              <a:gd name="connsiteX21" fmla="*/ 2288383 w 3898540"/>
              <a:gd name="connsiteY21" fmla="*/ 1515 h 2059564"/>
              <a:gd name="connsiteX22" fmla="*/ 2288383 w 3898540"/>
              <a:gd name="connsiteY22" fmla="*/ 153915 h 2059564"/>
              <a:gd name="connsiteX23" fmla="*/ 2212183 w 3898540"/>
              <a:gd name="connsiteY23" fmla="*/ 230115 h 2059564"/>
              <a:gd name="connsiteX24" fmla="*/ 2212183 w 3898540"/>
              <a:gd name="connsiteY24" fmla="*/ 534915 h 2059564"/>
              <a:gd name="connsiteX25" fmla="*/ 2516983 w 3898540"/>
              <a:gd name="connsiteY25" fmla="*/ 534915 h 2059564"/>
              <a:gd name="connsiteX26" fmla="*/ 2516983 w 3898540"/>
              <a:gd name="connsiteY26" fmla="*/ 230115 h 2059564"/>
              <a:gd name="connsiteX27" fmla="*/ 2440783 w 3898540"/>
              <a:gd name="connsiteY27" fmla="*/ 153915 h 2059564"/>
              <a:gd name="connsiteX28" fmla="*/ 2440783 w 3898540"/>
              <a:gd name="connsiteY28" fmla="*/ 1515 h 20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98540" h="2059564">
                <a:moveTo>
                  <a:pt x="2440783" y="1515"/>
                </a:moveTo>
                <a:lnTo>
                  <a:pt x="3736182" y="1515"/>
                </a:lnTo>
                <a:cubicBezTo>
                  <a:pt x="3777169" y="0"/>
                  <a:pt x="3839586" y="3248"/>
                  <a:pt x="3859142" y="32688"/>
                </a:cubicBezTo>
                <a:cubicBezTo>
                  <a:pt x="3888583" y="51955"/>
                  <a:pt x="3885334" y="175129"/>
                  <a:pt x="3888581" y="230115"/>
                </a:cubicBezTo>
                <a:cubicBezTo>
                  <a:pt x="3888581" y="788915"/>
                  <a:pt x="3888582" y="1347714"/>
                  <a:pt x="3888582" y="1906514"/>
                </a:cubicBezTo>
                <a:cubicBezTo>
                  <a:pt x="3883387" y="1961932"/>
                  <a:pt x="3898540" y="1976654"/>
                  <a:pt x="3862389" y="2022547"/>
                </a:cubicBezTo>
                <a:cubicBezTo>
                  <a:pt x="3834608" y="2056102"/>
                  <a:pt x="3783013" y="2058698"/>
                  <a:pt x="3736182" y="2058915"/>
                </a:cubicBezTo>
                <a:lnTo>
                  <a:pt x="154782" y="2058915"/>
                </a:lnTo>
                <a:cubicBezTo>
                  <a:pt x="77861" y="2059564"/>
                  <a:pt x="69057" y="2054947"/>
                  <a:pt x="38100" y="2035104"/>
                </a:cubicBezTo>
                <a:cubicBezTo>
                  <a:pt x="0" y="2012879"/>
                  <a:pt x="2383" y="1957315"/>
                  <a:pt x="2383" y="1906515"/>
                </a:cubicBezTo>
                <a:cubicBezTo>
                  <a:pt x="4115" y="1314233"/>
                  <a:pt x="651" y="746197"/>
                  <a:pt x="2383" y="153915"/>
                </a:cubicBezTo>
                <a:cubicBezTo>
                  <a:pt x="2383" y="112640"/>
                  <a:pt x="3" y="66603"/>
                  <a:pt x="35721" y="32471"/>
                </a:cubicBezTo>
                <a:cubicBezTo>
                  <a:pt x="59534" y="3103"/>
                  <a:pt x="109538" y="1912"/>
                  <a:pt x="154782" y="1515"/>
                </a:cubicBezTo>
                <a:lnTo>
                  <a:pt x="1450183" y="1515"/>
                </a:lnTo>
                <a:lnTo>
                  <a:pt x="1450183" y="153915"/>
                </a:lnTo>
                <a:lnTo>
                  <a:pt x="1373983" y="230115"/>
                </a:lnTo>
                <a:lnTo>
                  <a:pt x="1373983" y="534915"/>
                </a:lnTo>
                <a:lnTo>
                  <a:pt x="1678783" y="534915"/>
                </a:lnTo>
                <a:cubicBezTo>
                  <a:pt x="1677051" y="436201"/>
                  <a:pt x="1680515" y="328829"/>
                  <a:pt x="1678783" y="230115"/>
                </a:cubicBezTo>
                <a:lnTo>
                  <a:pt x="1602583" y="153915"/>
                </a:lnTo>
                <a:lnTo>
                  <a:pt x="1602583" y="1515"/>
                </a:lnTo>
                <a:lnTo>
                  <a:pt x="2288383" y="1515"/>
                </a:lnTo>
                <a:lnTo>
                  <a:pt x="2288383" y="153915"/>
                </a:lnTo>
                <a:lnTo>
                  <a:pt x="2212183" y="230115"/>
                </a:lnTo>
                <a:lnTo>
                  <a:pt x="2212183" y="534915"/>
                </a:lnTo>
                <a:lnTo>
                  <a:pt x="2516983" y="534915"/>
                </a:lnTo>
                <a:cubicBezTo>
                  <a:pt x="2515251" y="431006"/>
                  <a:pt x="2518715" y="334024"/>
                  <a:pt x="2516983" y="230115"/>
                </a:cubicBezTo>
                <a:lnTo>
                  <a:pt x="2440783" y="153915"/>
                </a:lnTo>
                <a:lnTo>
                  <a:pt x="2440783" y="1515"/>
                </a:lnTo>
                <a:close/>
              </a:path>
            </a:pathLst>
          </a:custGeom>
          <a:solidFill>
            <a:schemeClr val="bg1"/>
          </a:solidFill>
          <a:ln w="12700">
            <a:solidFill>
              <a:schemeClr val="bg1">
                <a:lumMod val="65000"/>
              </a:schemeClr>
            </a:solidFill>
          </a:ln>
          <a:effectLst>
            <a:outerShdw blurRad="152400" sx="102000" sy="102000" algn="ctr" rotWithShape="0">
              <a:prstClr val="black">
                <a:alpha val="32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 name="Rectangle 4"/>
          <p:cNvSpPr/>
          <p:nvPr/>
        </p:nvSpPr>
        <p:spPr>
          <a:xfrm>
            <a:off x="4145143" y="3531894"/>
            <a:ext cx="3886200"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spcBef>
                <a:spcPts val="300"/>
              </a:spcBef>
            </a:pPr>
            <a:r>
              <a:rPr lang="en-US" b="1" dirty="0" smtClean="0">
                <a:solidFill>
                  <a:schemeClr val="tx1"/>
                </a:solidFill>
              </a:rPr>
              <a:t>Samuel </a:t>
            </a:r>
            <a:r>
              <a:rPr lang="en-US" b="1" dirty="0">
                <a:solidFill>
                  <a:schemeClr val="tx1"/>
                </a:solidFill>
              </a:rPr>
              <a:t>Jero</a:t>
            </a:r>
          </a:p>
          <a:p>
            <a:pPr algn="ctr">
              <a:spcBef>
                <a:spcPts val="300"/>
              </a:spcBef>
            </a:pPr>
            <a:r>
              <a:rPr lang="en-US" sz="1400" b="1" dirty="0">
                <a:solidFill>
                  <a:schemeClr val="tx1"/>
                </a:solidFill>
              </a:rPr>
              <a:t>s</a:t>
            </a:r>
            <a:r>
              <a:rPr lang="en-US" sz="1400" b="1" dirty="0" smtClean="0">
                <a:solidFill>
                  <a:schemeClr val="tx1"/>
                </a:solidFill>
              </a:rPr>
              <a:t>amuel.jero@ll.mit.edu</a:t>
            </a:r>
            <a:endParaRPr lang="en-US" sz="1400" b="1" dirty="0">
              <a:solidFill>
                <a:schemeClr val="tx1"/>
              </a:solidFill>
            </a:endParaRPr>
          </a:p>
        </p:txBody>
      </p:sp>
    </p:spTree>
    <p:extLst>
      <p:ext uri="{BB962C8B-B14F-4D97-AF65-F5344CB8AC3E}">
        <p14:creationId xmlns:p14="http://schemas.microsoft.com/office/powerpoint/2010/main" val="859232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9284" r="9645" b="20668"/>
          <a:stretch/>
        </p:blipFill>
        <p:spPr>
          <a:xfrm flipH="1">
            <a:off x="0" y="963860"/>
            <a:ext cx="12231488" cy="5387432"/>
          </a:xfrm>
          <a:prstGeom prst="rect">
            <a:avLst/>
          </a:prstGeom>
        </p:spPr>
      </p:pic>
      <p:grpSp>
        <p:nvGrpSpPr>
          <p:cNvPr id="4481" name="Group 4480"/>
          <p:cNvGrpSpPr/>
          <p:nvPr/>
        </p:nvGrpSpPr>
        <p:grpSpPr>
          <a:xfrm>
            <a:off x="3669247" y="3371002"/>
            <a:ext cx="8562241" cy="1938556"/>
            <a:chOff x="3669247" y="3371002"/>
            <a:chExt cx="8562241" cy="1938556"/>
          </a:xfrm>
        </p:grpSpPr>
        <p:cxnSp>
          <p:nvCxnSpPr>
            <p:cNvPr id="3499" name="Straight Connector 3498"/>
            <p:cNvCxnSpPr/>
            <p:nvPr/>
          </p:nvCxnSpPr>
          <p:spPr>
            <a:xfrm flipV="1">
              <a:off x="7458815" y="4572243"/>
              <a:ext cx="2855611" cy="449777"/>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3" name="Straight Connector 3502"/>
            <p:cNvCxnSpPr/>
            <p:nvPr/>
          </p:nvCxnSpPr>
          <p:spPr>
            <a:xfrm flipV="1">
              <a:off x="10207213" y="3371002"/>
              <a:ext cx="2024275" cy="1229245"/>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8" name="Straight Connector 3507"/>
            <p:cNvCxnSpPr/>
            <p:nvPr/>
          </p:nvCxnSpPr>
          <p:spPr>
            <a:xfrm flipV="1">
              <a:off x="3669247" y="5009037"/>
              <a:ext cx="3844712" cy="300521"/>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80" name="Rectangle 4479"/>
          <p:cNvSpPr/>
          <p:nvPr/>
        </p:nvSpPr>
        <p:spPr>
          <a:xfrm>
            <a:off x="0" y="963860"/>
            <a:ext cx="12335069" cy="5387432"/>
          </a:xfrm>
          <a:prstGeom prst="rect">
            <a:avLst/>
          </a:prstGeom>
          <a:solidFill>
            <a:schemeClr val="bg1">
              <a:alpha val="5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 name="Title 2"/>
          <p:cNvSpPr>
            <a:spLocks noGrp="1"/>
          </p:cNvSpPr>
          <p:nvPr>
            <p:ph type="title"/>
          </p:nvPr>
        </p:nvSpPr>
        <p:spPr/>
        <p:txBody>
          <a:bodyPr/>
          <a:lstStyle/>
          <a:p>
            <a:r>
              <a:rPr lang="en-US" dirty="0" smtClean="0"/>
              <a:t>Embedded Ecosystem</a:t>
            </a:r>
            <a:endParaRPr lang="en-US" dirty="0"/>
          </a:p>
        </p:txBody>
      </p:sp>
      <p:sp>
        <p:nvSpPr>
          <p:cNvPr id="4" name="Rectangle 3"/>
          <p:cNvSpPr/>
          <p:nvPr/>
        </p:nvSpPr>
        <p:spPr>
          <a:xfrm>
            <a:off x="463510" y="5735053"/>
            <a:ext cx="11109158" cy="53741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Increasingly Complex Workloads, Real-time requirements, and pressing need for Security</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1735" y="1549017"/>
            <a:ext cx="1709717" cy="55925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2216" y="1276394"/>
            <a:ext cx="1552301" cy="54524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8846" y="1544652"/>
            <a:ext cx="837710" cy="34346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8227" y="2233925"/>
            <a:ext cx="1220484" cy="1013989"/>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7699" y="3774702"/>
            <a:ext cx="1329514" cy="1037371"/>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09886" y="3511223"/>
            <a:ext cx="609079" cy="376868"/>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44359" y="3959217"/>
            <a:ext cx="918004" cy="393594"/>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66437" y="4352811"/>
            <a:ext cx="709674" cy="326450"/>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73879" y="2203596"/>
            <a:ext cx="481707" cy="877711"/>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76369" y="2863684"/>
            <a:ext cx="481707" cy="877711"/>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01446" y="1544652"/>
            <a:ext cx="738660" cy="414897"/>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7148" y="1087526"/>
            <a:ext cx="671714" cy="1468227"/>
          </a:xfrm>
          <a:prstGeom prst="rect">
            <a:avLst/>
          </a:prstGeom>
        </p:spPr>
      </p:pic>
      <p:pic>
        <p:nvPicPr>
          <p:cNvPr id="28" name="Picture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17148" y="4623530"/>
            <a:ext cx="1038408" cy="796978"/>
          </a:xfrm>
          <a:prstGeom prst="rect">
            <a:avLst/>
          </a:prstGeom>
        </p:spPr>
      </p:pic>
      <p:pic>
        <p:nvPicPr>
          <p:cNvPr id="3494" name="Picture 349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06988" y="963860"/>
            <a:ext cx="753700" cy="549645"/>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07213" y="3590051"/>
            <a:ext cx="1447968" cy="995478"/>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4849" y="3912929"/>
            <a:ext cx="481707" cy="877711"/>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32719" y="4699704"/>
            <a:ext cx="481707" cy="877711"/>
          </a:xfrm>
          <a:prstGeom prst="rect">
            <a:avLst/>
          </a:prstGeom>
        </p:spPr>
      </p:pic>
      <p:pic>
        <p:nvPicPr>
          <p:cNvPr id="4470" name="Picture 4469">
            <a:extLst>
              <a:ext uri="{FF2B5EF4-FFF2-40B4-BE49-F238E27FC236}">
                <a16:creationId xmlns:a16="http://schemas.microsoft.com/office/drawing/2014/main" id="{49B85340-8C59-C844-8971-5136EE8BEB05}"/>
              </a:ext>
            </a:extLst>
          </p:cNvPr>
          <p:cNvPicPr>
            <a:picLocks noChangeAspect="1"/>
          </p:cNvPicPr>
          <p:nvPr/>
        </p:nvPicPr>
        <p:blipFill>
          <a:blip r:embed="rId18" cstate="print">
            <a:biLevel thresh="75000"/>
            <a:extLst>
              <a:ext uri="{28A0092B-C50C-407E-A947-70E740481C1C}">
                <a14:useLocalDpi xmlns:a14="http://schemas.microsoft.com/office/drawing/2010/main"/>
              </a:ext>
            </a:extLst>
          </a:blip>
          <a:stretch>
            <a:fillRect/>
          </a:stretch>
        </p:blipFill>
        <p:spPr>
          <a:xfrm flipH="1">
            <a:off x="8273950" y="2053396"/>
            <a:ext cx="923353" cy="1060075"/>
          </a:xfrm>
          <a:prstGeom prst="rect">
            <a:avLst/>
          </a:prstGeom>
        </p:spPr>
      </p:pic>
      <p:pic>
        <p:nvPicPr>
          <p:cNvPr id="4471" name="Picture 4470"/>
          <p:cNvPicPr>
            <a:picLocks noChangeAspect="1"/>
          </p:cNvPicPr>
          <p:nvPr/>
        </p:nvPicPr>
        <p:blipFill rotWithShape="1">
          <a:blip r:embed="rId19" cstate="print">
            <a:extLst>
              <a:ext uri="{28A0092B-C50C-407E-A947-70E740481C1C}">
                <a14:useLocalDpi xmlns:a14="http://schemas.microsoft.com/office/drawing/2010/main" val="0"/>
              </a:ext>
            </a:extLst>
          </a:blip>
          <a:srcRect t="34182" r="66195"/>
          <a:stretch/>
        </p:blipFill>
        <p:spPr>
          <a:xfrm>
            <a:off x="8869199" y="2699915"/>
            <a:ext cx="557335" cy="458826"/>
          </a:xfrm>
          <a:prstGeom prst="rect">
            <a:avLst/>
          </a:prstGeom>
        </p:spPr>
      </p:pic>
      <p:pic>
        <p:nvPicPr>
          <p:cNvPr id="4472" name="Picture 4471"/>
          <p:cNvPicPr>
            <a:picLocks noChangeAspect="1"/>
          </p:cNvPicPr>
          <p:nvPr/>
        </p:nvPicPr>
        <p:blipFill>
          <a:blip r:embed="rId20" cstate="print">
            <a:extLst>
              <a:ext uri="{BEBA8EAE-BF5A-486C-A8C5-ECC9F3942E4B}">
                <a14:imgProps xmlns:a14="http://schemas.microsoft.com/office/drawing/2010/main">
                  <a14:imgLayer r:embed="rId21">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471377" y="2035063"/>
            <a:ext cx="1757972" cy="975172"/>
          </a:xfrm>
          <a:prstGeom prst="rect">
            <a:avLst/>
          </a:prstGeom>
        </p:spPr>
      </p:pic>
      <p:sp>
        <p:nvSpPr>
          <p:cNvPr id="4473" name="Freeform 4472">
            <a:extLst>
              <a:ext uri="{FF2B5EF4-FFF2-40B4-BE49-F238E27FC236}">
                <a16:creationId xmlns:a16="http://schemas.microsoft.com/office/drawing/2014/main" id="{64C74392-00E3-3B40-BBBF-1D9A2A34AAFA}"/>
              </a:ext>
            </a:extLst>
          </p:cNvPr>
          <p:cNvSpPr/>
          <p:nvPr/>
        </p:nvSpPr>
        <p:spPr>
          <a:xfrm rot="20485241">
            <a:off x="9121433" y="2006033"/>
            <a:ext cx="1500200" cy="474229"/>
          </a:xfrm>
          <a:custGeom>
            <a:avLst/>
            <a:gdLst>
              <a:gd name="connsiteX0" fmla="*/ 0 w 292211"/>
              <a:gd name="connsiteY0" fmla="*/ 0 h 363773"/>
              <a:gd name="connsiteX1" fmla="*/ 151075 w 292211"/>
              <a:gd name="connsiteY1" fmla="*/ 216674 h 363773"/>
              <a:gd name="connsiteX2" fmla="*/ 292211 w 292211"/>
              <a:gd name="connsiteY2" fmla="*/ 363773 h 363773"/>
              <a:gd name="connsiteX0" fmla="*/ 0 w 397566"/>
              <a:gd name="connsiteY0" fmla="*/ 0 h 395578"/>
              <a:gd name="connsiteX1" fmla="*/ 151075 w 397566"/>
              <a:gd name="connsiteY1" fmla="*/ 216674 h 395578"/>
              <a:gd name="connsiteX2" fmla="*/ 397566 w 397566"/>
              <a:gd name="connsiteY2" fmla="*/ 395578 h 395578"/>
              <a:gd name="connsiteX0" fmla="*/ 0 w 397566"/>
              <a:gd name="connsiteY0" fmla="*/ 0 h 395578"/>
              <a:gd name="connsiteX1" fmla="*/ 176917 w 397566"/>
              <a:gd name="connsiteY1" fmla="*/ 248479 h 395578"/>
              <a:gd name="connsiteX2" fmla="*/ 397566 w 397566"/>
              <a:gd name="connsiteY2" fmla="*/ 395578 h 395578"/>
              <a:gd name="connsiteX0" fmla="*/ 0 w 397566"/>
              <a:gd name="connsiteY0" fmla="*/ 0 h 395578"/>
              <a:gd name="connsiteX1" fmla="*/ 176917 w 397566"/>
              <a:gd name="connsiteY1" fmla="*/ 248479 h 395578"/>
              <a:gd name="connsiteX2" fmla="*/ 397566 w 397566"/>
              <a:gd name="connsiteY2" fmla="*/ 395578 h 395578"/>
            </a:gdLst>
            <a:ahLst/>
            <a:cxnLst>
              <a:cxn ang="0">
                <a:pos x="connsiteX0" y="connsiteY0"/>
              </a:cxn>
              <a:cxn ang="0">
                <a:pos x="connsiteX1" y="connsiteY1"/>
              </a:cxn>
              <a:cxn ang="0">
                <a:pos x="connsiteX2" y="connsiteY2"/>
              </a:cxn>
            </a:cxnLst>
            <a:rect l="l" t="t" r="r" b="b"/>
            <a:pathLst>
              <a:path w="397566" h="395578">
                <a:moveTo>
                  <a:pt x="0" y="0"/>
                </a:moveTo>
                <a:cubicBezTo>
                  <a:pt x="51186" y="78022"/>
                  <a:pt x="110656" y="182549"/>
                  <a:pt x="176917" y="248479"/>
                </a:cubicBezTo>
                <a:cubicBezTo>
                  <a:pt x="243178" y="314409"/>
                  <a:pt x="307617" y="368246"/>
                  <a:pt x="397566" y="395578"/>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74" name="Picture 447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302207" y="3152003"/>
            <a:ext cx="1327792" cy="966281"/>
          </a:xfrm>
          <a:prstGeom prst="rect">
            <a:avLst/>
          </a:prstGeom>
        </p:spPr>
      </p:pic>
      <p:pic>
        <p:nvPicPr>
          <p:cNvPr id="4475" name="Picture 447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5629251" y="2528395"/>
            <a:ext cx="388838" cy="598212"/>
          </a:xfrm>
          <a:prstGeom prst="rect">
            <a:avLst/>
          </a:prstGeom>
        </p:spPr>
      </p:pic>
      <p:pic>
        <p:nvPicPr>
          <p:cNvPr id="4476" name="Picture 447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80289" y="3116305"/>
            <a:ext cx="965482" cy="457397"/>
          </a:xfrm>
          <a:prstGeom prst="rect">
            <a:avLst/>
          </a:prstGeom>
        </p:spPr>
      </p:pic>
      <p:pic>
        <p:nvPicPr>
          <p:cNvPr id="4477" name="Picture 447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043601" y="4699704"/>
            <a:ext cx="895262" cy="895262"/>
          </a:xfrm>
          <a:prstGeom prst="rect">
            <a:avLst/>
          </a:prstGeom>
        </p:spPr>
      </p:pic>
      <p:pic>
        <p:nvPicPr>
          <p:cNvPr id="4479" name="Picture 447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788022" y="5434974"/>
            <a:ext cx="239988" cy="319984"/>
          </a:xfrm>
          <a:prstGeom prst="rect">
            <a:avLst/>
          </a:prstGeom>
        </p:spPr>
      </p:pic>
      <p:sp>
        <p:nvSpPr>
          <p:cNvPr id="4482" name="Rectangle 4481"/>
          <p:cNvSpPr/>
          <p:nvPr/>
        </p:nvSpPr>
        <p:spPr>
          <a:xfrm>
            <a:off x="3757112" y="4001666"/>
            <a:ext cx="1039798" cy="3262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dirty="0" smtClean="0">
                <a:solidFill>
                  <a:schemeClr val="tx1"/>
                </a:solidFill>
              </a:rPr>
              <a:t>Autonomous Driving</a:t>
            </a:r>
          </a:p>
        </p:txBody>
      </p:sp>
      <p:sp>
        <p:nvSpPr>
          <p:cNvPr id="4483" name="Rectangle 4482"/>
          <p:cNvSpPr/>
          <p:nvPr/>
        </p:nvSpPr>
        <p:spPr>
          <a:xfrm>
            <a:off x="4450877" y="1200845"/>
            <a:ext cx="1039798" cy="3262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dirty="0" smtClean="0">
                <a:solidFill>
                  <a:schemeClr val="tx1"/>
                </a:solidFill>
              </a:rPr>
              <a:t>Swarm Control</a:t>
            </a:r>
          </a:p>
        </p:txBody>
      </p:sp>
      <p:sp>
        <p:nvSpPr>
          <p:cNvPr id="4484" name="Rectangle 4483"/>
          <p:cNvSpPr/>
          <p:nvPr/>
        </p:nvSpPr>
        <p:spPr>
          <a:xfrm>
            <a:off x="5591603" y="3519779"/>
            <a:ext cx="1039798" cy="3262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dirty="0" smtClean="0">
                <a:solidFill>
                  <a:schemeClr val="tx1"/>
                </a:solidFill>
              </a:rPr>
              <a:t>5G</a:t>
            </a:r>
          </a:p>
        </p:txBody>
      </p:sp>
      <p:sp>
        <p:nvSpPr>
          <p:cNvPr id="4485" name="Rectangle 4484"/>
          <p:cNvSpPr/>
          <p:nvPr/>
        </p:nvSpPr>
        <p:spPr>
          <a:xfrm>
            <a:off x="8036830" y="3656073"/>
            <a:ext cx="1039798" cy="3262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dirty="0" smtClean="0">
                <a:solidFill>
                  <a:schemeClr val="tx1"/>
                </a:solidFill>
              </a:rPr>
              <a:t>Machine Learning</a:t>
            </a:r>
          </a:p>
        </p:txBody>
      </p:sp>
      <p:sp>
        <p:nvSpPr>
          <p:cNvPr id="4486" name="Rectangle 4485"/>
          <p:cNvSpPr/>
          <p:nvPr/>
        </p:nvSpPr>
        <p:spPr>
          <a:xfrm>
            <a:off x="1987460" y="3682802"/>
            <a:ext cx="1039798" cy="3262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dirty="0" smtClean="0">
                <a:solidFill>
                  <a:schemeClr val="tx1"/>
                </a:solidFill>
              </a:rPr>
              <a:t>Machine Learning</a:t>
            </a:r>
          </a:p>
        </p:txBody>
      </p:sp>
      <p:sp>
        <p:nvSpPr>
          <p:cNvPr id="4487" name="Rectangle 4486"/>
          <p:cNvSpPr/>
          <p:nvPr/>
        </p:nvSpPr>
        <p:spPr>
          <a:xfrm>
            <a:off x="8425768" y="1775878"/>
            <a:ext cx="1039798" cy="3262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dirty="0" smtClean="0">
                <a:solidFill>
                  <a:schemeClr val="tx1"/>
                </a:solidFill>
              </a:rPr>
              <a:t>Distributed Coordination</a:t>
            </a:r>
          </a:p>
        </p:txBody>
      </p:sp>
      <p:sp>
        <p:nvSpPr>
          <p:cNvPr id="4488" name="Rectangle 4487"/>
          <p:cNvSpPr/>
          <p:nvPr/>
        </p:nvSpPr>
        <p:spPr>
          <a:xfrm>
            <a:off x="11154984" y="4429767"/>
            <a:ext cx="1039798" cy="3262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dirty="0" smtClean="0">
                <a:solidFill>
                  <a:schemeClr val="tx1"/>
                </a:solidFill>
              </a:rPr>
              <a:t>Image Processing</a:t>
            </a:r>
          </a:p>
        </p:txBody>
      </p:sp>
      <p:sp>
        <p:nvSpPr>
          <p:cNvPr id="4489" name="Rectangle 4488"/>
          <p:cNvSpPr/>
          <p:nvPr/>
        </p:nvSpPr>
        <p:spPr>
          <a:xfrm>
            <a:off x="10899065" y="3266937"/>
            <a:ext cx="1039798" cy="3262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dirty="0" smtClean="0">
                <a:solidFill>
                  <a:schemeClr val="tx1"/>
                </a:solidFill>
              </a:rPr>
              <a:t>Optimization Algorithms</a:t>
            </a:r>
          </a:p>
        </p:txBody>
      </p:sp>
      <p:sp>
        <p:nvSpPr>
          <p:cNvPr id="4490" name="Rectangle 4489"/>
          <p:cNvSpPr/>
          <p:nvPr/>
        </p:nvSpPr>
        <p:spPr>
          <a:xfrm>
            <a:off x="2372822" y="1400731"/>
            <a:ext cx="1039798" cy="3262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dirty="0" smtClean="0">
                <a:solidFill>
                  <a:schemeClr val="tx1"/>
                </a:solidFill>
              </a:rPr>
              <a:t>Safety-of-flight</a:t>
            </a:r>
          </a:p>
        </p:txBody>
      </p:sp>
      <p:sp>
        <p:nvSpPr>
          <p:cNvPr id="4491" name="Rectangle 4490"/>
          <p:cNvSpPr/>
          <p:nvPr/>
        </p:nvSpPr>
        <p:spPr>
          <a:xfrm>
            <a:off x="754740" y="1223158"/>
            <a:ext cx="1039798" cy="3262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dirty="0" smtClean="0">
                <a:solidFill>
                  <a:schemeClr val="tx1"/>
                </a:solidFill>
              </a:rPr>
              <a:t>Real-time Response</a:t>
            </a:r>
          </a:p>
        </p:txBody>
      </p:sp>
      <p:sp>
        <p:nvSpPr>
          <p:cNvPr id="4492" name="Rectangle 4491"/>
          <p:cNvSpPr/>
          <p:nvPr/>
        </p:nvSpPr>
        <p:spPr>
          <a:xfrm>
            <a:off x="263894" y="4297287"/>
            <a:ext cx="1039798" cy="3262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dirty="0" smtClean="0">
                <a:solidFill>
                  <a:schemeClr val="tx1"/>
                </a:solidFill>
              </a:rPr>
              <a:t>Image Processing</a:t>
            </a:r>
          </a:p>
        </p:txBody>
      </p:sp>
      <p:sp>
        <p:nvSpPr>
          <p:cNvPr id="4493" name="Rectangle 4492"/>
          <p:cNvSpPr/>
          <p:nvPr/>
        </p:nvSpPr>
        <p:spPr>
          <a:xfrm>
            <a:off x="8503361" y="818267"/>
            <a:ext cx="1039798" cy="3262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dirty="0" smtClean="0">
                <a:solidFill>
                  <a:schemeClr val="tx1"/>
                </a:solidFill>
              </a:rPr>
              <a:t>On-board Processing</a:t>
            </a:r>
          </a:p>
        </p:txBody>
      </p:sp>
      <p:sp>
        <p:nvSpPr>
          <p:cNvPr id="4494" name="Rectangle 4493"/>
          <p:cNvSpPr/>
          <p:nvPr/>
        </p:nvSpPr>
        <p:spPr>
          <a:xfrm>
            <a:off x="11135282" y="1900071"/>
            <a:ext cx="1039798" cy="2997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b="1" dirty="0" smtClean="0">
                <a:solidFill>
                  <a:schemeClr val="tx1"/>
                </a:solidFill>
              </a:rPr>
              <a:t>High-Reliability</a:t>
            </a:r>
          </a:p>
        </p:txBody>
      </p:sp>
    </p:spTree>
    <p:extLst>
      <p:ext uri="{BB962C8B-B14F-4D97-AF65-F5344CB8AC3E}">
        <p14:creationId xmlns:p14="http://schemas.microsoft.com/office/powerpoint/2010/main" val="414980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2" grpId="0" animBg="1"/>
      <p:bldP spid="4483" grpId="0" animBg="1"/>
      <p:bldP spid="4484" grpId="0" animBg="1"/>
      <p:bldP spid="4485" grpId="0" animBg="1"/>
      <p:bldP spid="4486" grpId="0" animBg="1"/>
      <p:bldP spid="4487" grpId="0" animBg="1"/>
      <p:bldP spid="4488" grpId="0" animBg="1"/>
      <p:bldP spid="4489" grpId="0" animBg="1"/>
      <p:bldP spid="4490" grpId="0" animBg="1"/>
      <p:bldP spid="4491" grpId="0" animBg="1"/>
      <p:bldP spid="4492" grpId="0" animBg="1"/>
      <p:bldP spid="4493" grpId="0" animBg="1"/>
      <p:bldP spid="44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33082" y="1293094"/>
            <a:ext cx="6617950" cy="3736106"/>
          </a:xfrm>
        </p:spPr>
        <p:txBody>
          <a:bodyPr/>
          <a:lstStyle/>
          <a:p>
            <a:r>
              <a:rPr lang="en-US" dirty="0" smtClean="0"/>
              <a:t>Key Idea: Minimize the amount of Privileged Code</a:t>
            </a:r>
          </a:p>
          <a:p>
            <a:pPr lvl="1"/>
            <a:r>
              <a:rPr lang="en-US" dirty="0" smtClean="0"/>
              <a:t>“A </a:t>
            </a:r>
            <a:r>
              <a:rPr lang="en-US" dirty="0"/>
              <a:t>concept is tolerated inside </a:t>
            </a:r>
            <a:r>
              <a:rPr lang="en-US" dirty="0" smtClean="0"/>
              <a:t>the kernel only if </a:t>
            </a:r>
            <a:r>
              <a:rPr lang="en-US" dirty="0"/>
              <a:t>moving it outside the kernel [...] would prevent the </a:t>
            </a:r>
            <a:r>
              <a:rPr lang="en-US" dirty="0" smtClean="0"/>
              <a:t>implementation of </a:t>
            </a:r>
            <a:r>
              <a:rPr lang="en-US" dirty="0"/>
              <a:t>the system’s required functionality</a:t>
            </a:r>
            <a:r>
              <a:rPr lang="en-US" dirty="0" smtClean="0"/>
              <a:t>”</a:t>
            </a:r>
          </a:p>
          <a:p>
            <a:r>
              <a:rPr lang="en-US" dirty="0" smtClean="0"/>
              <a:t>Small kernel with minimal functionality</a:t>
            </a:r>
          </a:p>
          <a:p>
            <a:r>
              <a:rPr lang="en-US" dirty="0" smtClean="0"/>
              <a:t>Other functionality implemented as a collection of many services</a:t>
            </a:r>
          </a:p>
          <a:p>
            <a:pPr lvl="1"/>
            <a:r>
              <a:rPr lang="en-US" dirty="0" smtClean="0"/>
              <a:t>Services run in user-space</a:t>
            </a:r>
          </a:p>
          <a:p>
            <a:pPr lvl="1"/>
            <a:r>
              <a:rPr lang="en-US" dirty="0" smtClean="0"/>
              <a:t>Separate process for each service</a:t>
            </a:r>
          </a:p>
          <a:p>
            <a:pPr lvl="1"/>
            <a:r>
              <a:rPr lang="en-US" dirty="0" smtClean="0"/>
              <a:t>IPC for communication</a:t>
            </a:r>
          </a:p>
        </p:txBody>
      </p:sp>
      <p:sp>
        <p:nvSpPr>
          <p:cNvPr id="3" name="Title 2"/>
          <p:cNvSpPr>
            <a:spLocks noGrp="1"/>
          </p:cNvSpPr>
          <p:nvPr>
            <p:ph type="title"/>
          </p:nvPr>
        </p:nvSpPr>
        <p:spPr/>
        <p:txBody>
          <a:bodyPr/>
          <a:lstStyle/>
          <a:p>
            <a:r>
              <a:rPr lang="en-US" dirty="0" smtClean="0"/>
              <a:t>Microkernels</a:t>
            </a:r>
            <a:endParaRPr lang="en-US" dirty="0"/>
          </a:p>
        </p:txBody>
      </p:sp>
      <p:sp>
        <p:nvSpPr>
          <p:cNvPr id="6" name="Rectangle 5"/>
          <p:cNvSpPr/>
          <p:nvPr/>
        </p:nvSpPr>
        <p:spPr>
          <a:xfrm>
            <a:off x="7842678" y="1843326"/>
            <a:ext cx="1138990" cy="4086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Service</a:t>
            </a:r>
          </a:p>
        </p:txBody>
      </p:sp>
      <p:sp>
        <p:nvSpPr>
          <p:cNvPr id="7" name="Rectangle 6"/>
          <p:cNvSpPr/>
          <p:nvPr/>
        </p:nvSpPr>
        <p:spPr>
          <a:xfrm>
            <a:off x="7754447" y="3713389"/>
            <a:ext cx="4010526" cy="28575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bg1"/>
                </a:solidFill>
              </a:rPr>
              <a:t>Kernel</a:t>
            </a:r>
          </a:p>
        </p:txBody>
      </p:sp>
      <p:sp>
        <p:nvSpPr>
          <p:cNvPr id="15" name="Rectangle 14"/>
          <p:cNvSpPr/>
          <p:nvPr/>
        </p:nvSpPr>
        <p:spPr>
          <a:xfrm>
            <a:off x="10804867" y="1851738"/>
            <a:ext cx="1138990" cy="4086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Service</a:t>
            </a:r>
          </a:p>
        </p:txBody>
      </p:sp>
      <p:sp>
        <p:nvSpPr>
          <p:cNvPr id="16" name="Rectangle 15"/>
          <p:cNvSpPr/>
          <p:nvPr/>
        </p:nvSpPr>
        <p:spPr>
          <a:xfrm>
            <a:off x="9863982" y="2595709"/>
            <a:ext cx="1138990" cy="4086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Service</a:t>
            </a:r>
          </a:p>
        </p:txBody>
      </p:sp>
      <p:sp>
        <p:nvSpPr>
          <p:cNvPr id="17" name="Rectangle 16"/>
          <p:cNvSpPr/>
          <p:nvPr/>
        </p:nvSpPr>
        <p:spPr>
          <a:xfrm>
            <a:off x="8620720" y="3119822"/>
            <a:ext cx="1243262" cy="43908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Driver Service</a:t>
            </a:r>
          </a:p>
        </p:txBody>
      </p:sp>
      <p:sp>
        <p:nvSpPr>
          <p:cNvPr id="18" name="Rectangle 17"/>
          <p:cNvSpPr/>
          <p:nvPr/>
        </p:nvSpPr>
        <p:spPr>
          <a:xfrm>
            <a:off x="9190215" y="2031219"/>
            <a:ext cx="1243262" cy="43908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Driver Service</a:t>
            </a:r>
          </a:p>
        </p:txBody>
      </p:sp>
      <p:sp>
        <p:nvSpPr>
          <p:cNvPr id="19" name="Rectangle 18"/>
          <p:cNvSpPr/>
          <p:nvPr/>
        </p:nvSpPr>
        <p:spPr>
          <a:xfrm>
            <a:off x="8049825" y="2619030"/>
            <a:ext cx="1138990" cy="4086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Service</a:t>
            </a:r>
          </a:p>
        </p:txBody>
      </p:sp>
      <p:sp>
        <p:nvSpPr>
          <p:cNvPr id="20" name="Rectangle 19"/>
          <p:cNvSpPr/>
          <p:nvPr/>
        </p:nvSpPr>
        <p:spPr>
          <a:xfrm>
            <a:off x="10449519" y="3159284"/>
            <a:ext cx="1138990" cy="4086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Service</a:t>
            </a:r>
          </a:p>
        </p:txBody>
      </p:sp>
      <p:sp>
        <p:nvSpPr>
          <p:cNvPr id="21" name="Rectangle 20"/>
          <p:cNvSpPr/>
          <p:nvPr/>
        </p:nvSpPr>
        <p:spPr>
          <a:xfrm>
            <a:off x="8131967" y="1375056"/>
            <a:ext cx="1138990" cy="4086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23" name="Rectangle 22"/>
          <p:cNvSpPr/>
          <p:nvPr/>
        </p:nvSpPr>
        <p:spPr>
          <a:xfrm>
            <a:off x="10539664" y="1359679"/>
            <a:ext cx="1138990" cy="4086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24" name="TextBox 23"/>
          <p:cNvSpPr txBox="1"/>
          <p:nvPr/>
        </p:nvSpPr>
        <p:spPr>
          <a:xfrm>
            <a:off x="8564069" y="1051902"/>
            <a:ext cx="2523448" cy="307777"/>
          </a:xfrm>
          <a:prstGeom prst="rect">
            <a:avLst/>
          </a:prstGeom>
          <a:noFill/>
        </p:spPr>
        <p:txBody>
          <a:bodyPr wrap="none" rtlCol="0">
            <a:spAutoFit/>
          </a:bodyPr>
          <a:lstStyle/>
          <a:p>
            <a:pPr algn="ctr"/>
            <a:r>
              <a:rPr lang="en-US" sz="1400" b="1" dirty="0" smtClean="0"/>
              <a:t>Microkernel System Design</a:t>
            </a:r>
            <a:endParaRPr lang="en-US" sz="1400" b="1" dirty="0"/>
          </a:p>
        </p:txBody>
      </p:sp>
      <p:sp>
        <p:nvSpPr>
          <p:cNvPr id="25" name="TextBox 24"/>
          <p:cNvSpPr txBox="1"/>
          <p:nvPr/>
        </p:nvSpPr>
        <p:spPr>
          <a:xfrm>
            <a:off x="7906479" y="4441063"/>
            <a:ext cx="3706464" cy="307777"/>
          </a:xfrm>
          <a:prstGeom prst="rect">
            <a:avLst/>
          </a:prstGeom>
          <a:noFill/>
        </p:spPr>
        <p:txBody>
          <a:bodyPr wrap="none" rtlCol="0">
            <a:spAutoFit/>
          </a:bodyPr>
          <a:lstStyle/>
          <a:p>
            <a:pPr algn="ctr"/>
            <a:r>
              <a:rPr lang="en-US" sz="1400" b="1" dirty="0" smtClean="0"/>
              <a:t>Normal, Monolithic-kernel System Design</a:t>
            </a:r>
            <a:endParaRPr lang="en-US" sz="1400" b="1" dirty="0"/>
          </a:p>
        </p:txBody>
      </p:sp>
      <p:sp>
        <p:nvSpPr>
          <p:cNvPr id="26" name="Rectangle 25"/>
          <p:cNvSpPr/>
          <p:nvPr/>
        </p:nvSpPr>
        <p:spPr>
          <a:xfrm>
            <a:off x="7899339" y="5243104"/>
            <a:ext cx="4010526" cy="100789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solidFill>
                <a:schemeClr val="bg1"/>
              </a:solidFill>
            </a:endParaRPr>
          </a:p>
        </p:txBody>
      </p:sp>
      <p:sp>
        <p:nvSpPr>
          <p:cNvPr id="27" name="TextBox 26"/>
          <p:cNvSpPr txBox="1"/>
          <p:nvPr/>
        </p:nvSpPr>
        <p:spPr>
          <a:xfrm>
            <a:off x="9518703" y="5212826"/>
            <a:ext cx="742512" cy="307777"/>
          </a:xfrm>
          <a:prstGeom prst="rect">
            <a:avLst/>
          </a:prstGeom>
          <a:noFill/>
        </p:spPr>
        <p:txBody>
          <a:bodyPr wrap="none" rtlCol="0">
            <a:spAutoFit/>
          </a:bodyPr>
          <a:lstStyle/>
          <a:p>
            <a:pPr algn="ctr"/>
            <a:r>
              <a:rPr lang="en-US" sz="1400" b="1" dirty="0" smtClean="0">
                <a:solidFill>
                  <a:schemeClr val="bg1"/>
                </a:solidFill>
              </a:rPr>
              <a:t>Kernel</a:t>
            </a:r>
            <a:endParaRPr lang="en-US" sz="1400" b="1" dirty="0">
              <a:solidFill>
                <a:schemeClr val="bg1"/>
              </a:solidFill>
            </a:endParaRPr>
          </a:p>
        </p:txBody>
      </p:sp>
      <p:sp>
        <p:nvSpPr>
          <p:cNvPr id="28" name="Rectangle 27"/>
          <p:cNvSpPr/>
          <p:nvPr/>
        </p:nvSpPr>
        <p:spPr>
          <a:xfrm>
            <a:off x="8088877" y="5386784"/>
            <a:ext cx="926108" cy="274892"/>
          </a:xfrm>
          <a:prstGeom prst="rect">
            <a:avLst/>
          </a:prstGeom>
          <a:noFill/>
          <a:ln>
            <a:solidFill>
              <a:schemeClr val="bg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bg1"/>
                </a:solidFill>
              </a:rPr>
              <a:t>Service</a:t>
            </a:r>
          </a:p>
        </p:txBody>
      </p:sp>
      <p:sp>
        <p:nvSpPr>
          <p:cNvPr id="31" name="Rectangle 30"/>
          <p:cNvSpPr/>
          <p:nvPr/>
        </p:nvSpPr>
        <p:spPr>
          <a:xfrm>
            <a:off x="8079368" y="5766246"/>
            <a:ext cx="926108" cy="274892"/>
          </a:xfrm>
          <a:prstGeom prst="rect">
            <a:avLst/>
          </a:prstGeom>
          <a:noFill/>
          <a:ln>
            <a:solidFill>
              <a:schemeClr val="bg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bg1"/>
                </a:solidFill>
              </a:rPr>
              <a:t>Service</a:t>
            </a:r>
          </a:p>
        </p:txBody>
      </p:sp>
      <p:sp>
        <p:nvSpPr>
          <p:cNvPr id="34" name="Rectangle 33"/>
          <p:cNvSpPr/>
          <p:nvPr/>
        </p:nvSpPr>
        <p:spPr>
          <a:xfrm>
            <a:off x="9110518" y="5923855"/>
            <a:ext cx="926108" cy="274892"/>
          </a:xfrm>
          <a:prstGeom prst="rect">
            <a:avLst/>
          </a:prstGeom>
          <a:noFill/>
          <a:ln>
            <a:solidFill>
              <a:schemeClr val="bg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bg1"/>
                </a:solidFill>
              </a:rPr>
              <a:t>Driver</a:t>
            </a:r>
          </a:p>
        </p:txBody>
      </p:sp>
      <p:sp>
        <p:nvSpPr>
          <p:cNvPr id="35" name="Rectangle 34"/>
          <p:cNvSpPr/>
          <p:nvPr/>
        </p:nvSpPr>
        <p:spPr>
          <a:xfrm>
            <a:off x="10183052" y="5940141"/>
            <a:ext cx="926108" cy="274892"/>
          </a:xfrm>
          <a:prstGeom prst="rect">
            <a:avLst/>
          </a:prstGeom>
          <a:noFill/>
          <a:ln>
            <a:solidFill>
              <a:schemeClr val="bg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bg1"/>
                </a:solidFill>
              </a:rPr>
              <a:t>Driver</a:t>
            </a:r>
          </a:p>
        </p:txBody>
      </p:sp>
      <p:sp>
        <p:nvSpPr>
          <p:cNvPr id="36" name="Rectangle 35"/>
          <p:cNvSpPr/>
          <p:nvPr/>
        </p:nvSpPr>
        <p:spPr>
          <a:xfrm>
            <a:off x="9441548" y="5528149"/>
            <a:ext cx="926108" cy="274892"/>
          </a:xfrm>
          <a:prstGeom prst="rect">
            <a:avLst/>
          </a:prstGeom>
          <a:noFill/>
          <a:ln>
            <a:solidFill>
              <a:schemeClr val="bg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bg1"/>
                </a:solidFill>
              </a:rPr>
              <a:t>Service</a:t>
            </a:r>
          </a:p>
        </p:txBody>
      </p:sp>
      <p:sp>
        <p:nvSpPr>
          <p:cNvPr id="37" name="Rectangle 36"/>
          <p:cNvSpPr/>
          <p:nvPr/>
        </p:nvSpPr>
        <p:spPr>
          <a:xfrm>
            <a:off x="10472062" y="5298751"/>
            <a:ext cx="926108" cy="274892"/>
          </a:xfrm>
          <a:prstGeom prst="rect">
            <a:avLst/>
          </a:prstGeom>
          <a:noFill/>
          <a:ln>
            <a:solidFill>
              <a:schemeClr val="bg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bg1"/>
                </a:solidFill>
              </a:rPr>
              <a:t>Service</a:t>
            </a:r>
          </a:p>
        </p:txBody>
      </p:sp>
      <p:sp>
        <p:nvSpPr>
          <p:cNvPr id="38" name="Rectangle 37"/>
          <p:cNvSpPr/>
          <p:nvPr/>
        </p:nvSpPr>
        <p:spPr>
          <a:xfrm>
            <a:off x="10969114" y="5629289"/>
            <a:ext cx="926108" cy="274892"/>
          </a:xfrm>
          <a:prstGeom prst="rect">
            <a:avLst/>
          </a:prstGeom>
          <a:noFill/>
          <a:ln>
            <a:solidFill>
              <a:schemeClr val="bg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bg1"/>
                </a:solidFill>
              </a:rPr>
              <a:t>Service</a:t>
            </a:r>
          </a:p>
        </p:txBody>
      </p:sp>
      <p:sp>
        <p:nvSpPr>
          <p:cNvPr id="39" name="Rectangle 38"/>
          <p:cNvSpPr/>
          <p:nvPr/>
        </p:nvSpPr>
        <p:spPr>
          <a:xfrm>
            <a:off x="8226540" y="4823958"/>
            <a:ext cx="1138990" cy="4086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40" name="Rectangle 39"/>
          <p:cNvSpPr/>
          <p:nvPr/>
        </p:nvSpPr>
        <p:spPr>
          <a:xfrm>
            <a:off x="10414388" y="4831800"/>
            <a:ext cx="1138990" cy="4086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41" name="Rectangle 40"/>
          <p:cNvSpPr/>
          <p:nvPr/>
        </p:nvSpPr>
        <p:spPr>
          <a:xfrm>
            <a:off x="494511" y="5492541"/>
            <a:ext cx="6603038" cy="53741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Microkernels seem ideally suited as secure, trustworthy OSes for high-criticality Embedded Systems</a:t>
            </a:r>
          </a:p>
        </p:txBody>
      </p:sp>
    </p:spTree>
    <p:extLst>
      <p:ext uri="{BB962C8B-B14F-4D97-AF65-F5344CB8AC3E}">
        <p14:creationId xmlns:p14="http://schemas.microsoft.com/office/powerpoint/2010/main" val="3413926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33082" y="1293094"/>
            <a:ext cx="6929037" cy="4321643"/>
          </a:xfrm>
        </p:spPr>
        <p:txBody>
          <a:bodyPr/>
          <a:lstStyle/>
          <a:p>
            <a:r>
              <a:rPr lang="en-US" dirty="0" smtClean="0"/>
              <a:t>Microkernel APIs</a:t>
            </a:r>
          </a:p>
          <a:p>
            <a:pPr lvl="1"/>
            <a:r>
              <a:rPr lang="en-US" dirty="0" smtClean="0"/>
              <a:t>Minimal Building blocks</a:t>
            </a:r>
          </a:p>
          <a:p>
            <a:pPr lvl="2"/>
            <a:r>
              <a:rPr lang="en-US" dirty="0" smtClean="0"/>
              <a:t>Capabilities, Threads, scheduling, memory pages, IPC, IRQs</a:t>
            </a:r>
          </a:p>
          <a:p>
            <a:pPr lvl="1"/>
            <a:r>
              <a:rPr lang="en-US" dirty="0" smtClean="0"/>
              <a:t>Very low level</a:t>
            </a:r>
          </a:p>
          <a:p>
            <a:pPr marL="757080" lvl="2" indent="-183960">
              <a:spcBef>
                <a:spcPts val="601"/>
              </a:spcBef>
              <a:buClr>
                <a:srgbClr val="000000"/>
              </a:buClr>
              <a:buFont typeface="Arial"/>
              <a:buChar char="•"/>
            </a:pPr>
            <a:r>
              <a:rPr lang="en-US" spc="-1" dirty="0">
                <a:solidFill>
                  <a:srgbClr val="000000"/>
                </a:solidFill>
                <a:latin typeface="Arial"/>
              </a:rPr>
              <a:t>User space has to manage its own paging</a:t>
            </a:r>
          </a:p>
          <a:p>
            <a:pPr lvl="1"/>
            <a:r>
              <a:rPr lang="en-US" dirty="0" smtClean="0"/>
              <a:t>No peripheral support</a:t>
            </a:r>
          </a:p>
          <a:p>
            <a:pPr lvl="2"/>
            <a:r>
              <a:rPr lang="en-US" dirty="0" smtClean="0"/>
              <a:t>Even for timers or basic I/O</a:t>
            </a:r>
          </a:p>
          <a:p>
            <a:r>
              <a:rPr lang="en-US" dirty="0" smtClean="0"/>
              <a:t>Applications</a:t>
            </a:r>
          </a:p>
          <a:p>
            <a:pPr lvl="1"/>
            <a:r>
              <a:rPr lang="en-US" dirty="0" smtClean="0"/>
              <a:t>Want to focus on application </a:t>
            </a:r>
            <a:r>
              <a:rPr lang="en-US" dirty="0"/>
              <a:t>l</a:t>
            </a:r>
            <a:r>
              <a:rPr lang="en-US" dirty="0" smtClean="0"/>
              <a:t>ogic</a:t>
            </a:r>
          </a:p>
          <a:p>
            <a:pPr lvl="1"/>
            <a:r>
              <a:rPr lang="en-US" dirty="0" smtClean="0"/>
              <a:t>Increasing complexity</a:t>
            </a:r>
          </a:p>
          <a:p>
            <a:pPr lvl="2"/>
            <a:r>
              <a:rPr lang="en-US" dirty="0" smtClean="0"/>
              <a:t>Machine learning, Image processing, distributed systems</a:t>
            </a:r>
          </a:p>
          <a:p>
            <a:pPr lvl="1"/>
            <a:r>
              <a:rPr lang="en-US" dirty="0" smtClean="0"/>
              <a:t>Many interacting components</a:t>
            </a:r>
          </a:p>
        </p:txBody>
      </p:sp>
      <p:sp>
        <p:nvSpPr>
          <p:cNvPr id="3" name="Title 2"/>
          <p:cNvSpPr>
            <a:spLocks noGrp="1"/>
          </p:cNvSpPr>
          <p:nvPr>
            <p:ph type="title"/>
          </p:nvPr>
        </p:nvSpPr>
        <p:spPr/>
        <p:txBody>
          <a:bodyPr/>
          <a:lstStyle/>
          <a:p>
            <a:r>
              <a:rPr lang="en-US" dirty="0" smtClean="0"/>
              <a:t>Microkernel APIs vs Applications</a:t>
            </a:r>
            <a:endParaRPr lang="en-US" dirty="0"/>
          </a:p>
        </p:txBody>
      </p:sp>
      <p:sp>
        <p:nvSpPr>
          <p:cNvPr id="4" name="Rectangle 3"/>
          <p:cNvSpPr/>
          <p:nvPr/>
        </p:nvSpPr>
        <p:spPr>
          <a:xfrm>
            <a:off x="439446" y="5719011"/>
            <a:ext cx="11109158" cy="53741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Pressing need for higher </a:t>
            </a:r>
            <a:r>
              <a:rPr lang="en-US" sz="1600" b="1" dirty="0">
                <a:solidFill>
                  <a:schemeClr val="tx1"/>
                </a:solidFill>
              </a:rPr>
              <a:t>l</a:t>
            </a:r>
            <a:r>
              <a:rPr lang="en-US" sz="1600" b="1" dirty="0" smtClean="0">
                <a:solidFill>
                  <a:schemeClr val="tx1"/>
                </a:solidFill>
              </a:rPr>
              <a:t>evel APIs that simplify development</a:t>
            </a:r>
          </a:p>
        </p:txBody>
      </p:sp>
      <p:sp>
        <p:nvSpPr>
          <p:cNvPr id="5" name="TextBox 4"/>
          <p:cNvSpPr txBox="1"/>
          <p:nvPr/>
        </p:nvSpPr>
        <p:spPr>
          <a:xfrm>
            <a:off x="9171624" y="5310392"/>
            <a:ext cx="1289135" cy="307777"/>
          </a:xfrm>
          <a:prstGeom prst="rect">
            <a:avLst/>
          </a:prstGeom>
          <a:noFill/>
        </p:spPr>
        <p:txBody>
          <a:bodyPr wrap="none" rtlCol="0">
            <a:spAutoFit/>
          </a:bodyPr>
          <a:lstStyle/>
          <a:p>
            <a:pPr algn="ctr"/>
            <a:r>
              <a:rPr lang="en-US" sz="1400" b="1" dirty="0" smtClean="0"/>
              <a:t>Microkernels</a:t>
            </a:r>
            <a:endParaRPr lang="en-US" sz="1400" b="1" dirty="0"/>
          </a:p>
        </p:txBody>
      </p:sp>
      <p:sp>
        <p:nvSpPr>
          <p:cNvPr id="6" name="Rectangle 5"/>
          <p:cNvSpPr/>
          <p:nvPr/>
        </p:nvSpPr>
        <p:spPr>
          <a:xfrm>
            <a:off x="8054266" y="4136342"/>
            <a:ext cx="990601" cy="2676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smtClean="0">
                <a:solidFill>
                  <a:schemeClr val="tx1"/>
                </a:solidFill>
              </a:rPr>
              <a:t>Capabilities</a:t>
            </a:r>
          </a:p>
        </p:txBody>
      </p:sp>
      <p:sp>
        <p:nvSpPr>
          <p:cNvPr id="7" name="Rectangle 6"/>
          <p:cNvSpPr/>
          <p:nvPr/>
        </p:nvSpPr>
        <p:spPr>
          <a:xfrm>
            <a:off x="9379495" y="4154223"/>
            <a:ext cx="990601" cy="2676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smtClean="0">
                <a:solidFill>
                  <a:schemeClr val="tx1"/>
                </a:solidFill>
              </a:rPr>
              <a:t>Threads</a:t>
            </a:r>
          </a:p>
        </p:txBody>
      </p:sp>
      <p:sp>
        <p:nvSpPr>
          <p:cNvPr id="8" name="Rectangle 7"/>
          <p:cNvSpPr/>
          <p:nvPr/>
        </p:nvSpPr>
        <p:spPr>
          <a:xfrm>
            <a:off x="9998241" y="4544961"/>
            <a:ext cx="990601" cy="2676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smtClean="0">
                <a:solidFill>
                  <a:schemeClr val="tx1"/>
                </a:solidFill>
              </a:rPr>
              <a:t>Pages</a:t>
            </a:r>
          </a:p>
        </p:txBody>
      </p:sp>
      <p:sp>
        <p:nvSpPr>
          <p:cNvPr id="9" name="Rectangle 8"/>
          <p:cNvSpPr/>
          <p:nvPr/>
        </p:nvSpPr>
        <p:spPr>
          <a:xfrm>
            <a:off x="8550440" y="4544961"/>
            <a:ext cx="990601" cy="2676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smtClean="0">
                <a:solidFill>
                  <a:schemeClr val="tx1"/>
                </a:solidFill>
              </a:rPr>
              <a:t>IPC</a:t>
            </a:r>
          </a:p>
        </p:txBody>
      </p:sp>
      <p:sp>
        <p:nvSpPr>
          <p:cNvPr id="10" name="Rectangle 9"/>
          <p:cNvSpPr/>
          <p:nvPr/>
        </p:nvSpPr>
        <p:spPr>
          <a:xfrm>
            <a:off x="7947987" y="4953580"/>
            <a:ext cx="990601" cy="2676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smtClean="0">
                <a:solidFill>
                  <a:schemeClr val="tx1"/>
                </a:solidFill>
              </a:rPr>
              <a:t>Notification</a:t>
            </a:r>
          </a:p>
        </p:txBody>
      </p:sp>
      <p:sp>
        <p:nvSpPr>
          <p:cNvPr id="11" name="Rectangle 10"/>
          <p:cNvSpPr/>
          <p:nvPr/>
        </p:nvSpPr>
        <p:spPr>
          <a:xfrm>
            <a:off x="10440279" y="4893697"/>
            <a:ext cx="1032712" cy="2676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smtClean="0">
                <a:solidFill>
                  <a:schemeClr val="tx1"/>
                </a:solidFill>
              </a:rPr>
              <a:t>MMIO Pages</a:t>
            </a:r>
          </a:p>
        </p:txBody>
      </p:sp>
      <p:sp>
        <p:nvSpPr>
          <p:cNvPr id="12" name="Rectangle 11"/>
          <p:cNvSpPr/>
          <p:nvPr/>
        </p:nvSpPr>
        <p:spPr>
          <a:xfrm>
            <a:off x="10726569" y="4155941"/>
            <a:ext cx="990601" cy="2676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smtClean="0">
                <a:solidFill>
                  <a:schemeClr val="tx1"/>
                </a:solidFill>
              </a:rPr>
              <a:t>Scheduling</a:t>
            </a:r>
          </a:p>
        </p:txBody>
      </p:sp>
      <p:sp>
        <p:nvSpPr>
          <p:cNvPr id="13" name="Rectangle 12"/>
          <p:cNvSpPr/>
          <p:nvPr/>
        </p:nvSpPr>
        <p:spPr>
          <a:xfrm>
            <a:off x="9194133" y="4953580"/>
            <a:ext cx="990601" cy="2676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smtClean="0">
                <a:solidFill>
                  <a:schemeClr val="tx1"/>
                </a:solidFill>
              </a:rPr>
              <a:t>IRQs</a:t>
            </a:r>
          </a:p>
        </p:txBody>
      </p:sp>
      <p:sp>
        <p:nvSpPr>
          <p:cNvPr id="14" name="TextBox 13"/>
          <p:cNvSpPr txBox="1"/>
          <p:nvPr/>
        </p:nvSpPr>
        <p:spPr>
          <a:xfrm>
            <a:off x="9187654" y="1158303"/>
            <a:ext cx="1257075" cy="307777"/>
          </a:xfrm>
          <a:prstGeom prst="rect">
            <a:avLst/>
          </a:prstGeom>
          <a:noFill/>
        </p:spPr>
        <p:txBody>
          <a:bodyPr wrap="none" rtlCol="0">
            <a:spAutoFit/>
          </a:bodyPr>
          <a:lstStyle/>
          <a:p>
            <a:pPr algn="ctr"/>
            <a:r>
              <a:rPr lang="en-US" sz="1400" b="1" dirty="0" smtClean="0"/>
              <a:t>Applications</a:t>
            </a:r>
            <a:endParaRPr lang="en-US" sz="1400" b="1" dirty="0"/>
          </a:p>
        </p:txBody>
      </p:sp>
      <p:sp>
        <p:nvSpPr>
          <p:cNvPr id="15" name="Rectangle 14"/>
          <p:cNvSpPr/>
          <p:nvPr/>
        </p:nvSpPr>
        <p:spPr>
          <a:xfrm>
            <a:off x="7970503" y="2413124"/>
            <a:ext cx="990601" cy="31841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ML</a:t>
            </a:r>
          </a:p>
        </p:txBody>
      </p:sp>
      <p:sp>
        <p:nvSpPr>
          <p:cNvPr id="16" name="Rectangle 15"/>
          <p:cNvSpPr/>
          <p:nvPr/>
        </p:nvSpPr>
        <p:spPr>
          <a:xfrm>
            <a:off x="9153194" y="2406385"/>
            <a:ext cx="990601" cy="32981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Image Processing</a:t>
            </a:r>
          </a:p>
        </p:txBody>
      </p:sp>
      <p:sp>
        <p:nvSpPr>
          <p:cNvPr id="17" name="Rectangle 16"/>
          <p:cNvSpPr/>
          <p:nvPr/>
        </p:nvSpPr>
        <p:spPr>
          <a:xfrm>
            <a:off x="10257364" y="2413124"/>
            <a:ext cx="1051760" cy="32981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Network</a:t>
            </a:r>
          </a:p>
        </p:txBody>
      </p:sp>
      <p:sp>
        <p:nvSpPr>
          <p:cNvPr id="18" name="Rectangle 17"/>
          <p:cNvSpPr/>
          <p:nvPr/>
        </p:nvSpPr>
        <p:spPr>
          <a:xfrm>
            <a:off x="7779838" y="1929917"/>
            <a:ext cx="1265029" cy="32981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Coordination</a:t>
            </a:r>
          </a:p>
        </p:txBody>
      </p:sp>
      <p:sp>
        <p:nvSpPr>
          <p:cNvPr id="19" name="Rectangle 18"/>
          <p:cNvSpPr/>
          <p:nvPr/>
        </p:nvSpPr>
        <p:spPr>
          <a:xfrm>
            <a:off x="9776830" y="1492031"/>
            <a:ext cx="1265029" cy="32981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Core Logic</a:t>
            </a:r>
          </a:p>
        </p:txBody>
      </p:sp>
      <p:sp>
        <p:nvSpPr>
          <p:cNvPr id="20" name="Rectangle 19"/>
          <p:cNvSpPr/>
          <p:nvPr/>
        </p:nvSpPr>
        <p:spPr>
          <a:xfrm>
            <a:off x="8328590" y="1495708"/>
            <a:ext cx="1265029" cy="32981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Message Bus</a:t>
            </a:r>
          </a:p>
        </p:txBody>
      </p:sp>
      <p:sp>
        <p:nvSpPr>
          <p:cNvPr id="21" name="Rectangle 20"/>
          <p:cNvSpPr/>
          <p:nvPr/>
        </p:nvSpPr>
        <p:spPr>
          <a:xfrm>
            <a:off x="10500708" y="1921655"/>
            <a:ext cx="1265029" cy="32981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Hardware</a:t>
            </a:r>
          </a:p>
        </p:txBody>
      </p:sp>
      <p:sp>
        <p:nvSpPr>
          <p:cNvPr id="22" name="Rectangle 21"/>
          <p:cNvSpPr/>
          <p:nvPr/>
        </p:nvSpPr>
        <p:spPr>
          <a:xfrm>
            <a:off x="9140272" y="1921655"/>
            <a:ext cx="1265030" cy="32981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Storage</a:t>
            </a:r>
          </a:p>
        </p:txBody>
      </p:sp>
      <p:sp>
        <p:nvSpPr>
          <p:cNvPr id="24" name="Rectangle 23"/>
          <p:cNvSpPr/>
          <p:nvPr/>
        </p:nvSpPr>
        <p:spPr>
          <a:xfrm>
            <a:off x="7660105" y="2904592"/>
            <a:ext cx="4345113" cy="1108683"/>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Higher Level Functionality and API</a:t>
            </a:r>
          </a:p>
        </p:txBody>
      </p:sp>
    </p:spTree>
    <p:extLst>
      <p:ext uri="{BB962C8B-B14F-4D97-AF65-F5344CB8AC3E}">
        <p14:creationId xmlns:p14="http://schemas.microsoft.com/office/powerpoint/2010/main" val="2824387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33082" y="1293095"/>
            <a:ext cx="7195465" cy="3800274"/>
          </a:xfrm>
        </p:spPr>
        <p:txBody>
          <a:bodyPr/>
          <a:lstStyle/>
          <a:p>
            <a:r>
              <a:rPr lang="en-US" dirty="0" smtClean="0"/>
              <a:t>Library API</a:t>
            </a:r>
          </a:p>
          <a:p>
            <a:pPr lvl="1"/>
            <a:r>
              <a:rPr lang="en-US" dirty="0" smtClean="0"/>
              <a:t>Implement high level API as a library</a:t>
            </a:r>
          </a:p>
          <a:p>
            <a:pPr lvl="1"/>
            <a:r>
              <a:rPr lang="en-US" dirty="0" smtClean="0"/>
              <a:t>Link library into all applications</a:t>
            </a:r>
          </a:p>
          <a:p>
            <a:pPr lvl="1"/>
            <a:r>
              <a:rPr lang="en-US" dirty="0" smtClean="0"/>
              <a:t>A good example are the SeL4 user-space helper libraries</a:t>
            </a:r>
          </a:p>
          <a:p>
            <a:pPr lvl="1"/>
            <a:r>
              <a:rPr lang="en-US" dirty="0" smtClean="0"/>
              <a:t>Approach taken by </a:t>
            </a:r>
            <a:r>
              <a:rPr lang="en-US" spc="-1" dirty="0" err="1">
                <a:solidFill>
                  <a:srgbClr val="000000"/>
                </a:solidFill>
                <a:latin typeface="Arial"/>
              </a:rPr>
              <a:t>Exokernels</a:t>
            </a:r>
            <a:r>
              <a:rPr lang="en-US" spc="-1" dirty="0">
                <a:solidFill>
                  <a:srgbClr val="000000"/>
                </a:solidFill>
                <a:latin typeface="Arial"/>
              </a:rPr>
              <a:t>, </a:t>
            </a:r>
            <a:r>
              <a:rPr lang="en-US" spc="-1" dirty="0" err="1">
                <a:solidFill>
                  <a:srgbClr val="000000"/>
                </a:solidFill>
                <a:latin typeface="Arial"/>
              </a:rPr>
              <a:t>Unikernels</a:t>
            </a:r>
            <a:r>
              <a:rPr lang="en-US" spc="-1" dirty="0">
                <a:solidFill>
                  <a:srgbClr val="000000"/>
                </a:solidFill>
                <a:latin typeface="Arial"/>
              </a:rPr>
              <a:t>, and other library </a:t>
            </a:r>
            <a:r>
              <a:rPr lang="en-US" spc="-1" dirty="0" smtClean="0">
                <a:solidFill>
                  <a:srgbClr val="000000"/>
                </a:solidFill>
                <a:latin typeface="Arial"/>
              </a:rPr>
              <a:t>OSes</a:t>
            </a:r>
            <a:endParaRPr lang="en-US" dirty="0" smtClean="0"/>
          </a:p>
          <a:p>
            <a:pPr marL="284162" lvl="1" indent="0">
              <a:buNone/>
            </a:pPr>
            <a:endParaRPr lang="en-US" dirty="0" smtClean="0"/>
          </a:p>
          <a:p>
            <a:pPr marL="284162" lvl="1" indent="0">
              <a:buNone/>
            </a:pPr>
            <a:endParaRPr lang="en-US" dirty="0" smtClean="0"/>
          </a:p>
          <a:p>
            <a:r>
              <a:rPr lang="en-US" dirty="0" smtClean="0"/>
              <a:t>Single monolithic API service</a:t>
            </a:r>
          </a:p>
          <a:p>
            <a:pPr lvl="1"/>
            <a:r>
              <a:rPr lang="en-US" dirty="0" smtClean="0"/>
              <a:t>One service that implements a high level API for the rest of the system</a:t>
            </a:r>
          </a:p>
          <a:p>
            <a:pPr lvl="1"/>
            <a:r>
              <a:rPr lang="en-US" dirty="0" smtClean="0"/>
              <a:t>Simplifies API implementation</a:t>
            </a:r>
          </a:p>
          <a:p>
            <a:pPr lvl="1"/>
            <a:r>
              <a:rPr lang="en-US" dirty="0" smtClean="0"/>
              <a:t>Approach taken </a:t>
            </a:r>
            <a:r>
              <a:rPr lang="en-US" dirty="0" err="1" smtClean="0"/>
              <a:t>WorkspaceOS</a:t>
            </a:r>
            <a:r>
              <a:rPr lang="en-US" dirty="0" smtClean="0"/>
              <a:t> and </a:t>
            </a:r>
            <a:r>
              <a:rPr lang="en-US" dirty="0" err="1" smtClean="0"/>
              <a:t>GrailOS</a:t>
            </a:r>
            <a:endParaRPr lang="en-US" dirty="0" smtClean="0"/>
          </a:p>
        </p:txBody>
      </p:sp>
      <p:sp>
        <p:nvSpPr>
          <p:cNvPr id="3" name="Title 2"/>
          <p:cNvSpPr>
            <a:spLocks noGrp="1"/>
          </p:cNvSpPr>
          <p:nvPr>
            <p:ph type="title"/>
          </p:nvPr>
        </p:nvSpPr>
        <p:spPr/>
        <p:txBody>
          <a:bodyPr/>
          <a:lstStyle/>
          <a:p>
            <a:r>
              <a:rPr lang="en-US" dirty="0" smtClean="0"/>
              <a:t>Existing Approaches for a High Level API</a:t>
            </a:r>
            <a:endParaRPr lang="en-US" dirty="0"/>
          </a:p>
        </p:txBody>
      </p:sp>
      <p:sp>
        <p:nvSpPr>
          <p:cNvPr id="6" name="TextBox 5">
            <a:extLst>
              <a:ext uri="{FF2B5EF4-FFF2-40B4-BE49-F238E27FC236}">
                <a16:creationId xmlns:a16="http://schemas.microsoft.com/office/drawing/2014/main" id="{62C8A25B-2A29-45A2-9C28-1B21089B55EC}"/>
              </a:ext>
            </a:extLst>
          </p:cNvPr>
          <p:cNvSpPr txBox="1"/>
          <p:nvPr/>
        </p:nvSpPr>
        <p:spPr>
          <a:xfrm>
            <a:off x="977822" y="1943533"/>
            <a:ext cx="6504317" cy="646331"/>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prstClr val="white"/>
                </a:solidFill>
                <a:latin typeface="Calibri" panose="020F0502020204030204"/>
              </a:rPr>
              <a:t>Difficulty communicating, coordinating, or multiplexing hardware</a:t>
            </a: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prstClr val="white"/>
                </a:solidFill>
                <a:latin typeface="Calibri" panose="020F0502020204030204"/>
              </a:rPr>
              <a:t>a</a:t>
            </a:r>
            <a:r>
              <a:rPr kumimoji="0" lang="en-US" sz="1800" b="0" i="0" u="none" strike="noStrike" kern="0" cap="none" spc="0" normalizeH="0" baseline="0" dirty="0" smtClean="0">
                <a:ln>
                  <a:noFill/>
                </a:ln>
                <a:solidFill>
                  <a:prstClr val="white"/>
                </a:solidFill>
                <a:effectLst/>
                <a:uLnTx/>
                <a:uFillTx/>
                <a:latin typeface="Calibri" panose="020F0502020204030204"/>
                <a:ea typeface="+mn-ea"/>
                <a:cs typeface="+mn-cs"/>
              </a:rPr>
              <a:t>cross</a:t>
            </a:r>
            <a:r>
              <a:rPr kumimoji="0" lang="en-US" sz="1800" b="0" i="0" u="none" strike="noStrike" kern="0" cap="none" spc="0" normalizeH="0" dirty="0" smtClean="0">
                <a:ln>
                  <a:noFill/>
                </a:ln>
                <a:solidFill>
                  <a:prstClr val="white"/>
                </a:solidFill>
                <a:effectLst/>
                <a:uLnTx/>
                <a:uFillTx/>
                <a:latin typeface="Calibri" panose="020F0502020204030204"/>
                <a:ea typeface="+mn-ea"/>
                <a:cs typeface="+mn-cs"/>
              </a:rPr>
              <a:t> multiple processes</a:t>
            </a: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C8A25B-2A29-45A2-9C28-1B21089B55EC}"/>
              </a:ext>
            </a:extLst>
          </p:cNvPr>
          <p:cNvSpPr txBox="1"/>
          <p:nvPr/>
        </p:nvSpPr>
        <p:spPr>
          <a:xfrm>
            <a:off x="977821" y="4506768"/>
            <a:ext cx="6504317" cy="646331"/>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prstClr val="white"/>
                </a:solidFill>
                <a:latin typeface="Calibri" panose="020F0502020204030204"/>
              </a:rPr>
              <a:t>API service becomes a single point of failure and centralizes privilege, defeating many benefits of a microkernel approach</a:t>
            </a: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 name="Rectangle 7"/>
          <p:cNvSpPr/>
          <p:nvPr/>
        </p:nvSpPr>
        <p:spPr>
          <a:xfrm>
            <a:off x="7972927" y="1122948"/>
            <a:ext cx="1419726" cy="17726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 name="Rectangle 8"/>
          <p:cNvSpPr/>
          <p:nvPr/>
        </p:nvSpPr>
        <p:spPr>
          <a:xfrm>
            <a:off x="10563727" y="1124654"/>
            <a:ext cx="1419726" cy="17726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0" name="Rectangle 9"/>
          <p:cNvSpPr/>
          <p:nvPr/>
        </p:nvSpPr>
        <p:spPr>
          <a:xfrm>
            <a:off x="8067676" y="2117558"/>
            <a:ext cx="1324978" cy="77804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API</a:t>
            </a:r>
          </a:p>
          <a:p>
            <a:pPr algn="ctr"/>
            <a:r>
              <a:rPr lang="en-US" sz="1400" b="1" dirty="0" smtClean="0">
                <a:solidFill>
                  <a:schemeClr val="tx1"/>
                </a:solidFill>
              </a:rPr>
              <a:t>Functionality</a:t>
            </a:r>
          </a:p>
        </p:txBody>
      </p:sp>
      <p:sp>
        <p:nvSpPr>
          <p:cNvPr id="12" name="Rectangle 11"/>
          <p:cNvSpPr/>
          <p:nvPr/>
        </p:nvSpPr>
        <p:spPr>
          <a:xfrm>
            <a:off x="7972927" y="2895600"/>
            <a:ext cx="4010526" cy="285750"/>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Kernel</a:t>
            </a:r>
          </a:p>
        </p:txBody>
      </p:sp>
      <p:sp>
        <p:nvSpPr>
          <p:cNvPr id="13" name="TextBox 12"/>
          <p:cNvSpPr txBox="1"/>
          <p:nvPr/>
        </p:nvSpPr>
        <p:spPr>
          <a:xfrm>
            <a:off x="8192252" y="1210296"/>
            <a:ext cx="981075" cy="307777"/>
          </a:xfrm>
          <a:prstGeom prst="rect">
            <a:avLst/>
          </a:prstGeom>
          <a:noFill/>
        </p:spPr>
        <p:txBody>
          <a:bodyPr wrap="square" rtlCol="0">
            <a:spAutoFit/>
          </a:bodyPr>
          <a:lstStyle/>
          <a:p>
            <a:pPr algn="ctr"/>
            <a:r>
              <a:rPr lang="en-US" sz="1400" b="1" dirty="0" smtClean="0"/>
              <a:t>App</a:t>
            </a:r>
            <a:endParaRPr lang="en-US" sz="1400" b="1" dirty="0"/>
          </a:p>
        </p:txBody>
      </p:sp>
      <p:sp>
        <p:nvSpPr>
          <p:cNvPr id="14" name="TextBox 13"/>
          <p:cNvSpPr txBox="1"/>
          <p:nvPr/>
        </p:nvSpPr>
        <p:spPr>
          <a:xfrm>
            <a:off x="10783052" y="1159441"/>
            <a:ext cx="981075" cy="307777"/>
          </a:xfrm>
          <a:prstGeom prst="rect">
            <a:avLst/>
          </a:prstGeom>
          <a:noFill/>
        </p:spPr>
        <p:txBody>
          <a:bodyPr wrap="square" rtlCol="0">
            <a:spAutoFit/>
          </a:bodyPr>
          <a:lstStyle/>
          <a:p>
            <a:pPr algn="ctr"/>
            <a:r>
              <a:rPr lang="en-US" sz="1400" b="1" dirty="0" smtClean="0"/>
              <a:t>App</a:t>
            </a:r>
            <a:endParaRPr lang="en-US" sz="1400" b="1" dirty="0"/>
          </a:p>
        </p:txBody>
      </p:sp>
      <p:sp>
        <p:nvSpPr>
          <p:cNvPr id="15" name="Rectangle 14"/>
          <p:cNvSpPr/>
          <p:nvPr/>
        </p:nvSpPr>
        <p:spPr>
          <a:xfrm>
            <a:off x="10563726" y="2108033"/>
            <a:ext cx="1285374" cy="77804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API</a:t>
            </a:r>
          </a:p>
          <a:p>
            <a:pPr algn="ctr"/>
            <a:r>
              <a:rPr lang="en-US" sz="1400" b="1" dirty="0" smtClean="0">
                <a:solidFill>
                  <a:schemeClr val="tx1"/>
                </a:solidFill>
              </a:rPr>
              <a:t>Functionality</a:t>
            </a:r>
          </a:p>
        </p:txBody>
      </p:sp>
      <p:sp>
        <p:nvSpPr>
          <p:cNvPr id="17" name="Rectangle 16"/>
          <p:cNvSpPr/>
          <p:nvPr/>
        </p:nvSpPr>
        <p:spPr>
          <a:xfrm>
            <a:off x="7972927" y="3933623"/>
            <a:ext cx="1419726" cy="68905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8" name="Rectangle 17"/>
          <p:cNvSpPr/>
          <p:nvPr/>
        </p:nvSpPr>
        <p:spPr>
          <a:xfrm>
            <a:off x="10563727" y="3933623"/>
            <a:ext cx="1419726" cy="66677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0" name="Rectangle 19"/>
          <p:cNvSpPr/>
          <p:nvPr/>
        </p:nvSpPr>
        <p:spPr>
          <a:xfrm>
            <a:off x="7972927" y="5534623"/>
            <a:ext cx="4010526" cy="285750"/>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Kernel</a:t>
            </a:r>
          </a:p>
        </p:txBody>
      </p:sp>
      <p:sp>
        <p:nvSpPr>
          <p:cNvPr id="21" name="TextBox 20"/>
          <p:cNvSpPr txBox="1"/>
          <p:nvPr/>
        </p:nvSpPr>
        <p:spPr>
          <a:xfrm>
            <a:off x="8192252" y="4020971"/>
            <a:ext cx="981075" cy="307777"/>
          </a:xfrm>
          <a:prstGeom prst="rect">
            <a:avLst/>
          </a:prstGeom>
          <a:noFill/>
        </p:spPr>
        <p:txBody>
          <a:bodyPr wrap="square" rtlCol="0">
            <a:spAutoFit/>
          </a:bodyPr>
          <a:lstStyle/>
          <a:p>
            <a:pPr algn="ctr"/>
            <a:r>
              <a:rPr lang="en-US" sz="1400" b="1" dirty="0" smtClean="0"/>
              <a:t>App</a:t>
            </a:r>
            <a:endParaRPr lang="en-US" sz="1400" b="1" dirty="0"/>
          </a:p>
        </p:txBody>
      </p:sp>
      <p:sp>
        <p:nvSpPr>
          <p:cNvPr id="22" name="TextBox 21"/>
          <p:cNvSpPr txBox="1"/>
          <p:nvPr/>
        </p:nvSpPr>
        <p:spPr>
          <a:xfrm>
            <a:off x="10783052" y="3970116"/>
            <a:ext cx="981075" cy="307777"/>
          </a:xfrm>
          <a:prstGeom prst="rect">
            <a:avLst/>
          </a:prstGeom>
          <a:noFill/>
        </p:spPr>
        <p:txBody>
          <a:bodyPr wrap="square" rtlCol="0">
            <a:spAutoFit/>
          </a:bodyPr>
          <a:lstStyle/>
          <a:p>
            <a:pPr algn="ctr"/>
            <a:r>
              <a:rPr lang="en-US" sz="1400" b="1" dirty="0" smtClean="0"/>
              <a:t>App</a:t>
            </a:r>
            <a:endParaRPr lang="en-US" sz="1400" b="1" dirty="0"/>
          </a:p>
        </p:txBody>
      </p:sp>
      <p:sp>
        <p:nvSpPr>
          <p:cNvPr id="23" name="Rectangle 22"/>
          <p:cNvSpPr/>
          <p:nvPr/>
        </p:nvSpPr>
        <p:spPr>
          <a:xfrm>
            <a:off x="9392653" y="4736001"/>
            <a:ext cx="1285374" cy="77804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API</a:t>
            </a:r>
          </a:p>
          <a:p>
            <a:pPr algn="ctr"/>
            <a:r>
              <a:rPr lang="en-US" sz="1400" b="1" dirty="0" smtClean="0">
                <a:solidFill>
                  <a:schemeClr val="tx1"/>
                </a:solidFill>
              </a:rPr>
              <a:t>Functionality</a:t>
            </a:r>
          </a:p>
        </p:txBody>
      </p:sp>
      <p:cxnSp>
        <p:nvCxnSpPr>
          <p:cNvPr id="25" name="Elbow Connector 24"/>
          <p:cNvCxnSpPr>
            <a:stCxn id="17" idx="2"/>
            <a:endCxn id="23" idx="1"/>
          </p:cNvCxnSpPr>
          <p:nvPr/>
        </p:nvCxnSpPr>
        <p:spPr>
          <a:xfrm rot="16200000" flipH="1">
            <a:off x="8786550" y="4518918"/>
            <a:ext cx="502343" cy="709863"/>
          </a:xfrm>
          <a:prstGeom prst="bentConnector2">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8" idx="2"/>
            <a:endCxn id="23" idx="3"/>
          </p:cNvCxnSpPr>
          <p:nvPr/>
        </p:nvCxnSpPr>
        <p:spPr>
          <a:xfrm rot="5400000">
            <a:off x="10713495" y="4564926"/>
            <a:ext cx="524629" cy="595563"/>
          </a:xfrm>
          <a:prstGeom prst="bentConnector2">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33082" y="1293094"/>
            <a:ext cx="6396368" cy="4830616"/>
          </a:xfrm>
        </p:spPr>
        <p:txBody>
          <a:bodyPr/>
          <a:lstStyle/>
          <a:p>
            <a:r>
              <a:rPr lang="en-US" dirty="0" smtClean="0"/>
              <a:t>Implement higher level API as a collection of services</a:t>
            </a:r>
          </a:p>
          <a:p>
            <a:pPr lvl="1"/>
            <a:r>
              <a:rPr lang="en-US" dirty="0" smtClean="0"/>
              <a:t>Each service responsible for a separate part of the API</a:t>
            </a:r>
          </a:p>
          <a:p>
            <a:r>
              <a:rPr lang="en-US" dirty="0" smtClean="0"/>
              <a:t>Motivated by the Principle of Least Privilege</a:t>
            </a:r>
          </a:p>
          <a:p>
            <a:pPr lvl="1"/>
            <a:r>
              <a:rPr lang="en-US" dirty="0"/>
              <a:t>“Every program and every user </a:t>
            </a:r>
            <a:r>
              <a:rPr lang="en-US" dirty="0" smtClean="0"/>
              <a:t>of the </a:t>
            </a:r>
            <a:r>
              <a:rPr lang="en-US" dirty="0"/>
              <a:t>system should operate using the least set of </a:t>
            </a:r>
            <a:r>
              <a:rPr lang="en-US" dirty="0" smtClean="0"/>
              <a:t>privileges necessary </a:t>
            </a:r>
            <a:r>
              <a:rPr lang="en-US" dirty="0"/>
              <a:t>to complete the job</a:t>
            </a:r>
            <a:r>
              <a:rPr lang="en-US" dirty="0" smtClean="0"/>
              <a:t>”</a:t>
            </a:r>
          </a:p>
          <a:p>
            <a:pPr lvl="1"/>
            <a:r>
              <a:rPr lang="en-US" dirty="0" smtClean="0"/>
              <a:t>Many small services each doing one thing</a:t>
            </a:r>
            <a:endParaRPr lang="en-US" dirty="0"/>
          </a:p>
          <a:p>
            <a:pPr marL="284162" lvl="1" indent="0">
              <a:buNone/>
            </a:pPr>
            <a:endParaRPr lang="en-US" dirty="0" smtClean="0"/>
          </a:p>
          <a:p>
            <a:r>
              <a:rPr lang="en-US" dirty="0" smtClean="0"/>
              <a:t>Key </a:t>
            </a:r>
            <a:r>
              <a:rPr lang="en-US" dirty="0"/>
              <a:t>Question</a:t>
            </a:r>
            <a:r>
              <a:rPr lang="en-US" dirty="0" smtClean="0"/>
              <a:t>: Is this Design Practical?</a:t>
            </a:r>
          </a:p>
          <a:p>
            <a:pPr lvl="1"/>
            <a:r>
              <a:rPr lang="en-US" dirty="0" smtClean="0"/>
              <a:t>Performance Overhead</a:t>
            </a:r>
          </a:p>
          <a:p>
            <a:pPr lvl="1"/>
            <a:r>
              <a:rPr lang="en-US" dirty="0" smtClean="0"/>
              <a:t>Real-time Predictability</a:t>
            </a:r>
            <a:endParaRPr lang="en-US" dirty="0"/>
          </a:p>
        </p:txBody>
      </p:sp>
      <p:sp>
        <p:nvSpPr>
          <p:cNvPr id="3" name="Title 2"/>
          <p:cNvSpPr>
            <a:spLocks noGrp="1"/>
          </p:cNvSpPr>
          <p:nvPr>
            <p:ph type="title"/>
          </p:nvPr>
        </p:nvSpPr>
        <p:spPr/>
        <p:txBody>
          <a:bodyPr/>
          <a:lstStyle/>
          <a:p>
            <a:r>
              <a:rPr lang="en-US" dirty="0" smtClean="0"/>
              <a:t>Our Approach</a:t>
            </a:r>
            <a:endParaRPr lang="en-US" dirty="0"/>
          </a:p>
        </p:txBody>
      </p:sp>
      <p:sp>
        <p:nvSpPr>
          <p:cNvPr id="5" name="Rectangle 4"/>
          <p:cNvSpPr/>
          <p:nvPr/>
        </p:nvSpPr>
        <p:spPr>
          <a:xfrm>
            <a:off x="657851" y="4794894"/>
            <a:ext cx="5678905" cy="131174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We demonstrate the practicality of this approach:</a:t>
            </a:r>
          </a:p>
          <a:p>
            <a:pPr marL="285750" indent="-285750">
              <a:buFont typeface="Arial" panose="020B0604020202020204" pitchFamily="34" charset="0"/>
              <a:buChar char="•"/>
            </a:pPr>
            <a:r>
              <a:rPr lang="en-US" b="1" dirty="0" smtClean="0">
                <a:solidFill>
                  <a:schemeClr val="tx1"/>
                </a:solidFill>
              </a:rPr>
              <a:t>Implemented on two different microkernels</a:t>
            </a:r>
          </a:p>
          <a:p>
            <a:pPr marL="285750" indent="-285750">
              <a:buFont typeface="Arial" panose="020B0604020202020204" pitchFamily="34" charset="0"/>
              <a:buChar char="•"/>
            </a:pPr>
            <a:r>
              <a:rPr lang="en-US" b="1" dirty="0" smtClean="0">
                <a:solidFill>
                  <a:schemeClr val="tx1"/>
                </a:solidFill>
              </a:rPr>
              <a:t>Average and Worst case performance better or comparable to RT Linux</a:t>
            </a:r>
          </a:p>
        </p:txBody>
      </p:sp>
      <p:sp>
        <p:nvSpPr>
          <p:cNvPr id="6" name="Rectangle 5"/>
          <p:cNvSpPr/>
          <p:nvPr/>
        </p:nvSpPr>
        <p:spPr>
          <a:xfrm>
            <a:off x="8365708" y="1322114"/>
            <a:ext cx="1419726" cy="64970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7" name="Rectangle 6"/>
          <p:cNvSpPr/>
          <p:nvPr/>
        </p:nvSpPr>
        <p:spPr>
          <a:xfrm>
            <a:off x="10225253" y="1323820"/>
            <a:ext cx="1419726" cy="6479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a:t>
            </a:r>
          </a:p>
        </p:txBody>
      </p:sp>
      <p:sp>
        <p:nvSpPr>
          <p:cNvPr id="8" name="Rectangle 7"/>
          <p:cNvSpPr/>
          <p:nvPr/>
        </p:nvSpPr>
        <p:spPr>
          <a:xfrm>
            <a:off x="7972926" y="2286445"/>
            <a:ext cx="1652087" cy="77804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API Timer Functionality</a:t>
            </a:r>
          </a:p>
        </p:txBody>
      </p:sp>
      <p:sp>
        <p:nvSpPr>
          <p:cNvPr id="9" name="Rectangle 8"/>
          <p:cNvSpPr/>
          <p:nvPr/>
        </p:nvSpPr>
        <p:spPr>
          <a:xfrm>
            <a:off x="7972927" y="5105558"/>
            <a:ext cx="4010526" cy="285750"/>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Kernel</a:t>
            </a:r>
          </a:p>
        </p:txBody>
      </p:sp>
      <p:sp>
        <p:nvSpPr>
          <p:cNvPr id="13" name="Rectangle 12"/>
          <p:cNvSpPr/>
          <p:nvPr/>
        </p:nvSpPr>
        <p:spPr>
          <a:xfrm>
            <a:off x="10331366" y="2310953"/>
            <a:ext cx="1652087" cy="77804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API Synchronization Functionality</a:t>
            </a:r>
          </a:p>
        </p:txBody>
      </p:sp>
      <p:sp>
        <p:nvSpPr>
          <p:cNvPr id="14" name="Rectangle 13"/>
          <p:cNvSpPr/>
          <p:nvPr/>
        </p:nvSpPr>
        <p:spPr>
          <a:xfrm>
            <a:off x="7972927" y="3186428"/>
            <a:ext cx="1652087" cy="77804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API Thread Functionality</a:t>
            </a:r>
          </a:p>
        </p:txBody>
      </p:sp>
      <p:sp>
        <p:nvSpPr>
          <p:cNvPr id="15" name="Rectangle 14"/>
          <p:cNvSpPr/>
          <p:nvPr/>
        </p:nvSpPr>
        <p:spPr>
          <a:xfrm>
            <a:off x="10331366" y="3189828"/>
            <a:ext cx="1652087" cy="77804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API Memory Management Functionality</a:t>
            </a:r>
          </a:p>
        </p:txBody>
      </p:sp>
      <p:sp>
        <p:nvSpPr>
          <p:cNvPr id="16" name="Rectangle 15"/>
          <p:cNvSpPr/>
          <p:nvPr/>
        </p:nvSpPr>
        <p:spPr>
          <a:xfrm>
            <a:off x="7972926" y="4065303"/>
            <a:ext cx="1652087" cy="77804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API I/O Functionality</a:t>
            </a:r>
          </a:p>
        </p:txBody>
      </p:sp>
      <p:sp>
        <p:nvSpPr>
          <p:cNvPr id="17" name="Rectangle 16"/>
          <p:cNvSpPr/>
          <p:nvPr/>
        </p:nvSpPr>
        <p:spPr>
          <a:xfrm>
            <a:off x="10301789" y="4089811"/>
            <a:ext cx="1652087" cy="77804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API elf-loading Functionality</a:t>
            </a:r>
          </a:p>
        </p:txBody>
      </p:sp>
    </p:spTree>
    <p:extLst>
      <p:ext uri="{BB962C8B-B14F-4D97-AF65-F5344CB8AC3E}">
        <p14:creationId xmlns:p14="http://schemas.microsoft.com/office/powerpoint/2010/main" val="1715994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400" dirty="0" smtClean="0">
                <a:solidFill>
                  <a:schemeClr val="bg1">
                    <a:lumMod val="50000"/>
                  </a:schemeClr>
                </a:solidFill>
              </a:rPr>
              <a:t>Motivation</a:t>
            </a:r>
          </a:p>
          <a:p>
            <a:r>
              <a:rPr lang="en-US" sz="2400" dirty="0" smtClean="0"/>
              <a:t>Patina API</a:t>
            </a:r>
          </a:p>
          <a:p>
            <a:r>
              <a:rPr lang="en-US" sz="2400" dirty="0" smtClean="0"/>
              <a:t>First Implementation: SeL4</a:t>
            </a:r>
          </a:p>
          <a:p>
            <a:r>
              <a:rPr lang="en-US" sz="2400" dirty="0" smtClean="0"/>
              <a:t>Second Implementation: Composite</a:t>
            </a:r>
          </a:p>
          <a:p>
            <a:r>
              <a:rPr lang="en-US" sz="2400" dirty="0" smtClean="0"/>
              <a:t>Evaluation</a:t>
            </a:r>
          </a:p>
          <a:p>
            <a:r>
              <a:rPr lang="en-US" sz="2400" dirty="0" smtClean="0"/>
              <a:t>Summary</a:t>
            </a:r>
            <a:endParaRPr lang="en-US" sz="2400" dirty="0"/>
          </a:p>
        </p:txBody>
      </p:sp>
      <p:sp>
        <p:nvSpPr>
          <p:cNvPr id="3" name="Title 2"/>
          <p:cNvSpPr>
            <a:spLocks noGrp="1"/>
          </p:cNvSpPr>
          <p:nvPr>
            <p:ph type="title"/>
          </p:nvPr>
        </p:nvSpPr>
        <p:spPr/>
        <p:txBody>
          <a:bodyPr/>
          <a:lstStyle/>
          <a:p>
            <a:r>
              <a:rPr lang="en-US" dirty="0" smtClean="0"/>
              <a:t>Outline</a:t>
            </a:r>
            <a:endParaRPr lang="en-US" dirty="0"/>
          </a:p>
        </p:txBody>
      </p:sp>
      <p:pic>
        <p:nvPicPr>
          <p:cNvPr id="4" name="Content Placeholder 1">
            <a:extLst>
              <a:ext uri="{FF2B5EF4-FFF2-40B4-BE49-F238E27FC236}">
                <a16:creationId xmlns:a16="http://schemas.microsoft.com/office/drawing/2014/main" id="{BBC273FD-248F-4211-B17D-9544F5CA5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1146" y="2103382"/>
            <a:ext cx="2384298" cy="2384298"/>
          </a:xfrm>
          <a:prstGeom prst="rect">
            <a:avLst/>
          </a:prstGeom>
        </p:spPr>
      </p:pic>
    </p:spTree>
    <p:extLst>
      <p:ext uri="{BB962C8B-B14F-4D97-AF65-F5344CB8AC3E}">
        <p14:creationId xmlns:p14="http://schemas.microsoft.com/office/powerpoint/2010/main" val="4091723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88702" y="1161815"/>
            <a:ext cx="6224919" cy="4974290"/>
          </a:xfrm>
        </p:spPr>
        <p:txBody>
          <a:bodyPr/>
          <a:lstStyle/>
          <a:p>
            <a:r>
              <a:rPr lang="en-US" dirty="0" smtClean="0"/>
              <a:t>Designed as a prototypical RTOS API</a:t>
            </a:r>
          </a:p>
          <a:p>
            <a:pPr lvl="1"/>
            <a:r>
              <a:rPr lang="en-US" dirty="0" smtClean="0"/>
              <a:t>Simple</a:t>
            </a:r>
          </a:p>
          <a:p>
            <a:pPr lvl="1"/>
            <a:r>
              <a:rPr lang="en-US" dirty="0" smtClean="0"/>
              <a:t>OS independent</a:t>
            </a:r>
          </a:p>
          <a:p>
            <a:pPr lvl="1"/>
            <a:r>
              <a:rPr lang="en-US" dirty="0" smtClean="0"/>
              <a:t>Otherwise, not particularly novel</a:t>
            </a:r>
          </a:p>
          <a:p>
            <a:pPr lvl="1"/>
            <a:endParaRPr lang="en-US" dirty="0"/>
          </a:p>
          <a:p>
            <a:pPr marL="284162" lvl="1" indent="0">
              <a:buNone/>
            </a:pPr>
            <a:endParaRPr lang="en-US" dirty="0" smtClean="0"/>
          </a:p>
          <a:p>
            <a:r>
              <a:rPr lang="en-US" dirty="0" smtClean="0"/>
              <a:t>API Components</a:t>
            </a:r>
          </a:p>
          <a:p>
            <a:pPr lvl="1"/>
            <a:r>
              <a:rPr lang="en-US" dirty="0" smtClean="0"/>
              <a:t>Process and Thread Management</a:t>
            </a:r>
          </a:p>
          <a:p>
            <a:pPr lvl="1"/>
            <a:r>
              <a:rPr lang="en-US" dirty="0" smtClean="0"/>
              <a:t>Channels</a:t>
            </a:r>
          </a:p>
          <a:p>
            <a:pPr lvl="1"/>
            <a:r>
              <a:rPr lang="en-US" dirty="0" smtClean="0"/>
              <a:t>Timers and Time</a:t>
            </a:r>
          </a:p>
          <a:p>
            <a:pPr lvl="1"/>
            <a:r>
              <a:rPr lang="en-US" dirty="0" smtClean="0"/>
              <a:t>Synchronization</a:t>
            </a:r>
          </a:p>
          <a:p>
            <a:pPr lvl="1"/>
            <a:r>
              <a:rPr lang="en-US" dirty="0" smtClean="0"/>
              <a:t>Event Handling</a:t>
            </a:r>
          </a:p>
          <a:p>
            <a:pPr lvl="1"/>
            <a:r>
              <a:rPr lang="en-US" dirty="0" smtClean="0"/>
              <a:t>Memory Management</a:t>
            </a:r>
          </a:p>
          <a:p>
            <a:pPr lvl="1"/>
            <a:r>
              <a:rPr lang="en-US" dirty="0" smtClean="0"/>
              <a:t>I/O</a:t>
            </a:r>
          </a:p>
        </p:txBody>
      </p:sp>
      <p:sp>
        <p:nvSpPr>
          <p:cNvPr id="3" name="Title 2"/>
          <p:cNvSpPr>
            <a:spLocks noGrp="1"/>
          </p:cNvSpPr>
          <p:nvPr>
            <p:ph type="title"/>
          </p:nvPr>
        </p:nvSpPr>
        <p:spPr/>
        <p:txBody>
          <a:bodyPr/>
          <a:lstStyle/>
          <a:p>
            <a:r>
              <a:rPr lang="en-US" dirty="0" smtClean="0"/>
              <a:t>Patina API</a:t>
            </a:r>
            <a:endParaRPr lang="en-US" dirty="0"/>
          </a:p>
        </p:txBody>
      </p:sp>
      <p:sp>
        <p:nvSpPr>
          <p:cNvPr id="5" name="TextBox 4"/>
          <p:cNvSpPr txBox="1"/>
          <p:nvPr/>
        </p:nvSpPr>
        <p:spPr>
          <a:xfrm>
            <a:off x="8636089" y="2437781"/>
            <a:ext cx="2299027" cy="2462213"/>
          </a:xfrm>
          <a:prstGeom prst="rect">
            <a:avLst/>
          </a:prstGeom>
          <a:noFill/>
        </p:spPr>
        <p:txBody>
          <a:bodyPr wrap="none" rtlCol="0">
            <a:spAutoFit/>
          </a:bodyPr>
          <a:lstStyle/>
          <a:p>
            <a:r>
              <a:rPr lang="en-US" sz="1400" b="1" dirty="0" smtClean="0"/>
              <a:t>Example API Calls:</a:t>
            </a:r>
          </a:p>
          <a:p>
            <a:pPr marL="285750" indent="-285750">
              <a:buFont typeface="Arial" panose="020B0604020202020204" pitchFamily="34" charset="0"/>
              <a:buChar char="•"/>
            </a:pPr>
            <a:r>
              <a:rPr lang="en-US" sz="1400" dirty="0" err="1">
                <a:latin typeface="Courier New" panose="02070309020205020404" pitchFamily="49" charset="0"/>
                <a:cs typeface="Courier New" panose="02070309020205020404" pitchFamily="49" charset="0"/>
              </a:rPr>
              <a:t>p</a:t>
            </a:r>
            <a:r>
              <a:rPr lang="en-US" sz="1400" dirty="0" err="1" smtClean="0">
                <a:latin typeface="Courier New" panose="02070309020205020404" pitchFamily="49" charset="0"/>
                <a:cs typeface="Courier New" panose="02070309020205020404" pitchFamily="49" charset="0"/>
              </a:rPr>
              <a:t>rocess_create</a:t>
            </a:r>
            <a:r>
              <a:rPr lang="en-US" sz="1400" dirty="0" smtClean="0">
                <a:latin typeface="Courier New" panose="02070309020205020404" pitchFamily="49" charset="0"/>
                <a:cs typeface="Courier New" panose="02070309020205020404" pitchFamily="49" charset="0"/>
              </a:rPr>
              <a:t>()</a:t>
            </a:r>
          </a:p>
          <a:p>
            <a:pPr marL="285750" indent="-285750">
              <a:buFont typeface="Arial" panose="020B0604020202020204" pitchFamily="34" charset="0"/>
              <a:buChar char="•"/>
            </a:pPr>
            <a:r>
              <a:rPr lang="en-US" sz="1400" dirty="0" err="1">
                <a:latin typeface="Courier New" panose="02070309020205020404" pitchFamily="49" charset="0"/>
                <a:cs typeface="Courier New" panose="02070309020205020404" pitchFamily="49" charset="0"/>
              </a:rPr>
              <a:t>p</a:t>
            </a:r>
            <a:r>
              <a:rPr lang="en-US" sz="1400" dirty="0" err="1" smtClean="0">
                <a:latin typeface="Courier New" panose="02070309020205020404" pitchFamily="49" charset="0"/>
                <a:cs typeface="Courier New" panose="02070309020205020404" pitchFamily="49" charset="0"/>
              </a:rPr>
              <a:t>rocess_exit</a:t>
            </a:r>
            <a:r>
              <a:rPr lang="en-US" sz="1400" dirty="0" smtClean="0">
                <a:latin typeface="Courier New" panose="02070309020205020404" pitchFamily="49" charset="0"/>
                <a:cs typeface="Courier New" panose="02070309020205020404" pitchFamily="49" charset="0"/>
              </a:rPr>
              <a:t>()</a:t>
            </a:r>
          </a:p>
          <a:p>
            <a:pPr marL="285750" indent="-285750">
              <a:buFont typeface="Arial" panose="020B0604020202020204" pitchFamily="34" charset="0"/>
              <a:buChar char="•"/>
            </a:pPr>
            <a:r>
              <a:rPr lang="en-US" sz="1400" dirty="0" err="1">
                <a:latin typeface="Courier New" panose="02070309020205020404" pitchFamily="49" charset="0"/>
                <a:cs typeface="Courier New" panose="02070309020205020404" pitchFamily="49" charset="0"/>
              </a:rPr>
              <a:t>t</a:t>
            </a:r>
            <a:r>
              <a:rPr lang="en-US" sz="1400" dirty="0" err="1" smtClean="0">
                <a:latin typeface="Courier New" panose="02070309020205020404" pitchFamily="49" charset="0"/>
                <a:cs typeface="Courier New" panose="02070309020205020404" pitchFamily="49" charset="0"/>
              </a:rPr>
              <a:t>hread_create</a:t>
            </a:r>
            <a:r>
              <a:rPr lang="en-US" sz="1400" dirty="0" smtClean="0">
                <a:latin typeface="Courier New" panose="02070309020205020404" pitchFamily="49" charset="0"/>
                <a:cs typeface="Courier New" panose="02070309020205020404" pitchFamily="49" charset="0"/>
              </a:rPr>
              <a:t>()</a:t>
            </a:r>
          </a:p>
          <a:p>
            <a:pPr marL="285750" indent="-285750">
              <a:buFont typeface="Arial" panose="020B0604020202020204" pitchFamily="34" charset="0"/>
              <a:buChar char="•"/>
            </a:pPr>
            <a:r>
              <a:rPr lang="en-US" sz="1400" dirty="0" err="1">
                <a:latin typeface="Courier New" panose="02070309020205020404" pitchFamily="49" charset="0"/>
                <a:cs typeface="Courier New" panose="02070309020205020404" pitchFamily="49" charset="0"/>
              </a:rPr>
              <a:t>c</a:t>
            </a:r>
            <a:r>
              <a:rPr lang="en-US" sz="1400" dirty="0" err="1" smtClean="0">
                <a:latin typeface="Courier New" panose="02070309020205020404" pitchFamily="49" charset="0"/>
                <a:cs typeface="Courier New" panose="02070309020205020404" pitchFamily="49" charset="0"/>
              </a:rPr>
              <a:t>hannel_send</a:t>
            </a:r>
            <a:r>
              <a:rPr lang="en-US" sz="1400" dirty="0" smtClean="0">
                <a:latin typeface="Courier New" panose="02070309020205020404" pitchFamily="49" charset="0"/>
                <a:cs typeface="Courier New" panose="02070309020205020404" pitchFamily="49" charset="0"/>
              </a:rPr>
              <a:t>()</a:t>
            </a:r>
          </a:p>
          <a:p>
            <a:pPr marL="285750" indent="-285750">
              <a:buFont typeface="Arial" panose="020B0604020202020204" pitchFamily="34" charset="0"/>
              <a:buChar char="•"/>
            </a:pPr>
            <a:r>
              <a:rPr lang="en-US" sz="1400" dirty="0" err="1" smtClean="0">
                <a:latin typeface="Courier New" panose="02070309020205020404" pitchFamily="49" charset="0"/>
                <a:cs typeface="Courier New" panose="02070309020205020404" pitchFamily="49" charset="0"/>
              </a:rPr>
              <a:t>channel_recv</a:t>
            </a:r>
            <a:r>
              <a:rPr lang="en-US" sz="1400" dirty="0" smtClean="0">
                <a:latin typeface="Courier New" panose="02070309020205020404" pitchFamily="49" charset="0"/>
                <a:cs typeface="Courier New" panose="02070309020205020404" pitchFamily="49" charset="0"/>
              </a:rPr>
              <a:t>()</a:t>
            </a:r>
          </a:p>
          <a:p>
            <a:pPr marL="285750" indent="-285750">
              <a:buFont typeface="Arial" panose="020B0604020202020204" pitchFamily="34" charset="0"/>
              <a:buChar char="•"/>
            </a:pPr>
            <a:r>
              <a:rPr lang="en-US" sz="1400" dirty="0" err="1">
                <a:latin typeface="Courier New" panose="02070309020205020404" pitchFamily="49" charset="0"/>
                <a:cs typeface="Courier New" panose="02070309020205020404" pitchFamily="49" charset="0"/>
              </a:rPr>
              <a:t>m</a:t>
            </a:r>
            <a:r>
              <a:rPr lang="en-US" sz="1400" dirty="0" err="1" smtClean="0">
                <a:latin typeface="Courier New" panose="02070309020205020404" pitchFamily="49" charset="0"/>
                <a:cs typeface="Courier New" panose="02070309020205020404" pitchFamily="49" charset="0"/>
              </a:rPr>
              <a:t>utex_lock</a:t>
            </a:r>
            <a:r>
              <a:rPr lang="en-US" sz="1400" dirty="0" smtClean="0">
                <a:latin typeface="Courier New" panose="02070309020205020404" pitchFamily="49" charset="0"/>
                <a:cs typeface="Courier New" panose="02070309020205020404" pitchFamily="49" charset="0"/>
              </a:rPr>
              <a:t>()</a:t>
            </a:r>
          </a:p>
          <a:p>
            <a:pPr marL="285750" indent="-285750">
              <a:buFont typeface="Arial" panose="020B0604020202020204" pitchFamily="34" charset="0"/>
              <a:buChar char="•"/>
            </a:pPr>
            <a:r>
              <a:rPr lang="en-US" sz="1400" dirty="0" err="1">
                <a:latin typeface="Courier New" panose="02070309020205020404" pitchFamily="49" charset="0"/>
                <a:cs typeface="Courier New" panose="02070309020205020404" pitchFamily="49" charset="0"/>
              </a:rPr>
              <a:t>m</a:t>
            </a:r>
            <a:r>
              <a:rPr lang="en-US" sz="1400" dirty="0" err="1" smtClean="0">
                <a:latin typeface="Courier New" panose="02070309020205020404" pitchFamily="49" charset="0"/>
                <a:cs typeface="Courier New" panose="02070309020205020404" pitchFamily="49" charset="0"/>
              </a:rPr>
              <a:t>utex_unlock</a:t>
            </a:r>
            <a:r>
              <a:rPr lang="en-US" sz="1400" dirty="0" smtClean="0">
                <a:latin typeface="Courier New" panose="02070309020205020404" pitchFamily="49" charset="0"/>
                <a:cs typeface="Courier New" panose="02070309020205020404" pitchFamily="49" charset="0"/>
              </a:rPr>
              <a:t>()</a:t>
            </a:r>
          </a:p>
          <a:p>
            <a:pPr marL="285750" indent="-285750">
              <a:buFont typeface="Arial" panose="020B0604020202020204" pitchFamily="34" charset="0"/>
              <a:buChar char="•"/>
            </a:pPr>
            <a:r>
              <a:rPr lang="en-US" sz="1400" dirty="0" err="1">
                <a:latin typeface="Courier New" panose="02070309020205020404" pitchFamily="49" charset="0"/>
                <a:cs typeface="Courier New" panose="02070309020205020404" pitchFamily="49" charset="0"/>
              </a:rPr>
              <a:t>e</a:t>
            </a:r>
            <a:r>
              <a:rPr lang="en-US" sz="1400" dirty="0" err="1" smtClean="0">
                <a:latin typeface="Courier New" panose="02070309020205020404" pitchFamily="49" charset="0"/>
                <a:cs typeface="Courier New" panose="02070309020205020404" pitchFamily="49" charset="0"/>
              </a:rPr>
              <a:t>vent_wait</a:t>
            </a:r>
            <a:r>
              <a:rPr lang="en-US" sz="1400" dirty="0" smtClean="0">
                <a:latin typeface="Courier New" panose="02070309020205020404" pitchFamily="49" charset="0"/>
                <a:cs typeface="Courier New" panose="02070309020205020404" pitchFamily="49" charset="0"/>
              </a:rPr>
              <a:t>()</a:t>
            </a:r>
          </a:p>
          <a:p>
            <a:pPr marL="285750" indent="-285750">
              <a:buFont typeface="Arial" panose="020B0604020202020204" pitchFamily="34" charset="0"/>
              <a:buChar char="•"/>
            </a:pPr>
            <a:r>
              <a:rPr lang="en-US" sz="1400" dirty="0" err="1" smtClean="0">
                <a:latin typeface="Courier New" panose="02070309020205020404" pitchFamily="49" charset="0"/>
                <a:cs typeface="Courier New" panose="02070309020205020404" pitchFamily="49" charset="0"/>
              </a:rPr>
              <a:t>mem_alloc_pages</a:t>
            </a:r>
            <a:r>
              <a:rPr lang="en-US" sz="1400" dirty="0" smtClean="0">
                <a:latin typeface="Courier New" panose="02070309020205020404" pitchFamily="49" charset="0"/>
                <a:cs typeface="Courier New" panose="02070309020205020404" pitchFamily="49" charset="0"/>
              </a:rPr>
              <a:t>()</a:t>
            </a:r>
          </a:p>
          <a:p>
            <a:pPr marL="285750" indent="-285750">
              <a:buFont typeface="Arial" panose="020B0604020202020204" pitchFamily="34" charset="0"/>
              <a:buChar char="•"/>
            </a:pPr>
            <a:r>
              <a:rPr lang="en-US" sz="1400" dirty="0" err="1">
                <a:latin typeface="Courier New" panose="02070309020205020404" pitchFamily="49" charset="0"/>
                <a:cs typeface="Courier New" panose="02070309020205020404" pitchFamily="49" charset="0"/>
              </a:rPr>
              <a:t>m</a:t>
            </a:r>
            <a:r>
              <a:rPr lang="en-US" sz="1400" dirty="0" err="1" smtClean="0">
                <a:latin typeface="Courier New" panose="02070309020205020404" pitchFamily="49" charset="0"/>
                <a:cs typeface="Courier New" panose="02070309020205020404" pitchFamily="49" charset="0"/>
              </a:rPr>
              <a:t>em_free_pages</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9" name="Rectangle 8"/>
          <p:cNvSpPr/>
          <p:nvPr/>
        </p:nvSpPr>
        <p:spPr>
          <a:xfrm>
            <a:off x="7733069" y="5486400"/>
            <a:ext cx="4105066" cy="537411"/>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See paper for complete details</a:t>
            </a:r>
          </a:p>
        </p:txBody>
      </p:sp>
    </p:spTree>
    <p:extLst>
      <p:ext uri="{BB962C8B-B14F-4D97-AF65-F5344CB8AC3E}">
        <p14:creationId xmlns:p14="http://schemas.microsoft.com/office/powerpoint/2010/main" val="3721714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33082" y="1293094"/>
            <a:ext cx="7259634" cy="4830616"/>
          </a:xfrm>
        </p:spPr>
        <p:txBody>
          <a:bodyPr/>
          <a:lstStyle/>
          <a:p>
            <a:r>
              <a:rPr lang="en-US" dirty="0" smtClean="0"/>
              <a:t>SeL4</a:t>
            </a:r>
          </a:p>
          <a:p>
            <a:pPr lvl="1"/>
            <a:r>
              <a:rPr lang="en-US" dirty="0" smtClean="0"/>
              <a:t>Microkernel of L4 heritage</a:t>
            </a:r>
          </a:p>
          <a:p>
            <a:pPr marL="539640" lvl="1" indent="-255240">
              <a:spcBef>
                <a:spcPts val="601"/>
              </a:spcBef>
              <a:buClr>
                <a:srgbClr val="000000"/>
              </a:buClr>
              <a:buFont typeface="Arial"/>
              <a:buChar char="–"/>
            </a:pPr>
            <a:r>
              <a:rPr lang="en-US" spc="-1" dirty="0">
                <a:solidFill>
                  <a:srgbClr val="000000"/>
                </a:solidFill>
                <a:latin typeface="Arial"/>
              </a:rPr>
              <a:t>Out of UNSW and NICTA</a:t>
            </a:r>
          </a:p>
          <a:p>
            <a:pPr lvl="1"/>
            <a:r>
              <a:rPr lang="en-US" dirty="0" smtClean="0"/>
              <a:t>Formally verified</a:t>
            </a:r>
          </a:p>
          <a:p>
            <a:pPr lvl="2"/>
            <a:r>
              <a:rPr lang="en-US" dirty="0" smtClean="0"/>
              <a:t>Functional Correctness, Integrity, and Information Flow proofs</a:t>
            </a:r>
          </a:p>
          <a:p>
            <a:pPr lvl="2"/>
            <a:r>
              <a:rPr lang="en-US" dirty="0" smtClean="0"/>
              <a:t>Binary correctness proofs (on ARM)</a:t>
            </a:r>
          </a:p>
          <a:p>
            <a:r>
              <a:rPr lang="en-US" dirty="0" smtClean="0"/>
              <a:t>Key Characteristics</a:t>
            </a:r>
          </a:p>
          <a:p>
            <a:pPr lvl="1"/>
            <a:r>
              <a:rPr lang="en-US" dirty="0" smtClean="0"/>
              <a:t>Capability-based</a:t>
            </a:r>
          </a:p>
          <a:p>
            <a:pPr lvl="2"/>
            <a:r>
              <a:rPr lang="en-US" dirty="0"/>
              <a:t>Capability: an unforgeable token giving access to a resource</a:t>
            </a:r>
          </a:p>
          <a:p>
            <a:pPr lvl="2"/>
            <a:r>
              <a:rPr lang="en-US" dirty="0"/>
              <a:t>A familiar example: a file </a:t>
            </a:r>
            <a:r>
              <a:rPr lang="en-US" dirty="0" smtClean="0"/>
              <a:t>descriptor</a:t>
            </a:r>
          </a:p>
          <a:p>
            <a:pPr lvl="1"/>
            <a:r>
              <a:rPr lang="en-US" dirty="0" smtClean="0"/>
              <a:t>Cannot query current state using capabilities</a:t>
            </a:r>
          </a:p>
          <a:p>
            <a:pPr lvl="2"/>
            <a:r>
              <a:rPr lang="en-US" dirty="0" smtClean="0"/>
              <a:t>Violates information flow guarantees</a:t>
            </a:r>
          </a:p>
          <a:p>
            <a:pPr lvl="1"/>
            <a:endParaRPr lang="en-US" dirty="0" smtClean="0"/>
          </a:p>
        </p:txBody>
      </p:sp>
      <p:sp>
        <p:nvSpPr>
          <p:cNvPr id="3" name="Title 2"/>
          <p:cNvSpPr>
            <a:spLocks noGrp="1"/>
          </p:cNvSpPr>
          <p:nvPr>
            <p:ph type="title"/>
          </p:nvPr>
        </p:nvSpPr>
        <p:spPr/>
        <p:txBody>
          <a:bodyPr/>
          <a:lstStyle/>
          <a:p>
            <a:r>
              <a:rPr lang="en-US" dirty="0" smtClean="0"/>
              <a:t>First Implementation: On SeL4</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588" y="1756439"/>
            <a:ext cx="3233917" cy="1247847"/>
          </a:xfrm>
          <a:prstGeom prst="rect">
            <a:avLst/>
          </a:prstGeom>
        </p:spPr>
      </p:pic>
      <p:sp>
        <p:nvSpPr>
          <p:cNvPr id="5" name="TextBox 4"/>
          <p:cNvSpPr txBox="1"/>
          <p:nvPr/>
        </p:nvSpPr>
        <p:spPr>
          <a:xfrm>
            <a:off x="9132804" y="3072064"/>
            <a:ext cx="3056021" cy="2462213"/>
          </a:xfrm>
          <a:prstGeom prst="rect">
            <a:avLst/>
          </a:prstGeom>
          <a:noFill/>
        </p:spPr>
        <p:txBody>
          <a:bodyPr wrap="square" rtlCol="0">
            <a:spAutoFit/>
          </a:bodyPr>
          <a:lstStyle/>
          <a:p>
            <a:r>
              <a:rPr lang="en-US" sz="1400" b="1" dirty="0" smtClean="0"/>
              <a:t>Capabilities:</a:t>
            </a:r>
          </a:p>
          <a:p>
            <a:pPr marL="285750" indent="-285750">
              <a:buFont typeface="Arial" panose="020B0604020202020204" pitchFamily="34" charset="0"/>
              <a:buChar char="•"/>
            </a:pPr>
            <a:r>
              <a:rPr lang="en-US" sz="1400" b="1" dirty="0" smtClean="0"/>
              <a:t>Thread Control Blocks</a:t>
            </a:r>
          </a:p>
          <a:p>
            <a:pPr marL="285750" indent="-285750">
              <a:buFont typeface="Arial" panose="020B0604020202020204" pitchFamily="34" charset="0"/>
              <a:buChar char="•"/>
            </a:pPr>
            <a:r>
              <a:rPr lang="en-US" sz="1400" b="1" dirty="0" smtClean="0"/>
              <a:t>Address Spaces</a:t>
            </a:r>
          </a:p>
          <a:p>
            <a:pPr marL="285750" indent="-285750">
              <a:buFont typeface="Arial" panose="020B0604020202020204" pitchFamily="34" charset="0"/>
              <a:buChar char="•"/>
            </a:pPr>
            <a:r>
              <a:rPr lang="en-US" sz="1400" b="1" dirty="0" err="1" smtClean="0"/>
              <a:t>Cnodes</a:t>
            </a:r>
            <a:endParaRPr lang="en-US" sz="1400" b="1" dirty="0" smtClean="0"/>
          </a:p>
          <a:p>
            <a:pPr marL="285750" indent="-285750">
              <a:buFont typeface="Arial" panose="020B0604020202020204" pitchFamily="34" charset="0"/>
              <a:buChar char="•"/>
            </a:pPr>
            <a:r>
              <a:rPr lang="en-US" sz="1400" b="1" dirty="0" smtClean="0"/>
              <a:t>Endpoints</a:t>
            </a:r>
          </a:p>
          <a:p>
            <a:pPr marL="285750" indent="-285750">
              <a:buFont typeface="Arial" panose="020B0604020202020204" pitchFamily="34" charset="0"/>
              <a:buChar char="•"/>
            </a:pPr>
            <a:r>
              <a:rPr lang="en-US" sz="1400" b="1" dirty="0" smtClean="0"/>
              <a:t>Reply Objects</a:t>
            </a:r>
          </a:p>
          <a:p>
            <a:pPr marL="285750" indent="-285750">
              <a:buFont typeface="Arial" panose="020B0604020202020204" pitchFamily="34" charset="0"/>
              <a:buChar char="•"/>
            </a:pPr>
            <a:r>
              <a:rPr lang="en-US" sz="1400" b="1" dirty="0" smtClean="0"/>
              <a:t>Notifications</a:t>
            </a:r>
          </a:p>
          <a:p>
            <a:pPr marL="285750" indent="-285750">
              <a:buFont typeface="Arial" panose="020B0604020202020204" pitchFamily="34" charset="0"/>
              <a:buChar char="•"/>
            </a:pPr>
            <a:r>
              <a:rPr lang="en-US" sz="1400" b="1" dirty="0" smtClean="0"/>
              <a:t>Interrupt Objects</a:t>
            </a:r>
          </a:p>
          <a:p>
            <a:pPr marL="285750" indent="-285750">
              <a:buFont typeface="Arial" panose="020B0604020202020204" pitchFamily="34" charset="0"/>
              <a:buChar char="•"/>
            </a:pPr>
            <a:r>
              <a:rPr lang="en-US" sz="1400" b="1" dirty="0" smtClean="0"/>
              <a:t>Pages</a:t>
            </a:r>
          </a:p>
          <a:p>
            <a:pPr marL="285750" indent="-285750">
              <a:buFont typeface="Arial" panose="020B0604020202020204" pitchFamily="34" charset="0"/>
              <a:buChar char="•"/>
            </a:pPr>
            <a:r>
              <a:rPr lang="en-US" sz="1400" b="1" dirty="0" smtClean="0"/>
              <a:t>Page Tables</a:t>
            </a:r>
          </a:p>
          <a:p>
            <a:pPr marL="285750" indent="-285750">
              <a:buFont typeface="Arial" panose="020B0604020202020204" pitchFamily="34" charset="0"/>
              <a:buChar char="•"/>
            </a:pPr>
            <a:r>
              <a:rPr lang="en-US" sz="1400" b="1" dirty="0" err="1" smtClean="0"/>
              <a:t>Untypeds</a:t>
            </a:r>
            <a:endParaRPr lang="en-US" sz="1400" b="1" dirty="0" smtClean="0"/>
          </a:p>
        </p:txBody>
      </p:sp>
    </p:spTree>
    <p:extLst>
      <p:ext uri="{BB962C8B-B14F-4D97-AF65-F5344CB8AC3E}">
        <p14:creationId xmlns:p14="http://schemas.microsoft.com/office/powerpoint/2010/main" val="687303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Lincoln_2012_v2_16x9">
  <a:themeElements>
    <a:clrScheme name="Custom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2DCF2"/>
        </a:solidFill>
        <a:ln w="12700">
          <a:solidFill>
            <a:schemeClr val="tx1"/>
          </a:solidFill>
        </a:ln>
      </a:spPr>
      <a:bodyPr rtlCol="0" anchor="ctr"/>
      <a:lstStyle>
        <a:defPPr algn="ctr">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400" b="1"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Lincoln_2012_v2_16x9</Template>
  <TotalTime>1968</TotalTime>
  <Words>4517</Words>
  <Application>Microsoft Office PowerPoint</Application>
  <PresentationFormat>Custom</PresentationFormat>
  <Paragraphs>433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Courier New</vt:lpstr>
      <vt:lpstr>Lincoln_2012_v2_16x9</vt:lpstr>
      <vt:lpstr>Practical Principle of Least Privilege for Secure Embedded Systems</vt:lpstr>
      <vt:lpstr>Embedded Ecosystem</vt:lpstr>
      <vt:lpstr>Microkernels</vt:lpstr>
      <vt:lpstr>Microkernel APIs vs Applications</vt:lpstr>
      <vt:lpstr>Existing Approaches for a High Level API</vt:lpstr>
      <vt:lpstr>Our Approach</vt:lpstr>
      <vt:lpstr>Outline</vt:lpstr>
      <vt:lpstr>Patina API</vt:lpstr>
      <vt:lpstr>First Implementation: On SeL4</vt:lpstr>
      <vt:lpstr>SeL4 Patina Design</vt:lpstr>
      <vt:lpstr>SeL4 Patina: Key Elements</vt:lpstr>
      <vt:lpstr>Second Patina Implementation: On Composite</vt:lpstr>
      <vt:lpstr>Composite Patina Design</vt:lpstr>
      <vt:lpstr>Evaluation</vt:lpstr>
      <vt:lpstr>Results</vt:lpstr>
      <vt:lpstr>Summary</vt:lpstr>
      <vt:lpstr>Questions?</vt:lpstr>
    </vt:vector>
  </TitlesOfParts>
  <Company>MIT Lincoln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Principle of Least Privilege for Secure Embedded Systems</dc:title>
  <dc:creator>Jero, Samuel - 0558 - MITLL</dc:creator>
  <cp:lastModifiedBy>Jero, Samuel - 0558 - MITLL</cp:lastModifiedBy>
  <cp:revision>117</cp:revision>
  <dcterms:created xsi:type="dcterms:W3CDTF">2021-04-05T20:58:45Z</dcterms:created>
  <dcterms:modified xsi:type="dcterms:W3CDTF">2021-04-27T13:54:42Z</dcterms:modified>
</cp:coreProperties>
</file>