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5"/>
  </p:notesMasterIdLst>
  <p:handoutMasterIdLst>
    <p:handoutMasterId r:id="rId26"/>
  </p:handoutMasterIdLst>
  <p:sldIdLst>
    <p:sldId id="256" r:id="rId2"/>
    <p:sldId id="283" r:id="rId3"/>
    <p:sldId id="258" r:id="rId4"/>
    <p:sldId id="259" r:id="rId5"/>
    <p:sldId id="274" r:id="rId6"/>
    <p:sldId id="261" r:id="rId7"/>
    <p:sldId id="282" r:id="rId8"/>
    <p:sldId id="280" r:id="rId9"/>
    <p:sldId id="260" r:id="rId10"/>
    <p:sldId id="257" r:id="rId11"/>
    <p:sldId id="262" r:id="rId12"/>
    <p:sldId id="263" r:id="rId13"/>
    <p:sldId id="279" r:id="rId14"/>
    <p:sldId id="275" r:id="rId15"/>
    <p:sldId id="267" r:id="rId16"/>
    <p:sldId id="268" r:id="rId17"/>
    <p:sldId id="277" r:id="rId18"/>
    <p:sldId id="269" r:id="rId19"/>
    <p:sldId id="270" r:id="rId20"/>
    <p:sldId id="271" r:id="rId21"/>
    <p:sldId id="278" r:id="rId22"/>
    <p:sldId id="272" r:id="rId23"/>
    <p:sldId id="273" r:id="rId24"/>
  </p:sldIdLst>
  <p:sldSz cx="12188825" cy="6858000"/>
  <p:notesSz cx="70104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920">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FB3B3"/>
    <a:srgbClr val="B3FFB3"/>
    <a:srgbClr val="FF9393"/>
    <a:srgbClr val="FF0000"/>
    <a:srgbClr val="FFCCCC"/>
    <a:srgbClr val="D2DCF2"/>
    <a:srgbClr val="B2B2B2"/>
    <a:srgbClr val="A6A6A6"/>
    <a:srgbClr val="4D4D4D"/>
    <a:srgbClr val="0053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44" autoAdjust="0"/>
    <p:restoredTop sz="86667" autoAdjust="0"/>
  </p:normalViewPr>
  <p:slideViewPr>
    <p:cSldViewPr snapToGrid="0">
      <p:cViewPr varScale="1">
        <p:scale>
          <a:sx n="75" d="100"/>
          <a:sy n="75" d="100"/>
        </p:scale>
        <p:origin x="163" y="58"/>
      </p:cViewPr>
      <p:guideLst>
        <p:guide orient="horz" pos="2160"/>
        <p:guide pos="383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7" d="100"/>
          <a:sy n="97" d="100"/>
        </p:scale>
        <p:origin x="-3540" y="-114"/>
      </p:cViewPr>
      <p:guideLst>
        <p:guide orient="horz" pos="2920"/>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a:defRPr sz="1200"/>
            </a:lvl1pPr>
          </a:lstStyle>
          <a:p>
            <a:fld id="{2151C11E-1A00-48AF-8C08-97C362C67874}" type="datetimeFigureOut">
              <a:rPr lang="en-US" smtClean="0"/>
              <a:pPr/>
              <a:t>8/9/2017</a:t>
            </a:fld>
            <a:endParaRPr lang="en-US"/>
          </a:p>
        </p:txBody>
      </p:sp>
      <p:sp>
        <p:nvSpPr>
          <p:cNvPr id="4" name="Footer Placeholder 3"/>
          <p:cNvSpPr>
            <a:spLocks noGrp="1"/>
          </p:cNvSpPr>
          <p:nvPr>
            <p:ph type="ftr" sz="quarter" idx="2"/>
          </p:nvPr>
        </p:nvSpPr>
        <p:spPr>
          <a:xfrm>
            <a:off x="0" y="8805863"/>
            <a:ext cx="3038475"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05863"/>
            <a:ext cx="3038475" cy="463550"/>
          </a:xfrm>
          <a:prstGeom prst="rect">
            <a:avLst/>
          </a:prstGeom>
        </p:spPr>
        <p:txBody>
          <a:bodyPr vert="horz" lIns="91440" tIns="45720" rIns="91440" bIns="45720" rtlCol="0" anchor="b"/>
          <a:lstStyle>
            <a:lvl1pPr algn="r">
              <a:defRPr sz="1200"/>
            </a:lvl1pPr>
          </a:lstStyle>
          <a:p>
            <a:fld id="{2AFFDF9B-F3F5-4382-A25B-4EAA3B410B8E}" type="slidenum">
              <a:rPr lang="en-US" smtClean="0"/>
              <a:pPr/>
              <a:t>‹#›</a:t>
            </a:fld>
            <a:endParaRPr lang="en-US"/>
          </a:p>
        </p:txBody>
      </p:sp>
    </p:spTree>
    <p:extLst>
      <p:ext uri="{BB962C8B-B14F-4D97-AF65-F5344CB8AC3E}">
        <p14:creationId xmlns:p14="http://schemas.microsoft.com/office/powerpoint/2010/main" val="40988951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550"/>
          </a:xfrm>
          <a:prstGeom prst="rect">
            <a:avLst/>
          </a:prstGeom>
        </p:spPr>
        <p:txBody>
          <a:bodyPr vert="horz" lIns="93018" tIns="46510" rIns="93018" bIns="46510" rtlCol="0"/>
          <a:lstStyle>
            <a:lvl1pPr algn="l">
              <a:defRPr sz="1200">
                <a:latin typeface="Arial" pitchFamily="34" charset="0"/>
              </a:defRPr>
            </a:lvl1pPr>
          </a:lstStyle>
          <a:p>
            <a:endParaRPr lang="en-US" dirty="0"/>
          </a:p>
        </p:txBody>
      </p:sp>
      <p:sp>
        <p:nvSpPr>
          <p:cNvPr id="3" name="Date Placeholder 2"/>
          <p:cNvSpPr>
            <a:spLocks noGrp="1"/>
          </p:cNvSpPr>
          <p:nvPr>
            <p:ph type="dt" idx="1"/>
          </p:nvPr>
        </p:nvSpPr>
        <p:spPr>
          <a:xfrm>
            <a:off x="3970938" y="0"/>
            <a:ext cx="3037840" cy="463550"/>
          </a:xfrm>
          <a:prstGeom prst="rect">
            <a:avLst/>
          </a:prstGeom>
        </p:spPr>
        <p:txBody>
          <a:bodyPr vert="horz" lIns="93018" tIns="46510" rIns="93018" bIns="46510" rtlCol="0"/>
          <a:lstStyle>
            <a:lvl1pPr algn="r">
              <a:defRPr sz="1200">
                <a:latin typeface="Arial" pitchFamily="34" charset="0"/>
              </a:defRPr>
            </a:lvl1pPr>
          </a:lstStyle>
          <a:p>
            <a:fld id="{8C7BB64C-82E2-466C-9C50-B2DA6307AB11}" type="datetimeFigureOut">
              <a:rPr lang="en-US" smtClean="0"/>
              <a:pPr/>
              <a:t>8/9/2017</a:t>
            </a:fld>
            <a:endParaRPr lang="en-US" dirty="0"/>
          </a:p>
        </p:txBody>
      </p:sp>
      <p:sp>
        <p:nvSpPr>
          <p:cNvPr id="4" name="Slide Image Placeholder 3"/>
          <p:cNvSpPr>
            <a:spLocks noGrp="1" noRot="1" noChangeAspect="1"/>
          </p:cNvSpPr>
          <p:nvPr>
            <p:ph type="sldImg" idx="2"/>
          </p:nvPr>
        </p:nvSpPr>
        <p:spPr>
          <a:xfrm>
            <a:off x="415925" y="696913"/>
            <a:ext cx="6178550" cy="3476625"/>
          </a:xfrm>
          <a:prstGeom prst="rect">
            <a:avLst/>
          </a:prstGeom>
          <a:noFill/>
          <a:ln w="12700">
            <a:solidFill>
              <a:prstClr val="black"/>
            </a:solidFill>
          </a:ln>
        </p:spPr>
        <p:txBody>
          <a:bodyPr vert="horz" lIns="93018" tIns="46510" rIns="93018" bIns="46510" rtlCol="0" anchor="ctr"/>
          <a:lstStyle/>
          <a:p>
            <a:endParaRPr lang="en-US" dirty="0"/>
          </a:p>
        </p:txBody>
      </p:sp>
      <p:sp>
        <p:nvSpPr>
          <p:cNvPr id="5" name="Notes Placeholder 4"/>
          <p:cNvSpPr>
            <a:spLocks noGrp="1"/>
          </p:cNvSpPr>
          <p:nvPr>
            <p:ph type="body" sz="quarter" idx="3"/>
          </p:nvPr>
        </p:nvSpPr>
        <p:spPr>
          <a:xfrm>
            <a:off x="701040" y="4403725"/>
            <a:ext cx="5608320" cy="4171950"/>
          </a:xfrm>
          <a:prstGeom prst="rect">
            <a:avLst/>
          </a:prstGeom>
        </p:spPr>
        <p:txBody>
          <a:bodyPr vert="horz" lIns="93018" tIns="46510" rIns="93018" bIns="4651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05842"/>
            <a:ext cx="3037840" cy="463550"/>
          </a:xfrm>
          <a:prstGeom prst="rect">
            <a:avLst/>
          </a:prstGeom>
        </p:spPr>
        <p:txBody>
          <a:bodyPr vert="horz" lIns="93018" tIns="46510" rIns="93018" bIns="4651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970938" y="8805842"/>
            <a:ext cx="3037840" cy="463550"/>
          </a:xfrm>
          <a:prstGeom prst="rect">
            <a:avLst/>
          </a:prstGeom>
        </p:spPr>
        <p:txBody>
          <a:bodyPr vert="horz" lIns="93018" tIns="46510" rIns="93018" bIns="46510" rtlCol="0" anchor="b"/>
          <a:lstStyle>
            <a:lvl1pPr algn="r">
              <a:defRPr sz="1200">
                <a:latin typeface="Arial" pitchFamily="34" charset="0"/>
              </a:defRPr>
            </a:lvl1pPr>
          </a:lstStyle>
          <a:p>
            <a:fld id="{A778FBA5-F957-4CE9-A734-9CFA9C4F5603}" type="slidenum">
              <a:rPr lang="en-US" smtClean="0"/>
              <a:pPr/>
              <a:t>‹#›</a:t>
            </a:fld>
            <a:endParaRPr lang="en-US" dirty="0"/>
          </a:p>
        </p:txBody>
      </p:sp>
    </p:spTree>
    <p:extLst>
      <p:ext uri="{BB962C8B-B14F-4D97-AF65-F5344CB8AC3E}">
        <p14:creationId xmlns:p14="http://schemas.microsoft.com/office/powerpoint/2010/main" val="1823802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and names/affiliations</a:t>
            </a:r>
            <a:r>
              <a:rPr lang="en-US" baseline="0" dirty="0"/>
              <a:t> of authors. Work done primarily at internships with MIT Lincoln Laboratory.</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a:t>
            </a:fld>
            <a:endParaRPr lang="en-US" dirty="0"/>
          </a:p>
        </p:txBody>
      </p:sp>
    </p:spTree>
    <p:extLst>
      <p:ext uri="{BB962C8B-B14F-4D97-AF65-F5344CB8AC3E}">
        <p14:creationId xmlns:p14="http://schemas.microsoft.com/office/powerpoint/2010/main" val="12511766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IP takeover operates in two steps. First, the attacker breaks the binding between the victim’s IP address and MAC address by forging a DHCP_RELEASE message to make the DHCP server release the victim’s IP address into the pool of available addresses. The next step is to bind the released IP</a:t>
            </a:r>
          </a:p>
          <a:p>
            <a:r>
              <a:rPr lang="en-US" sz="1200" b="0" i="0" u="none" strike="noStrike" kern="1200" baseline="0" dirty="0">
                <a:solidFill>
                  <a:schemeClr val="tx1"/>
                </a:solidFill>
                <a:latin typeface="Arial" pitchFamily="34" charset="0"/>
                <a:ea typeface="+mn-ea"/>
                <a:cs typeface="+mn-cs"/>
              </a:rPr>
              <a:t>address to the attacker’s MAC address. However, the DHCP specification recommends that the DHCP server should offer addresses from their unused pool before offering addresses that were recently released. Hence, the attacker mounts a partial (and temporary) DHCP starvation attack. The DHCP server is flooded</a:t>
            </a:r>
          </a:p>
          <a:p>
            <a:r>
              <a:rPr lang="en-US" sz="1200" b="0" i="0" u="none" strike="noStrike" kern="1200" baseline="0" dirty="0">
                <a:solidFill>
                  <a:schemeClr val="tx1"/>
                </a:solidFill>
                <a:latin typeface="Arial" pitchFamily="34" charset="0"/>
                <a:ea typeface="+mn-ea"/>
                <a:cs typeface="+mn-cs"/>
              </a:rPr>
              <a:t>with DHCP DISCOVER messages using random MAC addresses, until the target’s IP address is offered. Once the DHCP server offers the victim’s IP, the attacker confirms the lease, and the starvation attack is halted.  At this point, many DHCP servers probe a reused address before re-allocating it to a new client by sending a broadcast ARP request to see if any host claims the reused address. We use the second phase of our attack, Flow Poisoning to </a:t>
            </a:r>
            <a:r>
              <a:rPr lang="en-US" sz="1200" b="0" i="0" u="none" strike="noStrike" kern="1200" baseline="0" dirty="0" err="1">
                <a:solidFill>
                  <a:schemeClr val="tx1"/>
                </a:solidFill>
                <a:latin typeface="Arial" pitchFamily="34" charset="0"/>
                <a:ea typeface="+mn-ea"/>
                <a:cs typeface="+mn-cs"/>
              </a:rPr>
              <a:t>blackhole</a:t>
            </a:r>
            <a:r>
              <a:rPr lang="en-US" sz="1200" b="0" i="0" u="none" strike="noStrike" kern="1200" baseline="0" dirty="0">
                <a:solidFill>
                  <a:schemeClr val="tx1"/>
                </a:solidFill>
                <a:latin typeface="Arial" pitchFamily="34" charset="0"/>
                <a:ea typeface="+mn-ea"/>
                <a:cs typeface="+mn-cs"/>
              </a:rPr>
              <a:t> the response to this probe. At this point, the DHCP server completes the lease and the victim’s IP address and hostname are now bound to the attacker’s MAC address by the DHCP server.</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11</a:t>
            </a:fld>
            <a:endParaRPr lang="en-US" dirty="0"/>
          </a:p>
        </p:txBody>
      </p:sp>
    </p:spTree>
    <p:extLst>
      <p:ext uri="{BB962C8B-B14F-4D97-AF65-F5344CB8AC3E}">
        <p14:creationId xmlns:p14="http://schemas.microsoft.com/office/powerpoint/2010/main" val="1349449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Our Flow Poisoning attack takes advantage of a race condition unique to where flow rules may be temporarily inconsistent with the state maintained by the controller. Since flow rules reflect the state state at the time of their installation and (due to scalability challenges are not updated instantly</a:t>
            </a:r>
          </a:p>
          <a:p>
            <a:r>
              <a:rPr lang="en-US" sz="1200" b="0" i="0" u="none" strike="noStrike" kern="1200" baseline="0" dirty="0">
                <a:solidFill>
                  <a:schemeClr val="tx1"/>
                </a:solidFill>
                <a:latin typeface="Arial" pitchFamily="34" charset="0"/>
                <a:ea typeface="+mn-ea"/>
                <a:cs typeface="+mn-cs"/>
              </a:rPr>
              <a:t>when the NIB state changes, they may reflect previous network states that no longer hold.  This inconsistency is bounded either by timeouts or a separate monitoring thread to detect host movement and remove inconsistent rules. </a:t>
            </a:r>
          </a:p>
          <a:p>
            <a:r>
              <a:rPr lang="en-US" sz="1200" b="0" i="0" u="none" strike="noStrike" kern="1200" baseline="0" dirty="0">
                <a:solidFill>
                  <a:schemeClr val="tx1"/>
                </a:solidFill>
                <a:latin typeface="Arial" pitchFamily="34" charset="0"/>
                <a:ea typeface="+mn-ea"/>
                <a:cs typeface="+mn-cs"/>
              </a:rPr>
              <a:t>An attacker can take advantage of this temporary inconsistency to </a:t>
            </a:r>
            <a:r>
              <a:rPr lang="en-US" sz="1200" b="0" i="0" u="none" strike="noStrike" kern="1200" baseline="0" dirty="0" err="1">
                <a:solidFill>
                  <a:schemeClr val="tx1"/>
                </a:solidFill>
                <a:latin typeface="Arial" pitchFamily="34" charset="0"/>
                <a:ea typeface="+mn-ea"/>
                <a:cs typeface="+mn-cs"/>
              </a:rPr>
              <a:t>blackhole</a:t>
            </a:r>
            <a:r>
              <a:rPr lang="en-US" sz="1200" b="0" i="0" u="none" strike="noStrike" kern="1200" baseline="0" dirty="0">
                <a:solidFill>
                  <a:schemeClr val="tx1"/>
                </a:solidFill>
                <a:latin typeface="Arial" pitchFamily="34" charset="0"/>
                <a:ea typeface="+mn-ea"/>
                <a:cs typeface="+mn-cs"/>
              </a:rPr>
              <a:t> traffic from the victim to the DHCP server, as shown in the figure at right. First, the attacker sends traffic with forged source and destination MAC addresses. This causes the controller to update its MAC to location</a:t>
            </a:r>
          </a:p>
          <a:p>
            <a:r>
              <a:rPr lang="en-US" sz="1200" b="0" i="0" u="none" strike="noStrike" kern="1200" baseline="0" dirty="0">
                <a:solidFill>
                  <a:schemeClr val="tx1"/>
                </a:solidFill>
                <a:latin typeface="Arial" pitchFamily="34" charset="0"/>
                <a:ea typeface="+mn-ea"/>
                <a:cs typeface="+mn-cs"/>
              </a:rPr>
              <a:t>binding so that the DHCP server is located at the attacker’s location and a flow rule reflecting this is installed. Once the DHCP server sends an ARP flood for the Victim’s address, the controller will correct the DHCP server’s location.  This begins the race condition on which Flow Poisoning</a:t>
            </a:r>
          </a:p>
          <a:p>
            <a:r>
              <a:rPr lang="en-US" sz="1200" b="0" i="0" u="none" strike="noStrike" kern="1200" baseline="0" dirty="0">
                <a:solidFill>
                  <a:schemeClr val="tx1"/>
                </a:solidFill>
                <a:latin typeface="Arial" pitchFamily="34" charset="0"/>
                <a:ea typeface="+mn-ea"/>
                <a:cs typeface="+mn-cs"/>
              </a:rPr>
              <a:t>relies. The now-inconsistent flow rule which binds the attacker’s location the DHCP server’s MAC address will not be removed from the switch upon NIB update. Instead, it will either timeout several seconds later or be deleted by the separate host mobility tracking thread. Until this occurs, traffic from the Victim to the DHCP server will be sent to the attacker. As a result, the DHCP server will not hear the response from the Victim and will assign its address to the Attacker.</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12</a:t>
            </a:fld>
            <a:endParaRPr lang="en-US" dirty="0"/>
          </a:p>
        </p:txBody>
      </p:sp>
    </p:spTree>
    <p:extLst>
      <p:ext uri="{BB962C8B-B14F-4D97-AF65-F5344CB8AC3E}">
        <p14:creationId xmlns:p14="http://schemas.microsoft.com/office/powerpoint/2010/main" val="3300145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We have implemented both the IP takeover and Flow Poisoning phases as fully automated Python scripts running on an attacking end-host. The entire attack was tested in an emulated </a:t>
            </a:r>
            <a:r>
              <a:rPr lang="en-US" sz="1200" b="0" i="0" u="none" strike="noStrike" kern="1200" baseline="0" dirty="0" err="1">
                <a:solidFill>
                  <a:schemeClr val="tx1"/>
                </a:solidFill>
                <a:latin typeface="Arial" pitchFamily="34" charset="0"/>
                <a:ea typeface="+mn-ea"/>
                <a:cs typeface="+mn-cs"/>
              </a:rPr>
              <a:t>Mininet</a:t>
            </a:r>
            <a:r>
              <a:rPr lang="en-US" sz="1200" b="0" i="0" u="none" strike="noStrike" kern="1200" baseline="0" dirty="0">
                <a:solidFill>
                  <a:schemeClr val="tx1"/>
                </a:solidFill>
                <a:latin typeface="Arial" pitchFamily="34" charset="0"/>
                <a:ea typeface="+mn-ea"/>
                <a:cs typeface="+mn-cs"/>
              </a:rPr>
              <a:t> SDN environment with one switch and three hosts, against both the ONOS and </a:t>
            </a:r>
            <a:r>
              <a:rPr lang="en-US" sz="1200" b="0" i="0" u="none" strike="noStrike" kern="1200" baseline="0" dirty="0" err="1">
                <a:solidFill>
                  <a:schemeClr val="tx1"/>
                </a:solidFill>
                <a:latin typeface="Arial" pitchFamily="34" charset="0"/>
                <a:ea typeface="+mn-ea"/>
                <a:cs typeface="+mn-cs"/>
              </a:rPr>
              <a:t>Ryu</a:t>
            </a:r>
            <a:r>
              <a:rPr lang="en-US" sz="1200" b="0" i="0" u="none" strike="noStrike" kern="1200" baseline="0" dirty="0">
                <a:solidFill>
                  <a:schemeClr val="tx1"/>
                </a:solidFill>
                <a:latin typeface="Arial" pitchFamily="34" charset="0"/>
                <a:ea typeface="+mn-ea"/>
                <a:cs typeface="+mn-cs"/>
              </a:rPr>
              <a:t> controllers.  Because Flow Poisoning relies on a race condition, we measured the Persona Hijacking success rate over 10 trials, each of which took an average of 90.39 seconds to acquire the target IP address. For </a:t>
            </a:r>
            <a:r>
              <a:rPr lang="en-US" sz="1200" b="0" i="0" u="none" strike="noStrike" kern="1200" baseline="0" dirty="0" err="1">
                <a:solidFill>
                  <a:schemeClr val="tx1"/>
                </a:solidFill>
                <a:latin typeface="Arial" pitchFamily="34" charset="0"/>
                <a:ea typeface="+mn-ea"/>
                <a:cs typeface="+mn-cs"/>
              </a:rPr>
              <a:t>Ryu</a:t>
            </a:r>
            <a:r>
              <a:rPr lang="en-US" sz="1200" b="0" i="0" u="none" strike="noStrike" kern="1200" baseline="0" dirty="0">
                <a:solidFill>
                  <a:schemeClr val="tx1"/>
                </a:solidFill>
                <a:latin typeface="Arial" pitchFamily="34" charset="0"/>
                <a:ea typeface="+mn-ea"/>
                <a:cs typeface="+mn-cs"/>
              </a:rPr>
              <a:t>, which uses hard flow rule timeouts, the success rate was 90%. Failures corresponded to an ARP Reply that was sent by the victim to the DHCP server after the inconsistent flow rule expired. For ONOS, Persona Hijacking was always successful as the Flow Poisoning phase was not necessary because ONOS’s DHCP server does not probe reused. We did an analysis of the Floodlight and POX source code which suggests that they are also vulnerable.</a:t>
            </a:r>
          </a:p>
        </p:txBody>
      </p:sp>
      <p:sp>
        <p:nvSpPr>
          <p:cNvPr id="4" name="Slide Number Placeholder 3"/>
          <p:cNvSpPr>
            <a:spLocks noGrp="1"/>
          </p:cNvSpPr>
          <p:nvPr>
            <p:ph type="sldNum" sz="quarter" idx="10"/>
          </p:nvPr>
        </p:nvSpPr>
        <p:spPr/>
        <p:txBody>
          <a:bodyPr/>
          <a:lstStyle/>
          <a:p>
            <a:fld id="{A778FBA5-F957-4CE9-A734-9CFA9C4F5603}" type="slidenum">
              <a:rPr lang="en-US" smtClean="0"/>
              <a:pPr/>
              <a:t>13</a:t>
            </a:fld>
            <a:endParaRPr lang="en-US" dirty="0"/>
          </a:p>
        </p:txBody>
      </p:sp>
    </p:spTree>
    <p:extLst>
      <p:ext uri="{BB962C8B-B14F-4D97-AF65-F5344CB8AC3E}">
        <p14:creationId xmlns:p14="http://schemas.microsoft.com/office/powerpoint/2010/main" val="2284196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a:t>
            </a:r>
            <a:r>
              <a:rPr lang="en-US" baseline="0" dirty="0"/>
              <a:t> now that we’ve seen the power of identifier attacks, we turn to look at our defense, </a:t>
            </a:r>
            <a:r>
              <a:rPr lang="en-US" baseline="0" dirty="0" err="1"/>
              <a:t>SecureBinder</a:t>
            </a:r>
            <a:r>
              <a:rPr lang="en-US" baseline="0" dirty="0"/>
              <a:t>.</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14</a:t>
            </a:fld>
            <a:endParaRPr lang="en-US" dirty="0"/>
          </a:p>
        </p:txBody>
      </p:sp>
    </p:spTree>
    <p:extLst>
      <p:ext uri="{BB962C8B-B14F-4D97-AF65-F5344CB8AC3E}">
        <p14:creationId xmlns:p14="http://schemas.microsoft.com/office/powerpoint/2010/main" val="3635838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a:t>Secure</a:t>
            </a:r>
            <a:r>
              <a:rPr lang="en-US" baseline="0" dirty="0" err="1"/>
              <a:t>Binder</a:t>
            </a:r>
            <a:r>
              <a:rPr lang="en-US" baseline="0" dirty="0"/>
              <a:t> is designed to achieve a number of goals: 1) </a:t>
            </a:r>
            <a:r>
              <a:rPr lang="en-US" sz="1200" b="0" i="0" u="none" strike="noStrike" kern="1200" baseline="0" dirty="0">
                <a:solidFill>
                  <a:schemeClr val="tx1"/>
                </a:solidFill>
                <a:latin typeface="Arial" pitchFamily="34" charset="0"/>
                <a:ea typeface="+mn-ea"/>
                <a:cs typeface="+mn-cs"/>
              </a:rPr>
              <a:t>It leverages SDN functionality to separate the identifier binding control traffic from the regular data plane, isolating it from an attacker, and creating a binding mediator which can perform additional security checks on identifier bindings. While this approach does not eliminate the use of insecure protocols for identifier binding (which would require changes to every end host), it does remove the requirement to trust these protocols. 2)It distinguishes between creating new bindings and changing existing ones, requiring validation that the old binding is no longer active before allowing changes. 3) It prevents independent binding across layers by using lower layer bindings to validate messages that attempt to change bindings at higher layers. 4) It protects against readily changed, but supposedly unique, identifiers by leveraging IEEE 802.1x to provide a root-of-trust for network identifiers, binding the MAC address to a cryptographic authentication and eliminating disconnected host race conditions.</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15</a:t>
            </a:fld>
            <a:endParaRPr lang="en-US" dirty="0"/>
          </a:p>
        </p:txBody>
      </p:sp>
    </p:spTree>
    <p:extLst>
      <p:ext uri="{BB962C8B-B14F-4D97-AF65-F5344CB8AC3E}">
        <p14:creationId xmlns:p14="http://schemas.microsoft.com/office/powerpoint/2010/main" val="979713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SDN enables us to easily accomplish these goals. In particular, SDN’s separate control and data planes enable us to separate identifier binding control traffic, like DHCP, ARP, and 802.1x, from normal data plane traffic. This traffic gets sent directly to the controller, meaning that broadcast traffic no longer goes to all hosts</a:t>
            </a:r>
          </a:p>
          <a:p>
            <a:r>
              <a:rPr lang="en-US" sz="1200" b="0" i="0" u="none" strike="noStrike" kern="1200" baseline="0" dirty="0">
                <a:solidFill>
                  <a:schemeClr val="tx1"/>
                </a:solidFill>
                <a:latin typeface="Arial" pitchFamily="34" charset="0"/>
                <a:ea typeface="+mn-ea"/>
                <a:cs typeface="+mn-cs"/>
              </a:rPr>
              <a:t>on the network, preventing all hosts from influencing identifier binding. Once this identifier binding control traffic reaches the controller, a binding mediator validates it by using the global view of the network enabled by SDN to check incoming binding control traffic against existing bindings. If an attempt</a:t>
            </a:r>
          </a:p>
          <a:p>
            <a:r>
              <a:rPr lang="en-US" sz="1200" b="0" i="0" u="none" strike="noStrike" kern="1200" baseline="0" dirty="0">
                <a:solidFill>
                  <a:schemeClr val="tx1"/>
                </a:solidFill>
                <a:latin typeface="Arial" pitchFamily="34" charset="0"/>
                <a:ea typeface="+mn-ea"/>
                <a:cs typeface="+mn-cs"/>
              </a:rPr>
              <a:t>is made to rebind an identifier that is already bound, for example, binding an IP address to a different MAC address, the mediator performs additional verification, by checking that the old identifier is no longer reachable, before allowing this rebinding. Similarly, the mediator enforces cross-layer consistency in identifier bindings, requiring binding requests to originate at the same location as the known identifier. Additionally, we can leverage SDN to completely prevent spoofed traffic, protecting bindings that are implicitly inferred from network traffic. To do this, we perform dynamic egress (i.e., source address) filtering on a per-port basis based on the binding information, thus preventing spoofed packets at the first SDN-controlled port. While egress filtering has been used in the past, SDN’s ability to automatically identify network edge ports and dynamically configure flow rules allows egress filtering to be done automatically.</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16</a:t>
            </a:fld>
            <a:endParaRPr lang="en-US" dirty="0"/>
          </a:p>
        </p:txBody>
      </p:sp>
    </p:spTree>
    <p:extLst>
      <p:ext uri="{BB962C8B-B14F-4D97-AF65-F5344CB8AC3E}">
        <p14:creationId xmlns:p14="http://schemas.microsoft.com/office/powerpoint/2010/main" val="237379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more difficult stems from the need to protect MAC Addresses,</a:t>
            </a:r>
            <a:r>
              <a:rPr lang="en-US" baseline="0" dirty="0"/>
              <a:t> since they can be easily modified and cloned. It’s a one line command on most operating systems. Cloning a victim’s MAC address allows an attacker to impersonate the device to the network with no way to detect the impersonation.</a:t>
            </a:r>
            <a:r>
              <a:rPr lang="en-US" dirty="0"/>
              <a:t>  Worse, as the lowest</a:t>
            </a:r>
            <a:r>
              <a:rPr lang="en-US" baseline="0" dirty="0"/>
              <a:t> layer identifier, and one that is normally assigned at device manufacture, MAC addresses often get used as a unique identifier for a particular device, be it the CEO’s laptop, the GIT server, etc. These often get backed into access control policies, usually via higher level identifiers like IP addresses. A Global View of the network does not help here because it does not enable us to ensure that a MAC Address corresponds to the device we expect. We need a root-of-trust.</a:t>
            </a:r>
          </a:p>
          <a:p>
            <a:r>
              <a:rPr lang="en-US" baseline="0" dirty="0"/>
              <a:t>Note that this attack is not utilized in Persona Hijacking or ARP poisoning, but it is none-the-less an important attack that a complete defense has to address.</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17</a:t>
            </a:fld>
            <a:endParaRPr lang="en-US" dirty="0"/>
          </a:p>
        </p:txBody>
      </p:sp>
    </p:spTree>
    <p:extLst>
      <p:ext uri="{BB962C8B-B14F-4D97-AF65-F5344CB8AC3E}">
        <p14:creationId xmlns:p14="http://schemas.microsoft.com/office/powerpoint/2010/main" val="1106166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fix this problem, we leverage</a:t>
            </a:r>
            <a:r>
              <a:rPr lang="en-US" baseline="0" dirty="0"/>
              <a:t> IEEE 802.1x, </a:t>
            </a:r>
            <a:r>
              <a:rPr lang="en-US" sz="1200" b="0" i="0" u="none" strike="noStrike" kern="1200" baseline="0" dirty="0">
                <a:solidFill>
                  <a:schemeClr val="tx1"/>
                </a:solidFill>
                <a:latin typeface="Arial" pitchFamily="34" charset="0"/>
                <a:ea typeface="+mn-ea"/>
                <a:cs typeface="+mn-cs"/>
              </a:rPr>
              <a:t>a network access technology supported by all major operating systems and platforms that is designed to enable a network port if-and-only-if an authorized client is connected.  802.1x operates using an authenticator on the switch which tunnels EAP messages between a supplicant on the client and a RADIUS  authentication server on the backend. The use of EAP and RADIUS enable many authentication mechanisms, including both password based mechanisms (e.g., EAP-MSCHAPv2) and certificate based mechanisms (e.g., EAP-TLS). We choose to deploy EAP-TLS, which uses client certificates signed by a CA in the RADIUS server. A client that is able to present a certificate signed by the CA is considered authorized to access the network.</a:t>
            </a:r>
          </a:p>
          <a:p>
            <a:r>
              <a:rPr lang="en-US" sz="1200" b="0" i="0" u="none" strike="noStrike" kern="1200" baseline="0" dirty="0">
                <a:solidFill>
                  <a:schemeClr val="tx1"/>
                </a:solidFill>
                <a:latin typeface="Arial" pitchFamily="34" charset="0"/>
                <a:ea typeface="+mn-ea"/>
                <a:cs typeface="+mn-cs"/>
              </a:rPr>
              <a:t>Note that we include a mechanism to support non-802.1x devices as well, although the security of such devices is much lower.</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18</a:t>
            </a:fld>
            <a:endParaRPr lang="en-US" dirty="0"/>
          </a:p>
        </p:txBody>
      </p:sp>
    </p:spTree>
    <p:extLst>
      <p:ext uri="{BB962C8B-B14F-4D97-AF65-F5344CB8AC3E}">
        <p14:creationId xmlns:p14="http://schemas.microsoft.com/office/powerpoint/2010/main" val="2960106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We implemented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in the ONOS SDN Controller.  The introduction of multiple flow tables in </a:t>
            </a:r>
            <a:r>
              <a:rPr lang="en-US" sz="1200" b="0" i="0" u="none" strike="noStrike" kern="1200" baseline="0" dirty="0" err="1">
                <a:solidFill>
                  <a:schemeClr val="tx1"/>
                </a:solidFill>
                <a:latin typeface="Arial" pitchFamily="34" charset="0"/>
                <a:ea typeface="+mn-ea"/>
                <a:cs typeface="+mn-cs"/>
              </a:rPr>
              <a:t>OpenFlow</a:t>
            </a:r>
            <a:r>
              <a:rPr lang="en-US" sz="1200" b="0" i="0" u="none" strike="noStrike" kern="1200" baseline="0" dirty="0">
                <a:solidFill>
                  <a:schemeClr val="tx1"/>
                </a:solidFill>
                <a:latin typeface="Arial" pitchFamily="34" charset="0"/>
                <a:ea typeface="+mn-ea"/>
                <a:cs typeface="+mn-cs"/>
              </a:rPr>
              <a:t> 1.3 eases implementation by providing multiple flow tables. This allows us to the first table, table 0, for separating identifier binding traffic from regular data-plane traffic and doing egress filtering, while tables 1+ are used for routing and other applications as normal. High priority flow rules are inserted into table 0 such that all 802.1x, ARP, and DHCP traffic is sent to the controller while DNS and Active Directory traffic are routed directly to their respective servers. Egress filtering is accomplished by inserting flow rules into table 0 such that flows with expected source identifiers (both MAC and IP addresses) are sent directly to table 1 to be routed as normal, while all other traffic is rate limited and sent to the controller.</a:t>
            </a:r>
          </a:p>
          <a:p>
            <a:r>
              <a:rPr lang="en-US" sz="1200" b="0" i="0" u="none" strike="noStrike" kern="1200" baseline="0" dirty="0">
                <a:solidFill>
                  <a:schemeClr val="tx1"/>
                </a:solidFill>
                <a:latin typeface="Arial" pitchFamily="34" charset="0"/>
                <a:ea typeface="+mn-ea"/>
                <a:cs typeface="+mn-cs"/>
              </a:rPr>
              <a:t>SECUREBINDER takes the form of a privileged SDN controller application which has configured itself to handle all packet in events before any other application. It then looks for packets sent to it as a result of rules in table 0. Any identifier binding traffic is validated, used to update binding information, and sent to the relevant application. Any other packets sent to the controller from rules in table 0 will be logged and dropped. Since it processes packets prior to any other application in the controller, this protects other applications in use from incorrect binding information. This enables us to use the existing ONOS </a:t>
            </a:r>
            <a:r>
              <a:rPr lang="en-US" sz="1200" b="0" i="0" u="none" strike="noStrike" kern="1200" baseline="0" dirty="0" err="1">
                <a:solidFill>
                  <a:schemeClr val="tx1"/>
                </a:solidFill>
                <a:latin typeface="Arial" pitchFamily="34" charset="0"/>
                <a:ea typeface="+mn-ea"/>
                <a:cs typeface="+mn-cs"/>
              </a:rPr>
              <a:t>ProxyARP</a:t>
            </a:r>
            <a:r>
              <a:rPr lang="en-US" sz="1200" b="0" i="0" u="none" strike="noStrike" kern="1200" baseline="0" dirty="0">
                <a:solidFill>
                  <a:schemeClr val="tx1"/>
                </a:solidFill>
                <a:latin typeface="Arial" pitchFamily="34" charset="0"/>
                <a:ea typeface="+mn-ea"/>
                <a:cs typeface="+mn-cs"/>
              </a:rPr>
              <a:t> and DHCP applications without modification.</a:t>
            </a:r>
          </a:p>
          <a:p>
            <a:r>
              <a:rPr lang="en-US" sz="1200" b="0" i="0" u="none" strike="noStrike" kern="1200" baseline="0" dirty="0">
                <a:solidFill>
                  <a:schemeClr val="tx1"/>
                </a:solidFill>
                <a:latin typeface="Arial" pitchFamily="34" charset="0"/>
                <a:ea typeface="+mn-ea"/>
                <a:cs typeface="+mn-cs"/>
              </a:rPr>
              <a:t>For IEEE 802.1x, we heavily modify the ONOS 802.1x app and run a </a:t>
            </a:r>
            <a:r>
              <a:rPr lang="en-US" sz="1200" b="0" i="0" u="none" strike="noStrike" kern="1200" baseline="0" dirty="0" err="1">
                <a:solidFill>
                  <a:schemeClr val="tx1"/>
                </a:solidFill>
                <a:latin typeface="Arial" pitchFamily="34" charset="0"/>
                <a:ea typeface="+mn-ea"/>
                <a:cs typeface="+mn-cs"/>
              </a:rPr>
              <a:t>FreeRADIUS</a:t>
            </a:r>
            <a:r>
              <a:rPr lang="en-US" sz="1200" b="0" i="0" u="none" strike="noStrike" kern="1200" baseline="0" dirty="0">
                <a:solidFill>
                  <a:schemeClr val="tx1"/>
                </a:solidFill>
                <a:latin typeface="Arial" pitchFamily="34" charset="0"/>
                <a:ea typeface="+mn-ea"/>
                <a:cs typeface="+mn-cs"/>
              </a:rPr>
              <a:t> authentication server.</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19</a:t>
            </a:fld>
            <a:endParaRPr lang="en-US" dirty="0"/>
          </a:p>
        </p:txBody>
      </p:sp>
    </p:spTree>
    <p:extLst>
      <p:ext uri="{BB962C8B-B14F-4D97-AF65-F5344CB8AC3E}">
        <p14:creationId xmlns:p14="http://schemas.microsoft.com/office/powerpoint/2010/main" val="18420869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evaluate the security</a:t>
            </a:r>
            <a:r>
              <a:rPr lang="en-US" baseline="0" dirty="0"/>
              <a:t> provided by </a:t>
            </a:r>
            <a:r>
              <a:rPr lang="en-US" baseline="0" dirty="0" err="1"/>
              <a:t>SecureBinder</a:t>
            </a:r>
            <a:r>
              <a:rPr lang="en-US" baseline="0" dirty="0"/>
              <a:t> both formally and experimentally. For the formal evaluation, we use the SPIN model checker and model sections of the ARP and DHCP protocols. We developed a set of 7 correctness invariants designed </a:t>
            </a:r>
            <a:r>
              <a:rPr lang="en-US" sz="1200" b="0" i="0" u="none" strike="noStrike" kern="1200" baseline="0" dirty="0">
                <a:solidFill>
                  <a:schemeClr val="tx1"/>
                </a:solidFill>
                <a:latin typeface="Arial" pitchFamily="34" charset="0"/>
                <a:ea typeface="+mn-ea"/>
                <a:cs typeface="+mn-cs"/>
              </a:rPr>
              <a:t>to completely capture correct network identifier binding behavior in the case of an IPv4 Ethernet network with at most one IP address assigned to each network interface, one end-host connected to each switch port, and no multi-homed end-hosts. When SECUREBINDER was not deployed, many invariant violations were found corresponding to existing attacks. Manual inspection of the execution traces revealed that all of these are either known attacks or correspond to our IP takeover or Flow Poisoning attacks. When SECUREBINDER was enabled, no invariant violations were found. Note that formal verification via model checking is sound but incomplete, because it is based on a finite state space search of a larger, potentially infinite, space.</a:t>
            </a:r>
          </a:p>
          <a:p>
            <a:r>
              <a:rPr lang="en-US" sz="1200" b="0" i="0" u="none" strike="noStrike" kern="1200" baseline="0" dirty="0">
                <a:solidFill>
                  <a:schemeClr val="tx1"/>
                </a:solidFill>
                <a:latin typeface="Arial" pitchFamily="34" charset="0"/>
                <a:ea typeface="+mn-ea"/>
                <a:cs typeface="+mn-cs"/>
              </a:rPr>
              <a:t>To experimentally evaluate the security provided by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we construct an emulated SDN testbed network and launch three separate identifier binding attacks, including our Persona Hijacking attack as well as ARP Spoofing and Host Location Hijacking, at ONOS 1.5.1 with and without SECUREBINDER. All attacks succeeded against ONOS without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but were completely blocked by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20</a:t>
            </a:fld>
            <a:endParaRPr lang="en-US" dirty="0"/>
          </a:p>
        </p:txBody>
      </p:sp>
    </p:spTree>
    <p:extLst>
      <p:ext uri="{BB962C8B-B14F-4D97-AF65-F5344CB8AC3E}">
        <p14:creationId xmlns:p14="http://schemas.microsoft.com/office/powerpoint/2010/main" val="3902039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Modern networks are</a:t>
            </a:r>
            <a:r>
              <a:rPr lang="en-US" baseline="0" dirty="0"/>
              <a:t> built using several layers with separate identifiers at each layer, these include IP addresses, MAC addresses, and Hostnames. Importantly these identifiers are used for access control and authorization at various layers in addition to simple forwarding.  Further, to do forwarding, devices need to map from higher layers to lower layers.  The figure on right illustrates the layers in a typical network and examples of the identifiers at each layer and the process use to map each layer.</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3</a:t>
            </a:fld>
            <a:endParaRPr lang="en-US" dirty="0"/>
          </a:p>
        </p:txBody>
      </p:sp>
    </p:spTree>
    <p:extLst>
      <p:ext uri="{BB962C8B-B14F-4D97-AF65-F5344CB8AC3E}">
        <p14:creationId xmlns:p14="http://schemas.microsoft.com/office/powerpoint/2010/main" val="27945279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b="0" i="0" u="none" strike="noStrike" kern="1200" baseline="0" dirty="0">
                <a:solidFill>
                  <a:schemeClr val="tx1"/>
                </a:solidFill>
                <a:latin typeface="Arial" pitchFamily="34" charset="0"/>
                <a:ea typeface="+mn-ea"/>
                <a:cs typeface="+mn-cs"/>
              </a:rPr>
              <a:t>We evaluate the additional overhead our defense imposes in terms of extra latency for devices joining the network and on each new flow, as well as the additional controller load and flow rules it generates. For latency, we measure both the latency required for a new host to join the network---a one time cost when first connected to the network—and new flow latency---the latency imposed on the first packet of new flows. Note that packets after the first are handled by the data plane directly and so are not impacted. Here, we find that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adds about three seconds to the delay required to join the network and has negligible overhead for starting new flows. It even shows up as an improved new flow latency, but that difference is actually not significant.</a:t>
            </a:r>
          </a:p>
          <a:p>
            <a:r>
              <a:rPr lang="en-US" sz="1200" b="0" i="0" u="none" strike="noStrike" kern="1200" baseline="0" dirty="0">
                <a:solidFill>
                  <a:schemeClr val="tx1"/>
                </a:solidFill>
                <a:latin typeface="Arial" pitchFamily="34" charset="0"/>
                <a:ea typeface="+mn-ea"/>
                <a:cs typeface="+mn-cs"/>
              </a:rPr>
              <a:t>We approximate controller load as the number of packets handled by the controller. While different packets may take noticeably different amounts of processing to handle, this is a common proxy for controller load and does accurately account for the additional load placed on the network via packet in messages, TLS message encryption load, message parsing, and event loop processing. We measured the number of packet in messages sent to the controller using a </a:t>
            </a:r>
            <a:r>
              <a:rPr lang="en-US" sz="1200" b="0" i="0" u="none" strike="noStrike" kern="1200" baseline="0" dirty="0" err="1">
                <a:solidFill>
                  <a:schemeClr val="tx1"/>
                </a:solidFill>
                <a:latin typeface="Arial" pitchFamily="34" charset="0"/>
                <a:ea typeface="+mn-ea"/>
                <a:cs typeface="+mn-cs"/>
              </a:rPr>
              <a:t>Mininet</a:t>
            </a:r>
            <a:r>
              <a:rPr lang="en-US" sz="1200" b="0" i="0" u="none" strike="noStrike" kern="1200" baseline="0" dirty="0">
                <a:solidFill>
                  <a:schemeClr val="tx1"/>
                </a:solidFill>
                <a:latin typeface="Arial" pitchFamily="34" charset="0"/>
                <a:ea typeface="+mn-ea"/>
                <a:cs typeface="+mn-cs"/>
              </a:rPr>
              <a:t> network with 3 switches and 4 hosts in a tree topology performing a pair-wise pings and found a 47% increase, which is high. However, half of that increase is the packets needed for IEEE 802.1x which occurs only when hosts are first connected to the network.</a:t>
            </a:r>
          </a:p>
          <a:p>
            <a:r>
              <a:rPr lang="en-US" sz="1200" b="0" i="0" u="none" strike="noStrike" kern="1200" baseline="0" dirty="0">
                <a:solidFill>
                  <a:schemeClr val="tx1"/>
                </a:solidFill>
                <a:latin typeface="Arial" pitchFamily="34" charset="0"/>
                <a:ea typeface="+mn-ea"/>
                <a:cs typeface="+mn-cs"/>
              </a:rPr>
              <a:t>Finally, we consider the number of flow rules required to implement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This is important as these are a limited resource in switches, with each switch able to hold between about 2 and 8 thousand rules. The figure at right, plots the number of flow rules required as  a function of number of switch ports. You can see that for a typical 48 port switch </a:t>
            </a:r>
            <a:r>
              <a:rPr lang="en-US" sz="1200" b="0" i="0" u="none" strike="noStrike" kern="1200" baseline="0" dirty="0" err="1">
                <a:solidFill>
                  <a:schemeClr val="tx1"/>
                </a:solidFill>
                <a:latin typeface="Arial" pitchFamily="34" charset="0"/>
                <a:ea typeface="+mn-ea"/>
                <a:cs typeface="+mn-cs"/>
              </a:rPr>
              <a:t>SecureBinder</a:t>
            </a:r>
            <a:r>
              <a:rPr lang="en-US" sz="1200" b="0" i="0" u="none" strike="noStrike" kern="1200" baseline="0" dirty="0">
                <a:solidFill>
                  <a:schemeClr val="tx1"/>
                </a:solidFill>
                <a:latin typeface="Arial" pitchFamily="34" charset="0"/>
                <a:ea typeface="+mn-ea"/>
                <a:cs typeface="+mn-cs"/>
              </a:rPr>
              <a:t> requires about 650 of the available rules in an Edge Switch and about 90 rules in a core switch.</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21</a:t>
            </a:fld>
            <a:endParaRPr lang="en-US" dirty="0"/>
          </a:p>
        </p:txBody>
      </p:sp>
    </p:spTree>
    <p:extLst>
      <p:ext uri="{BB962C8B-B14F-4D97-AF65-F5344CB8AC3E}">
        <p14:creationId xmlns:p14="http://schemas.microsoft.com/office/powerpoint/2010/main" val="14963690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a:t>
            </a:r>
            <a:r>
              <a:rPr lang="en-US" baseline="0" dirty="0"/>
              <a:t> summary, w</a:t>
            </a:r>
            <a:r>
              <a:rPr lang="en-US" dirty="0"/>
              <a:t>e have demonstrated the power of identifier binding attacks in SDNs by developing a new attack called Persona Hijacking that progressively breaks multiple bindings to hijack a Victim’s IP address and hostname persistently and co-opts the network infrastructure to propagate that deception</a:t>
            </a:r>
            <a:r>
              <a:rPr lang="en-US" baseline="0" dirty="0"/>
              <a:t> and showed that this attack is effective against ONOS and </a:t>
            </a:r>
            <a:r>
              <a:rPr lang="en-US" baseline="0" dirty="0" err="1"/>
              <a:t>Ryu</a:t>
            </a:r>
            <a:r>
              <a:rPr lang="en-US" baseline="0" dirty="0"/>
              <a:t>. We then developed a defense </a:t>
            </a:r>
            <a:r>
              <a:rPr lang="en-US" dirty="0"/>
              <a:t>called </a:t>
            </a:r>
            <a:r>
              <a:rPr lang="en-US" dirty="0" err="1"/>
              <a:t>SecureBinder</a:t>
            </a:r>
            <a:r>
              <a:rPr lang="en-US" dirty="0"/>
              <a:t> that systematically and completely prevent all identifier binding attacks at multiple layers of the network stack by leveraging the programmatic control and global view of the network in SDN and a root-of-trust provided by IEEE 802.1x</a:t>
            </a:r>
            <a:r>
              <a:rPr lang="en-US" baseline="0" dirty="0"/>
              <a:t> and showed that this defense is effective both formally and experimentally and that it has acceptable performance overhead.</a:t>
            </a:r>
            <a:endParaRPr lang="en-US" dirty="0"/>
          </a:p>
          <a:p>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22</a:t>
            </a:fld>
            <a:endParaRPr lang="en-US" dirty="0"/>
          </a:p>
        </p:txBody>
      </p:sp>
    </p:spTree>
    <p:extLst>
      <p:ext uri="{BB962C8B-B14F-4D97-AF65-F5344CB8AC3E}">
        <p14:creationId xmlns:p14="http://schemas.microsoft.com/office/powerpoint/2010/main" val="2125990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Q&amp;A</a:t>
            </a:r>
          </a:p>
        </p:txBody>
      </p:sp>
      <p:sp>
        <p:nvSpPr>
          <p:cNvPr id="4" name="Slide Number Placeholder 3"/>
          <p:cNvSpPr>
            <a:spLocks noGrp="1"/>
          </p:cNvSpPr>
          <p:nvPr>
            <p:ph type="sldNum" sz="quarter" idx="10"/>
          </p:nvPr>
        </p:nvSpPr>
        <p:spPr/>
        <p:txBody>
          <a:bodyPr/>
          <a:lstStyle/>
          <a:p>
            <a:fld id="{A778FBA5-F957-4CE9-A734-9CFA9C4F5603}" type="slidenum">
              <a:rPr lang="en-US" smtClean="0"/>
              <a:pPr/>
              <a:t>23</a:t>
            </a:fld>
            <a:endParaRPr lang="en-US" dirty="0"/>
          </a:p>
        </p:txBody>
      </p:sp>
    </p:spTree>
    <p:extLst>
      <p:ext uri="{BB962C8B-B14F-4D97-AF65-F5344CB8AC3E}">
        <p14:creationId xmlns:p14="http://schemas.microsoft.com/office/powerpoint/2010/main" val="3308584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Unfortunately, these bindings are performed by insecure protocols,</a:t>
            </a:r>
            <a:r>
              <a:rPr lang="en-US" baseline="0" dirty="0"/>
              <a:t> with: 1)no authentication in most of these binding protocols and 2)many rely on simple broadcast queries for bindings. This enables common attacks like ARP Poisoning, illustrated at right,  where the attacker simply responds to the broadcast query before or louder than the victim to create a binding between his MAC address and the victim’s IP. Additionally, 3)there are no cross layer checks allowing the creation of  a binding with an lower layer identifier that breaks another known binding. 4)Updating a binding is a simple and creating a binding, there are no checks to ensure that the old binding is gone. And finally, 5)Key identifiers for devices can be readily changed, making secure identification of devices difficult. All of these allow attackers to disrupt bindings, enabling host impersonation, man-in-the-middle attacks, escalation to more privileged systems, and denial of service.</a:t>
            </a:r>
          </a:p>
        </p:txBody>
      </p:sp>
      <p:sp>
        <p:nvSpPr>
          <p:cNvPr id="4" name="Slide Number Placeholder 3"/>
          <p:cNvSpPr>
            <a:spLocks noGrp="1"/>
          </p:cNvSpPr>
          <p:nvPr>
            <p:ph type="sldNum" sz="quarter" idx="10"/>
          </p:nvPr>
        </p:nvSpPr>
        <p:spPr/>
        <p:txBody>
          <a:bodyPr/>
          <a:lstStyle/>
          <a:p>
            <a:fld id="{A778FBA5-F957-4CE9-A734-9CFA9C4F5603}" type="slidenum">
              <a:rPr lang="en-US" smtClean="0"/>
              <a:pPr/>
              <a:t>4</a:t>
            </a:fld>
            <a:endParaRPr lang="en-US" dirty="0"/>
          </a:p>
        </p:txBody>
      </p:sp>
    </p:spTree>
    <p:extLst>
      <p:ext uri="{BB962C8B-B14F-4D97-AF65-F5344CB8AC3E}">
        <p14:creationId xmlns:p14="http://schemas.microsoft.com/office/powerpoint/2010/main" val="884347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In traditional networks, several network identifier attacks</a:t>
            </a:r>
            <a:r>
              <a:rPr lang="en-US" baseline="0" dirty="0"/>
              <a:t> </a:t>
            </a:r>
            <a:r>
              <a:rPr lang="en-US" dirty="0"/>
              <a:t>and defenses have been developed over the years;</a:t>
            </a:r>
            <a:r>
              <a:rPr lang="en-US" baseline="0" dirty="0"/>
              <a:t> </a:t>
            </a:r>
            <a:r>
              <a:rPr lang="en-US" dirty="0"/>
              <a:t>they tend to only address a single layer of the network</a:t>
            </a:r>
            <a:r>
              <a:rPr lang="en-US" baseline="0" dirty="0"/>
              <a:t> </a:t>
            </a:r>
            <a:r>
              <a:rPr lang="en-US" dirty="0"/>
              <a:t>stack at a time, and the defenses may only be heuristic in</a:t>
            </a:r>
            <a:r>
              <a:rPr lang="en-US" baseline="0" dirty="0"/>
              <a:t> </a:t>
            </a:r>
            <a:r>
              <a:rPr lang="en-US" dirty="0"/>
              <a:t>nature. Port Security is a heuristic defense against</a:t>
            </a:r>
            <a:r>
              <a:rPr lang="en-US" baseline="0" dirty="0"/>
              <a:t> </a:t>
            </a:r>
            <a:r>
              <a:rPr lang="en-US" dirty="0"/>
              <a:t>MAC spoofing, which limits the number of MAC addresses</a:t>
            </a:r>
            <a:r>
              <a:rPr lang="en-US" baseline="0" dirty="0"/>
              <a:t> </a:t>
            </a:r>
            <a:r>
              <a:rPr lang="en-US" dirty="0"/>
              <a:t>that can be present on a single network port. Cisco Dynamic ARP Inspection</a:t>
            </a:r>
            <a:r>
              <a:rPr lang="en-US" baseline="0" dirty="0"/>
              <a:t> </a:t>
            </a:r>
            <a:r>
              <a:rPr lang="en-US" dirty="0"/>
              <a:t>(DAI)   prevents ARP spoofing by  comparing ARP replies with DHCP</a:t>
            </a:r>
            <a:r>
              <a:rPr lang="en-US" baseline="0" dirty="0"/>
              <a:t> </a:t>
            </a:r>
            <a:r>
              <a:rPr lang="en-US" dirty="0"/>
              <a:t>server records, but requires manual configuration. </a:t>
            </a:r>
            <a:r>
              <a:rPr lang="en-US" baseline="0" dirty="0"/>
              <a:t> </a:t>
            </a:r>
            <a:r>
              <a:rPr lang="en-US" dirty="0"/>
              <a:t>To prevent rogue DHCP servers, DHCP Snooping can be used to separate the switch ports into</a:t>
            </a:r>
            <a:r>
              <a:rPr lang="en-US" baseline="0" dirty="0"/>
              <a:t> </a:t>
            </a:r>
            <a:r>
              <a:rPr lang="en-US" dirty="0"/>
              <a:t>trusted and untrusted zones. This defense requires manual</a:t>
            </a:r>
            <a:r>
              <a:rPr lang="en-US" baseline="0" dirty="0"/>
              <a:t> </a:t>
            </a:r>
            <a:r>
              <a:rPr lang="en-US" dirty="0"/>
              <a:t>configuration of the trusted and untrusted zones and</a:t>
            </a:r>
            <a:r>
              <a:rPr lang="en-US" baseline="0" dirty="0"/>
              <a:t> </a:t>
            </a:r>
            <a:r>
              <a:rPr lang="en-US" dirty="0"/>
              <a:t>is limited to protecting against attacks on DHCP only.</a:t>
            </a:r>
            <a:r>
              <a:rPr lang="en-US" baseline="0" dirty="0"/>
              <a:t> </a:t>
            </a:r>
            <a:r>
              <a:rPr lang="en-US" dirty="0"/>
              <a:t>Defenses against DNS spoofing cryptographic techniques like</a:t>
            </a:r>
            <a:r>
              <a:rPr lang="en-US" baseline="0" dirty="0"/>
              <a:t> </a:t>
            </a:r>
            <a:r>
              <a:rPr lang="en-US" dirty="0"/>
              <a:t>DNSSEC that protect the authoritative response from</a:t>
            </a:r>
            <a:r>
              <a:rPr lang="en-US" baseline="0" dirty="0"/>
              <a:t> </a:t>
            </a:r>
            <a:r>
              <a:rPr lang="en-US" dirty="0"/>
              <a:t>tampering. DNSSEC has yet to be widely deployed.</a:t>
            </a:r>
          </a:p>
        </p:txBody>
      </p:sp>
      <p:sp>
        <p:nvSpPr>
          <p:cNvPr id="4" name="Slide Number Placeholder 3"/>
          <p:cNvSpPr>
            <a:spLocks noGrp="1"/>
          </p:cNvSpPr>
          <p:nvPr>
            <p:ph type="sldNum" sz="quarter" idx="10"/>
          </p:nvPr>
        </p:nvSpPr>
        <p:spPr/>
        <p:txBody>
          <a:bodyPr/>
          <a:lstStyle/>
          <a:p>
            <a:fld id="{A778FBA5-F957-4CE9-A734-9CFA9C4F5603}" type="slidenum">
              <a:rPr lang="en-US" smtClean="0"/>
              <a:pPr/>
              <a:t>5</a:t>
            </a:fld>
            <a:endParaRPr lang="en-US" dirty="0"/>
          </a:p>
        </p:txBody>
      </p:sp>
    </p:spTree>
    <p:extLst>
      <p:ext uri="{BB962C8B-B14F-4D97-AF65-F5344CB8AC3E}">
        <p14:creationId xmlns:p14="http://schemas.microsoft.com/office/powerpoint/2010/main" val="1074796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While identifier management in SDNs uses largely the same protocols as those used by IPv4 Ethernets, the architecture of an SDN imposes different challenges to maintaining the security of identifier bindings. SDNs differ from traditional networks in three key aspects that can be used to amplify the impact of existing identifier binding attacks: a unified control plane, bare-metal switches, and delayed rule consistency. </a:t>
            </a:r>
          </a:p>
          <a:p>
            <a:r>
              <a:rPr lang="en-US" sz="1200" b="0" i="0" u="none" strike="noStrike" kern="1200" baseline="0" dirty="0">
                <a:solidFill>
                  <a:schemeClr val="tx1"/>
                </a:solidFill>
                <a:latin typeface="Arial" pitchFamily="34" charset="0"/>
                <a:ea typeface="+mn-ea"/>
                <a:cs typeface="+mn-cs"/>
              </a:rPr>
              <a:t>SDN’s unified control plane means that protocol data structures which would normally be maintained per-switch or per-router are maintained only at the controller, and messages which would normally not leave the local switch/router are instead sent to the controller. </a:t>
            </a:r>
          </a:p>
          <a:p>
            <a:r>
              <a:rPr lang="en-US" sz="1200" b="0" i="0" u="none" strike="noStrike" kern="1200" baseline="0" dirty="0">
                <a:solidFill>
                  <a:schemeClr val="tx1"/>
                </a:solidFill>
                <a:latin typeface="Arial" pitchFamily="34" charset="0"/>
                <a:ea typeface="+mn-ea"/>
                <a:cs typeface="+mn-cs"/>
              </a:rPr>
              <a:t>Bare Metal switches mean that there is no internal packet-processing logic beyond the flow rules installed by a controller. Thus, defenses that have traditionally been implemented by network infrastructure are not present in SDNs</a:t>
            </a:r>
          </a:p>
          <a:p>
            <a:r>
              <a:rPr lang="en-US" sz="1200" b="0" i="0" u="none" strike="noStrike" kern="1200" baseline="0" dirty="0">
                <a:solidFill>
                  <a:schemeClr val="tx1"/>
                </a:solidFill>
                <a:latin typeface="Arial" pitchFamily="34" charset="0"/>
                <a:ea typeface="+mn-ea"/>
                <a:cs typeface="+mn-cs"/>
              </a:rPr>
              <a:t>Delayed Flow Rule consistency results from the distributed nature of SDNs. It manifests in temporary inconsistencies between the flow rules installed in the switch and how the controller would currently forward traffic based on current state. These inconsistencies are eventually corrected by timeouts or separate cleaning processes.</a:t>
            </a:r>
          </a:p>
          <a:p>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6</a:t>
            </a:fld>
            <a:endParaRPr lang="en-US" dirty="0"/>
          </a:p>
        </p:txBody>
      </p:sp>
    </p:spTree>
    <p:extLst>
      <p:ext uri="{BB962C8B-B14F-4D97-AF65-F5344CB8AC3E}">
        <p14:creationId xmlns:p14="http://schemas.microsoft.com/office/powerpoint/2010/main" val="23032592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These characteristics significantly amplify the power of binding attacks:</a:t>
            </a:r>
          </a:p>
          <a:p>
            <a:r>
              <a:rPr lang="en-US" sz="1200" b="0" i="0" u="none" strike="noStrike" kern="1200" baseline="0" dirty="0">
                <a:solidFill>
                  <a:schemeClr val="tx1"/>
                </a:solidFill>
                <a:latin typeface="Arial" pitchFamily="34" charset="0"/>
                <a:ea typeface="+mn-ea"/>
                <a:cs typeface="+mn-cs"/>
              </a:rPr>
              <a:t>The unified control plane means that attackers anywhere in the network can poison any binding. For instance, any ARP Spoofing attack can now target any victim on the entire SDN, whereas a traditional network requires the attacker and victim to share a broadcast domain.</a:t>
            </a:r>
          </a:p>
          <a:p>
            <a:r>
              <a:rPr lang="en-US" sz="1200" b="0" i="0" u="none" strike="noStrike" kern="1200" baseline="0" dirty="0">
                <a:solidFill>
                  <a:schemeClr val="tx1"/>
                </a:solidFill>
                <a:latin typeface="Arial" pitchFamily="34" charset="0"/>
                <a:ea typeface="+mn-ea"/>
                <a:cs typeface="+mn-cs"/>
              </a:rPr>
              <a:t>Bare Metal switches mean defenses must be implemented in the SDN controller. This has not yet been done. As a result, attacks which are easily detected in traditional networks (such as Rogue DHCP servers) go unnoticed in vanilla </a:t>
            </a:r>
            <a:r>
              <a:rPr lang="en-US" sz="1200" b="0" i="0" u="none" strike="noStrike" kern="1200" baseline="0" dirty="0" err="1">
                <a:solidFill>
                  <a:schemeClr val="tx1"/>
                </a:solidFill>
                <a:latin typeface="Arial" pitchFamily="34" charset="0"/>
                <a:ea typeface="+mn-ea"/>
                <a:cs typeface="+mn-cs"/>
              </a:rPr>
              <a:t>OpenFlow</a:t>
            </a:r>
            <a:r>
              <a:rPr lang="en-US" sz="1200" b="0" i="0" u="none" strike="noStrike" kern="1200" baseline="0" dirty="0">
                <a:solidFill>
                  <a:schemeClr val="tx1"/>
                </a:solidFill>
                <a:latin typeface="Arial" pitchFamily="34" charset="0"/>
                <a:ea typeface="+mn-ea"/>
                <a:cs typeface="+mn-cs"/>
              </a:rPr>
              <a:t> networks.</a:t>
            </a:r>
          </a:p>
          <a:p>
            <a:r>
              <a:rPr lang="en-US" sz="1200" b="0" i="0" u="none" strike="noStrike" kern="1200" baseline="0" dirty="0">
                <a:solidFill>
                  <a:schemeClr val="tx1"/>
                </a:solidFill>
                <a:latin typeface="Arial" pitchFamily="34" charset="0"/>
                <a:ea typeface="+mn-ea"/>
                <a:cs typeface="+mn-cs"/>
              </a:rPr>
              <a:t>Delayed Flow Rule allows an attacker to cause a few packets to be forwarded with stale state, potentially blackholing or </a:t>
            </a:r>
            <a:r>
              <a:rPr lang="en-US" sz="1200" b="0" i="0" u="none" strike="noStrike" kern="1200" baseline="0" dirty="0" err="1">
                <a:solidFill>
                  <a:schemeClr val="tx1"/>
                </a:solidFill>
                <a:latin typeface="Arial" pitchFamily="34" charset="0"/>
                <a:ea typeface="+mn-ea"/>
                <a:cs typeface="+mn-cs"/>
              </a:rPr>
              <a:t>mis</a:t>
            </a:r>
            <a:r>
              <a:rPr lang="en-US" sz="1200" b="0" i="0" u="none" strike="noStrike" kern="1200" baseline="0" dirty="0">
                <a:solidFill>
                  <a:schemeClr val="tx1"/>
                </a:solidFill>
                <a:latin typeface="Arial" pitchFamily="34" charset="0"/>
                <a:ea typeface="+mn-ea"/>
                <a:cs typeface="+mn-cs"/>
              </a:rPr>
              <a:t>-delivering crucial traffic.</a:t>
            </a:r>
          </a:p>
          <a:p>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7</a:t>
            </a:fld>
            <a:endParaRPr lang="en-US" dirty="0"/>
          </a:p>
        </p:txBody>
      </p:sp>
    </p:spTree>
    <p:extLst>
      <p:ext uri="{BB962C8B-B14F-4D97-AF65-F5344CB8AC3E}">
        <p14:creationId xmlns:p14="http://schemas.microsoft.com/office/powerpoint/2010/main" val="3331314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SDN increases the power of binding</a:t>
            </a:r>
            <a:r>
              <a:rPr lang="en-US" baseline="0" dirty="0"/>
              <a:t> attacks, it also enables new types of defenses.  </a:t>
            </a:r>
            <a:r>
              <a:rPr lang="en-US" sz="1200" b="0" i="0" u="none" strike="noStrike" kern="1200" baseline="0" dirty="0">
                <a:solidFill>
                  <a:schemeClr val="tx1"/>
                </a:solidFill>
                <a:latin typeface="Arial" pitchFamily="34" charset="0"/>
                <a:ea typeface="+mn-ea"/>
                <a:cs typeface="+mn-cs"/>
              </a:rPr>
              <a:t>The closest work to ours is Ethane, which leveraged the SDN-provided global view of the network to enable access control based on identifiers like hostnames and users. However, it does not provide a root-of-trust</a:t>
            </a:r>
          </a:p>
          <a:p>
            <a:r>
              <a:rPr lang="en-US" sz="1200" b="0" i="0" u="none" strike="noStrike" kern="1200" baseline="0" dirty="0">
                <a:solidFill>
                  <a:schemeClr val="tx1"/>
                </a:solidFill>
                <a:latin typeface="Arial" pitchFamily="34" charset="0"/>
                <a:ea typeface="+mn-ea"/>
                <a:cs typeface="+mn-cs"/>
              </a:rPr>
              <a:t>for network identifiers, instead authenticating based on MAC addresses, and does not appear to distinguish between creating new bindings and updating existing bindings. </a:t>
            </a:r>
            <a:r>
              <a:rPr lang="en-US" sz="1200" b="0" i="0" u="none" strike="noStrike" kern="1200" baseline="0" dirty="0" err="1">
                <a:solidFill>
                  <a:schemeClr val="tx1"/>
                </a:solidFill>
                <a:latin typeface="Arial" pitchFamily="34" charset="0"/>
                <a:ea typeface="+mn-ea"/>
                <a:cs typeface="+mn-cs"/>
              </a:rPr>
              <a:t>TopoGuard</a:t>
            </a:r>
            <a:r>
              <a:rPr lang="en-US" sz="1200" b="0" i="0" u="none" strike="noStrike" kern="1200" baseline="0" dirty="0">
                <a:solidFill>
                  <a:schemeClr val="tx1"/>
                </a:solidFill>
                <a:latin typeface="Arial" pitchFamily="34" charset="0"/>
                <a:ea typeface="+mn-ea"/>
                <a:cs typeface="+mn-cs"/>
              </a:rPr>
              <a:t> and SPHINX  studied attacks on the MAC address to network location binding, which they refer to as Host Location Hijacking. </a:t>
            </a:r>
            <a:r>
              <a:rPr lang="en-US" sz="1200" b="0" i="0" u="none" strike="noStrike" kern="1200" baseline="0" dirty="0" err="1">
                <a:solidFill>
                  <a:schemeClr val="tx1"/>
                </a:solidFill>
                <a:latin typeface="Arial" pitchFamily="34" charset="0"/>
                <a:ea typeface="+mn-ea"/>
                <a:cs typeface="+mn-cs"/>
              </a:rPr>
              <a:t>TopoGuard</a:t>
            </a:r>
            <a:r>
              <a:rPr lang="en-US" sz="1200" b="0" i="0" u="none" strike="noStrike" kern="1200" baseline="0" dirty="0">
                <a:solidFill>
                  <a:schemeClr val="tx1"/>
                </a:solidFill>
                <a:latin typeface="Arial" pitchFamily="34" charset="0"/>
                <a:ea typeface="+mn-ea"/>
                <a:cs typeface="+mn-cs"/>
              </a:rPr>
              <a:t> proposes a defense based on differentiating between creating new bindings and updating existing bindings, requiring a host to not be reachable at its old location before updating the binding. SPHINX defends against these attacks by ensuring that new flows conform to existing identifier bindings, preventing spoofed packets. Both defenses are vulnerable to MAC address spoofing.</a:t>
            </a:r>
          </a:p>
        </p:txBody>
      </p:sp>
      <p:sp>
        <p:nvSpPr>
          <p:cNvPr id="4" name="Slide Number Placeholder 3"/>
          <p:cNvSpPr>
            <a:spLocks noGrp="1"/>
          </p:cNvSpPr>
          <p:nvPr>
            <p:ph type="sldNum" sz="quarter" idx="10"/>
          </p:nvPr>
        </p:nvSpPr>
        <p:spPr/>
        <p:txBody>
          <a:bodyPr/>
          <a:lstStyle/>
          <a:p>
            <a:fld id="{A778FBA5-F957-4CE9-A734-9CFA9C4F5603}" type="slidenum">
              <a:rPr lang="en-US" smtClean="0"/>
              <a:pPr/>
              <a:t>8</a:t>
            </a:fld>
            <a:endParaRPr lang="en-US" dirty="0"/>
          </a:p>
        </p:txBody>
      </p:sp>
    </p:spTree>
    <p:extLst>
      <p:ext uri="{BB962C8B-B14F-4D97-AF65-F5344CB8AC3E}">
        <p14:creationId xmlns:p14="http://schemas.microsoft.com/office/powerpoint/2010/main" val="3508835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this work we develop a </a:t>
            </a:r>
            <a:r>
              <a:rPr lang="en-US" dirty="0"/>
              <a:t>new, more powerful binding attack,</a:t>
            </a:r>
            <a:r>
              <a:rPr lang="en-US" baseline="0" dirty="0"/>
              <a:t> the Persona Hijacking attack, which results in takeover of ALL identifiers and persists for hours or days. We then develop a defense, called </a:t>
            </a:r>
            <a:r>
              <a:rPr lang="en-US" baseline="0" dirty="0" err="1"/>
              <a:t>SecureBinder</a:t>
            </a:r>
            <a:r>
              <a:rPr lang="en-US" baseline="0" dirty="0"/>
              <a:t>, that completely prevents all identifier binding attacks by mediating and validating those bindings and providing a root-of-trust for identifiers.</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9</a:t>
            </a:fld>
            <a:endParaRPr lang="en-US" dirty="0"/>
          </a:p>
        </p:txBody>
      </p:sp>
    </p:spTree>
    <p:extLst>
      <p:ext uri="{BB962C8B-B14F-4D97-AF65-F5344CB8AC3E}">
        <p14:creationId xmlns:p14="http://schemas.microsoft.com/office/powerpoint/2010/main" val="3083304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a:solidFill>
                  <a:schemeClr val="tx1"/>
                </a:solidFill>
                <a:latin typeface="Arial" pitchFamily="34" charset="0"/>
                <a:ea typeface="+mn-ea"/>
                <a:cs typeface="+mn-cs"/>
              </a:rPr>
              <a:t>We introduce the Persona Hijacking attack, which allows complete takeover of all network identifiers of the victim host at once, can persist for days, affects the entire network, and has no existing defenses. Specifically, our Persona Hijacking attack allows an attacker in an SDN-based network to take over an IP address and DNS domain name from a victim end-host by progressively breaking the MAC Address to Network Location, IP Address to MAC address, and (in some network configurations) Hostname to IP Address bindings. A key feature of our attack, which is unachievable using traditional identifier binding attacks, is that it affects the network infrastructure such that the attacker becomes the owner of record for the IP address. That is, the DHCP server believes that the victim’s IP is bound to the attacker’s MAC address. This allows Persona Hijacking attacks to effectively coopt the DHCP server and propagate the deception further into the network.</a:t>
            </a:r>
          </a:p>
          <a:p>
            <a:r>
              <a:rPr lang="en-US" sz="1200" b="0" i="0" u="none" strike="noStrike" kern="1200" baseline="0" dirty="0">
                <a:solidFill>
                  <a:schemeClr val="tx1"/>
                </a:solidFill>
                <a:latin typeface="Arial" pitchFamily="34" charset="0"/>
                <a:ea typeface="+mn-ea"/>
                <a:cs typeface="+mn-cs"/>
              </a:rPr>
              <a:t>Persona Hijacking consists of two main phases. The first phase, which we refer to as IP takeover, relies on a client-side attack against DHCP to break the IP address to MAC address and hostname to IP address bindings in order to hijack the IP address and hostname of the victim by binding both of them to the attacker’s MAC address. The second phase, which we refer to as Flow Poisoning, exploits the delayed flow rule consistency present in SDNs to break the MAC address to network location binding of the DHCP server in order legitimize the first phase and make the victim appear to have willingly given up its IP address.</a:t>
            </a:r>
            <a:endParaRPr lang="en-US" dirty="0"/>
          </a:p>
        </p:txBody>
      </p:sp>
      <p:sp>
        <p:nvSpPr>
          <p:cNvPr id="4" name="Slide Number Placeholder 3"/>
          <p:cNvSpPr>
            <a:spLocks noGrp="1"/>
          </p:cNvSpPr>
          <p:nvPr>
            <p:ph type="sldNum" sz="quarter" idx="10"/>
          </p:nvPr>
        </p:nvSpPr>
        <p:spPr/>
        <p:txBody>
          <a:bodyPr/>
          <a:lstStyle/>
          <a:p>
            <a:fld id="{A778FBA5-F957-4CE9-A734-9CFA9C4F5603}" type="slidenum">
              <a:rPr lang="en-US" smtClean="0"/>
              <a:pPr/>
              <a:t>10</a:t>
            </a:fld>
            <a:endParaRPr lang="en-US" dirty="0"/>
          </a:p>
        </p:txBody>
      </p:sp>
    </p:spTree>
    <p:extLst>
      <p:ext uri="{BB962C8B-B14F-4D97-AF65-F5344CB8AC3E}">
        <p14:creationId xmlns:p14="http://schemas.microsoft.com/office/powerpoint/2010/main" val="227063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7"/>
          <p:cNvSpPr>
            <a:spLocks noGrp="1" noChangeArrowheads="1"/>
          </p:cNvSpPr>
          <p:nvPr>
            <p:ph type="subTitle" idx="1"/>
          </p:nvPr>
        </p:nvSpPr>
        <p:spPr>
          <a:xfrm>
            <a:off x="1108076" y="3011559"/>
            <a:ext cx="9972674" cy="1792224"/>
          </a:xfrm>
          <a:prstGeom prst="rect">
            <a:avLst/>
          </a:prstGeom>
        </p:spPr>
        <p:txBody>
          <a:bodyPr lIns="91440" tIns="45720" rIns="91440" bIns="45720" anchor="ctr"/>
          <a:lstStyle>
            <a:lvl1pPr marL="0" indent="0" algn="ctr">
              <a:lnSpc>
                <a:spcPct val="100000"/>
              </a:lnSpc>
              <a:spcBef>
                <a:spcPts val="0"/>
              </a:spcBef>
              <a:spcAft>
                <a:spcPts val="2400"/>
              </a:spcAft>
              <a:buFont typeface="Arial" charset="0"/>
              <a:buNone/>
              <a:defRPr sz="2200">
                <a:solidFill>
                  <a:sysClr val="windowText" lastClr="000000"/>
                </a:solidFill>
              </a:defRPr>
            </a:lvl1pPr>
          </a:lstStyle>
          <a:p>
            <a:r>
              <a:rPr lang="en-US"/>
              <a:t>Click to edit Master subtitle style</a:t>
            </a:r>
            <a:endParaRPr lang="en-US" dirty="0"/>
          </a:p>
        </p:txBody>
      </p:sp>
      <p:sp>
        <p:nvSpPr>
          <p:cNvPr id="6" name="Title Placeholder 1"/>
          <p:cNvSpPr>
            <a:spLocks noGrp="1"/>
          </p:cNvSpPr>
          <p:nvPr>
            <p:ph type="ctrTitle"/>
          </p:nvPr>
        </p:nvSpPr>
        <p:spPr>
          <a:xfrm>
            <a:off x="1108076" y="1385454"/>
            <a:ext cx="9972674" cy="1294671"/>
          </a:xfrm>
        </p:spPr>
        <p:txBody>
          <a:bodyPr anchor="b" anchorCtr="0"/>
          <a:lstStyle>
            <a:lvl1pPr algn="ctr">
              <a:lnSpc>
                <a:spcPct val="100000"/>
              </a:lnSpc>
              <a:spcBef>
                <a:spcPts val="0"/>
              </a:spcBef>
              <a:spcAft>
                <a:spcPts val="600"/>
              </a:spcAft>
              <a:defRPr sz="3600" smtClean="0"/>
            </a:lvl1pPr>
          </a:lstStyle>
          <a:p>
            <a:r>
              <a:rPr lang="en-US"/>
              <a:t>Click to edit Master title style</a:t>
            </a:r>
            <a:endParaRPr dirty="0"/>
          </a:p>
        </p:txBody>
      </p:sp>
      <p:cxnSp>
        <p:nvCxnSpPr>
          <p:cNvPr id="12" name="Straight Connector 12"/>
          <p:cNvCxnSpPr>
            <a:cxnSpLocks noChangeShapeType="1"/>
          </p:cNvCxnSpPr>
          <p:nvPr userDrawn="1"/>
        </p:nvCxnSpPr>
        <p:spPr bwMode="auto">
          <a:xfrm>
            <a:off x="0" y="950913"/>
            <a:ext cx="12188825" cy="0"/>
          </a:xfrm>
          <a:prstGeom prst="line">
            <a:avLst/>
          </a:prstGeom>
          <a:noFill/>
          <a:ln w="22225" algn="ctr">
            <a:solidFill>
              <a:schemeClr val="accent4"/>
            </a:solidFill>
            <a:round/>
            <a:headEnd type="none" w="sm" len="sm"/>
            <a:tailEnd type="none" w="sm" len="sm"/>
          </a:ln>
        </p:spPr>
      </p:cxnSp>
      <p:cxnSp>
        <p:nvCxnSpPr>
          <p:cNvPr id="13" name="Straight Connector 12"/>
          <p:cNvCxnSpPr>
            <a:cxnSpLocks noChangeShapeType="1"/>
          </p:cNvCxnSpPr>
          <p:nvPr userDrawn="1"/>
        </p:nvCxnSpPr>
        <p:spPr bwMode="auto">
          <a:xfrm>
            <a:off x="0" y="6354186"/>
            <a:ext cx="12188825" cy="0"/>
          </a:xfrm>
          <a:prstGeom prst="line">
            <a:avLst/>
          </a:prstGeom>
          <a:noFill/>
          <a:ln w="22225" algn="ctr">
            <a:solidFill>
              <a:schemeClr val="accent4"/>
            </a:solidFill>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Chart Placeholder 3"/>
          <p:cNvSpPr>
            <a:spLocks noGrp="1"/>
          </p:cNvSpPr>
          <p:nvPr>
            <p:ph type="chart" sz="quarter" idx="10"/>
          </p:nvPr>
        </p:nvSpPr>
        <p:spPr>
          <a:xfrm>
            <a:off x="1786193" y="1700213"/>
            <a:ext cx="8604125" cy="3943350"/>
          </a:xfrm>
          <a:prstGeom prst="rect">
            <a:avLst/>
          </a:prstGeom>
          <a:ln w="12700">
            <a:solidFill>
              <a:schemeClr val="tx1"/>
            </a:solidFill>
          </a:ln>
        </p:spPr>
        <p:txBody>
          <a:bodyPr/>
          <a:lstStyle>
            <a:lvl1pPr marL="0" indent="0">
              <a:buFontTx/>
              <a:buNone/>
              <a:defRPr/>
            </a:lvl1pPr>
          </a:lstStyle>
          <a:p>
            <a:r>
              <a:rPr lang="en-US"/>
              <a:t>Click icon to add chart</a:t>
            </a:r>
          </a:p>
        </p:txBody>
      </p:sp>
      <p:sp>
        <p:nvSpPr>
          <p:cNvPr id="5" name="Text Placeholder 3"/>
          <p:cNvSpPr>
            <a:spLocks noGrp="1"/>
          </p:cNvSpPr>
          <p:nvPr>
            <p:ph type="body" sz="half" idx="2"/>
          </p:nvPr>
        </p:nvSpPr>
        <p:spPr>
          <a:xfrm>
            <a:off x="1791758" y="5706497"/>
            <a:ext cx="8605310" cy="274320"/>
          </a:xfrm>
          <a:prstGeom prst="rect">
            <a:avLst/>
          </a:prstGeom>
        </p:spPr>
        <p:txBody>
          <a:bodyPr/>
          <a:lstStyle>
            <a:lvl1pPr marL="0" indent="0" algn="ctr">
              <a:lnSpc>
                <a:spcPts val="1400"/>
              </a:lnSpc>
              <a:buNone/>
              <a:defRPr sz="1200" b="1">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Text Placeholder 3"/>
          <p:cNvSpPr>
            <a:spLocks noGrp="1"/>
          </p:cNvSpPr>
          <p:nvPr>
            <p:ph type="body" sz="half" idx="11"/>
          </p:nvPr>
        </p:nvSpPr>
        <p:spPr>
          <a:xfrm>
            <a:off x="1791758" y="1249252"/>
            <a:ext cx="8605310" cy="377390"/>
          </a:xfrm>
          <a:prstGeom prst="rect">
            <a:avLst/>
          </a:prstGeom>
        </p:spPr>
        <p:txBody>
          <a:bodyPr anchor="b"/>
          <a:lstStyle>
            <a:lvl1pPr marL="0" indent="0" algn="ctr">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082" y="1293094"/>
            <a:ext cx="10915522" cy="4830616"/>
          </a:xfrm>
          <a:prstGeom prst="rect">
            <a:avLst/>
          </a:prstGeom>
        </p:spPr>
        <p:txBody>
          <a:bodyPr/>
          <a:lstStyle>
            <a:lvl1pPr>
              <a:lnSpc>
                <a:spcPct val="90000"/>
              </a:lnSpc>
              <a:spcBef>
                <a:spcPts val="1200"/>
              </a:spcBef>
              <a:spcAft>
                <a:spcPts val="0"/>
              </a:spcAft>
              <a:defRPr/>
            </a:lvl1pPr>
            <a:lvl2pPr marL="539750" indent="-255588">
              <a:lnSpc>
                <a:spcPct val="90000"/>
              </a:lnSpc>
              <a:spcBef>
                <a:spcPts val="600"/>
              </a:spcBef>
              <a:spcAft>
                <a:spcPts val="0"/>
              </a:spcAft>
              <a:defRPr sz="1800"/>
            </a:lvl2pPr>
            <a:lvl3pPr marL="757238" indent="-184150">
              <a:lnSpc>
                <a:spcPct val="90000"/>
              </a:lnSpc>
              <a:spcBef>
                <a:spcPts val="600"/>
              </a:spcBef>
              <a:spcAft>
                <a:spcPts val="0"/>
              </a:spcAft>
              <a:buSzPct val="90000"/>
              <a:buFont typeface="Arial" pitchFamily="34" charset="0"/>
              <a:buChar char="•"/>
              <a:defRPr/>
            </a:lvl3pPr>
            <a:lvl4pPr marL="1033272" indent="0">
              <a:lnSpc>
                <a:spcPct val="90000"/>
              </a:lnSpc>
              <a:spcBef>
                <a:spcPts val="600"/>
              </a:spcBef>
              <a:spcAft>
                <a:spcPts val="0"/>
              </a:spcAft>
              <a:buFontTx/>
              <a:buNone/>
              <a:defRPr/>
            </a:lvl4pPr>
            <a:lvl5pPr marL="1261872"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083" y="1293094"/>
            <a:ext cx="5317368" cy="4830616"/>
          </a:xfrm>
          <a:prstGeom prst="rect">
            <a:avLst/>
          </a:prstGeom>
        </p:spPr>
        <p:txBody>
          <a:bodyPr/>
          <a:lstStyle>
            <a:lvl1pPr>
              <a:lnSpc>
                <a:spcPct val="90000"/>
              </a:lnSpc>
              <a:spcBef>
                <a:spcPts val="1200"/>
              </a:spcBef>
              <a:spcAft>
                <a:spcPts val="0"/>
              </a:spcAft>
              <a:defRPr/>
            </a:lvl1pPr>
            <a:lvl2pPr marL="539750" indent="-255588">
              <a:lnSpc>
                <a:spcPct val="90000"/>
              </a:lnSpc>
              <a:spcBef>
                <a:spcPts val="600"/>
              </a:spcBef>
              <a:spcAft>
                <a:spcPts val="0"/>
              </a:spcAft>
              <a:defRPr sz="1800"/>
            </a:lvl2pPr>
            <a:lvl3pPr marL="757238" indent="-184150">
              <a:lnSpc>
                <a:spcPct val="90000"/>
              </a:lnSpc>
              <a:spcBef>
                <a:spcPts val="600"/>
              </a:spcBef>
              <a:spcAft>
                <a:spcPts val="0"/>
              </a:spcAft>
              <a:buSzPct val="90000"/>
              <a:buFont typeface="Arial" pitchFamily="34" charset="0"/>
              <a:buChar char="•"/>
              <a:defRPr/>
            </a:lvl3pPr>
            <a:lvl4pPr marL="1033272" indent="0">
              <a:lnSpc>
                <a:spcPct val="90000"/>
              </a:lnSpc>
              <a:spcBef>
                <a:spcPts val="600"/>
              </a:spcBef>
              <a:spcAft>
                <a:spcPts val="0"/>
              </a:spcAft>
              <a:buFontTx/>
              <a:buNone/>
              <a:defRPr/>
            </a:lvl4pPr>
            <a:lvl5pPr marL="1261872"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endParaRPr lang="en-US" dirty="0"/>
          </a:p>
        </p:txBody>
      </p:sp>
      <p:sp>
        <p:nvSpPr>
          <p:cNvPr id="6" name="Content Placeholder 7"/>
          <p:cNvSpPr>
            <a:spLocks noGrp="1"/>
          </p:cNvSpPr>
          <p:nvPr>
            <p:ph sz="quarter" idx="11"/>
          </p:nvPr>
        </p:nvSpPr>
        <p:spPr>
          <a:xfrm>
            <a:off x="6218828" y="1293094"/>
            <a:ext cx="5317368" cy="4830616"/>
          </a:xfrm>
          <a:prstGeom prst="rect">
            <a:avLst/>
          </a:prstGeom>
        </p:spPr>
        <p:txBody>
          <a:bodyPr/>
          <a:lstStyle>
            <a:lvl1pPr>
              <a:lnSpc>
                <a:spcPct val="90000"/>
              </a:lnSpc>
              <a:spcBef>
                <a:spcPts val="1200"/>
              </a:spcBef>
              <a:spcAft>
                <a:spcPts val="0"/>
              </a:spcAft>
              <a:defRPr/>
            </a:lvl1pPr>
            <a:lvl2pPr marL="539750" indent="-255588">
              <a:lnSpc>
                <a:spcPct val="90000"/>
              </a:lnSpc>
              <a:spcBef>
                <a:spcPts val="600"/>
              </a:spcBef>
              <a:spcAft>
                <a:spcPts val="0"/>
              </a:spcAft>
              <a:defRPr sz="1800"/>
            </a:lvl2pPr>
            <a:lvl3pPr marL="757238" indent="-184150">
              <a:lnSpc>
                <a:spcPct val="90000"/>
              </a:lnSpc>
              <a:spcBef>
                <a:spcPts val="600"/>
              </a:spcBef>
              <a:spcAft>
                <a:spcPts val="0"/>
              </a:spcAft>
              <a:buSzPct val="90000"/>
              <a:buFont typeface="Arial" pitchFamily="34" charset="0"/>
              <a:buChar char="•"/>
              <a:defRPr/>
            </a:lvl3pPr>
            <a:lvl4pPr marL="1033272" indent="1588">
              <a:lnSpc>
                <a:spcPct val="90000"/>
              </a:lnSpc>
              <a:spcBef>
                <a:spcPts val="600"/>
              </a:spcBef>
              <a:spcAft>
                <a:spcPts val="0"/>
              </a:spcAft>
              <a:buFontTx/>
              <a:buNone/>
              <a:defRPr/>
            </a:lvl4pPr>
            <a:lvl5pPr marL="1261872"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Subtitle and Content">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082" y="1293094"/>
            <a:ext cx="10915522" cy="4830616"/>
          </a:xfrm>
          <a:prstGeom prst="rect">
            <a:avLst/>
          </a:prstGeom>
        </p:spPr>
        <p:txBody>
          <a:bodyPr/>
          <a:lstStyle>
            <a:lvl1pPr>
              <a:lnSpc>
                <a:spcPct val="90000"/>
              </a:lnSpc>
              <a:spcBef>
                <a:spcPts val="1200"/>
              </a:spcBef>
              <a:spcAft>
                <a:spcPts val="0"/>
              </a:spcAft>
              <a:defRPr/>
            </a:lvl1pPr>
            <a:lvl2pPr marL="539750" indent="-255588">
              <a:lnSpc>
                <a:spcPct val="90000"/>
              </a:lnSpc>
              <a:spcBef>
                <a:spcPts val="600"/>
              </a:spcBef>
              <a:spcAft>
                <a:spcPts val="0"/>
              </a:spcAft>
              <a:defRPr sz="1800"/>
            </a:lvl2pPr>
            <a:lvl3pPr marL="757238" indent="-184150">
              <a:lnSpc>
                <a:spcPct val="90000"/>
              </a:lnSpc>
              <a:spcBef>
                <a:spcPts val="600"/>
              </a:spcBef>
              <a:spcAft>
                <a:spcPts val="0"/>
              </a:spcAft>
              <a:buSzPct val="90000"/>
              <a:buFont typeface="Arial" pitchFamily="34" charset="0"/>
              <a:buChar char="•"/>
              <a:defRPr/>
            </a:lvl3pPr>
            <a:lvl4pPr marL="1033272" indent="0">
              <a:lnSpc>
                <a:spcPct val="90000"/>
              </a:lnSpc>
              <a:spcBef>
                <a:spcPts val="600"/>
              </a:spcBef>
              <a:spcAft>
                <a:spcPts val="0"/>
              </a:spcAft>
              <a:buFontTx/>
              <a:buNone/>
              <a:defRPr/>
            </a:lvl4pPr>
            <a:lvl5pPr marL="1261872" indent="0">
              <a:lnSpc>
                <a:spcPct val="90000"/>
              </a:lnSpc>
              <a:spcBef>
                <a:spcPts val="6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p:cNvSpPr>
            <a:spLocks noGrp="1"/>
          </p:cNvSpPr>
          <p:nvPr>
            <p:ph type="title"/>
          </p:nvPr>
        </p:nvSpPr>
        <p:spPr>
          <a:xfrm>
            <a:off x="1253710" y="145148"/>
            <a:ext cx="9681406" cy="464455"/>
          </a:xfrm>
        </p:spPr>
        <p:txBody>
          <a:bodyPr/>
          <a:lstStyle/>
          <a:p>
            <a:r>
              <a:rPr lang="en-US"/>
              <a:t>Click to edit Master title style</a:t>
            </a:r>
            <a:endParaRPr lang="en-US" dirty="0"/>
          </a:p>
        </p:txBody>
      </p:sp>
      <p:sp>
        <p:nvSpPr>
          <p:cNvPr id="9" name="Text Placeholder 8"/>
          <p:cNvSpPr>
            <a:spLocks noGrp="1"/>
          </p:cNvSpPr>
          <p:nvPr>
            <p:ph type="body" sz="quarter" idx="11" hasCustomPrompt="1"/>
          </p:nvPr>
        </p:nvSpPr>
        <p:spPr>
          <a:xfrm>
            <a:off x="1253710" y="593819"/>
            <a:ext cx="9681317" cy="296863"/>
          </a:xfrm>
          <a:prstGeom prst="rect">
            <a:avLst/>
          </a:prstGeom>
        </p:spPr>
        <p:txBody>
          <a:bodyPr/>
          <a:lstStyle>
            <a:lvl1pPr marL="0" indent="0" algn="ctr">
              <a:lnSpc>
                <a:spcPts val="2400"/>
              </a:lnSpc>
              <a:buNone/>
              <a:defRPr sz="2400"/>
            </a:lvl1pPr>
          </a:lstStyle>
          <a:p>
            <a:pPr lvl="0"/>
            <a:r>
              <a:rPr lang="en-US" dirty="0"/>
              <a:t>Click to add Subtitle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Content Placeholder 7"/>
          <p:cNvSpPr>
            <a:spLocks noGrp="1"/>
          </p:cNvSpPr>
          <p:nvPr>
            <p:ph sz="quarter" idx="10"/>
          </p:nvPr>
        </p:nvSpPr>
        <p:spPr>
          <a:xfrm>
            <a:off x="633082" y="1680754"/>
            <a:ext cx="10915522" cy="4442955"/>
          </a:xfrm>
          <a:prstGeom prst="rect">
            <a:avLst/>
          </a:prstGeom>
        </p:spPr>
        <p:txBody>
          <a:bodyPr anchor="t" anchorCtr="1"/>
          <a:lstStyle>
            <a:lvl1pPr>
              <a:lnSpc>
                <a:spcPct val="90000"/>
              </a:lnSpc>
              <a:spcBef>
                <a:spcPts val="1500"/>
              </a:spcBef>
              <a:spcAft>
                <a:spcPts val="0"/>
              </a:spcAft>
              <a:defRPr/>
            </a:lvl1pPr>
            <a:lvl2pPr marL="539750" indent="-255588">
              <a:lnSpc>
                <a:spcPct val="90000"/>
              </a:lnSpc>
              <a:spcBef>
                <a:spcPts val="1500"/>
              </a:spcBef>
              <a:spcAft>
                <a:spcPts val="0"/>
              </a:spcAft>
              <a:defRPr sz="1800"/>
            </a:lvl2pPr>
            <a:lvl3pPr marL="757238" indent="-184150">
              <a:lnSpc>
                <a:spcPct val="90000"/>
              </a:lnSpc>
              <a:spcBef>
                <a:spcPts val="1500"/>
              </a:spcBef>
              <a:spcAft>
                <a:spcPts val="0"/>
              </a:spcAft>
              <a:buSzPct val="90000"/>
              <a:buFont typeface="Arial" pitchFamily="34" charset="0"/>
              <a:buChar char="•"/>
              <a:defRPr/>
            </a:lvl3pPr>
            <a:lvl4pPr marL="1033272" indent="0">
              <a:lnSpc>
                <a:spcPct val="90000"/>
              </a:lnSpc>
              <a:spcBef>
                <a:spcPts val="1500"/>
              </a:spcBef>
              <a:spcAft>
                <a:spcPts val="0"/>
              </a:spcAft>
              <a:buFontTx/>
              <a:buNone/>
              <a:defRPr/>
            </a:lvl4pPr>
            <a:lvl5pPr marL="1261872" indent="0">
              <a:lnSpc>
                <a:spcPct val="90000"/>
              </a:lnSpc>
              <a:spcBef>
                <a:spcPts val="1500"/>
              </a:spcBef>
              <a:spcAft>
                <a:spcPts val="0"/>
              </a:spcAft>
              <a:buSzPct val="85000"/>
              <a:buFontTx/>
              <a:buNone/>
              <a:defRPr sz="1200"/>
            </a:lvl5pPr>
            <a:lvl6pPr>
              <a:buFont typeface="Arial" pitchFamily="34" charset="0"/>
              <a:buChar char="•"/>
              <a:defRPr/>
            </a:lvl6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112648" y="1768104"/>
            <a:ext cx="7958522" cy="3773711"/>
          </a:xfrm>
          <a:prstGeom prst="rect">
            <a:avLst/>
          </a:prstGeom>
          <a:ln w="12700">
            <a:solidFill>
              <a:schemeClr val="tx1"/>
            </a:solidFill>
          </a:ln>
        </p:spPr>
        <p:txBody>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2112648" y="5603133"/>
            <a:ext cx="7958522" cy="274320"/>
          </a:xfrm>
          <a:prstGeom prst="rect">
            <a:avLst/>
          </a:prstGeom>
        </p:spPr>
        <p:txBody>
          <a:bodyPr/>
          <a:lstStyle>
            <a:lvl1pPr marL="0" indent="0" algn="ctr">
              <a:lnSpc>
                <a:spcPts val="1400"/>
              </a:lnSpc>
              <a:buNone/>
              <a:defRPr sz="1200" b="1">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Title 7"/>
          <p:cNvSpPr>
            <a:spLocks noGrp="1"/>
          </p:cNvSpPr>
          <p:nvPr>
            <p:ph type="title"/>
          </p:nvPr>
        </p:nvSpPr>
        <p:spPr/>
        <p:txBody>
          <a:bodyPr/>
          <a:lstStyle/>
          <a:p>
            <a:r>
              <a:rPr lang="en-US"/>
              <a:t>Click to edit Master title style</a:t>
            </a:r>
            <a:endParaRPr lang="en-US" dirty="0"/>
          </a:p>
        </p:txBody>
      </p:sp>
      <p:sp>
        <p:nvSpPr>
          <p:cNvPr id="9" name="Text Placeholder 3"/>
          <p:cNvSpPr>
            <a:spLocks noGrp="1"/>
          </p:cNvSpPr>
          <p:nvPr>
            <p:ph type="body" sz="half" idx="10"/>
          </p:nvPr>
        </p:nvSpPr>
        <p:spPr>
          <a:xfrm>
            <a:off x="2112648" y="1312860"/>
            <a:ext cx="7958522" cy="377390"/>
          </a:xfrm>
          <a:prstGeom prst="rect">
            <a:avLst/>
          </a:prstGeom>
        </p:spPr>
        <p:txBody>
          <a:bodyPr anchor="b"/>
          <a:lstStyle>
            <a:lvl1pPr marL="0" indent="0" algn="ctr">
              <a:lnSpc>
                <a:spcPts val="2000"/>
              </a:lnSpc>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Media Placeholder 3"/>
          <p:cNvSpPr>
            <a:spLocks noGrp="1"/>
          </p:cNvSpPr>
          <p:nvPr>
            <p:ph type="media" sz="quarter" idx="10"/>
          </p:nvPr>
        </p:nvSpPr>
        <p:spPr>
          <a:xfrm>
            <a:off x="2314841" y="1828800"/>
            <a:ext cx="7581449" cy="3343275"/>
          </a:xfrm>
          <a:prstGeom prst="rect">
            <a:avLst/>
          </a:prstGeom>
          <a:ln w="12700">
            <a:solidFill>
              <a:schemeClr val="tx1"/>
            </a:solidFill>
          </a:ln>
        </p:spPr>
        <p:txBody>
          <a:bodyPr/>
          <a:lstStyle>
            <a:lvl1pPr marL="0" indent="0">
              <a:buFontTx/>
              <a:buNone/>
              <a:defRPr/>
            </a:lvl1pPr>
          </a:lstStyle>
          <a:p>
            <a:r>
              <a:rPr lang="en-US"/>
              <a:t>Click icon to add media</a:t>
            </a:r>
            <a:endParaRPr lang="en-US" dirty="0"/>
          </a:p>
        </p:txBody>
      </p:sp>
      <p:sp>
        <p:nvSpPr>
          <p:cNvPr id="5" name="Text Placeholder 3"/>
          <p:cNvSpPr>
            <a:spLocks noGrp="1"/>
          </p:cNvSpPr>
          <p:nvPr>
            <p:ph type="body" sz="half" idx="2"/>
          </p:nvPr>
        </p:nvSpPr>
        <p:spPr>
          <a:xfrm>
            <a:off x="2315877" y="5229437"/>
            <a:ext cx="7581449" cy="274320"/>
          </a:xfrm>
          <a:prstGeom prst="rect">
            <a:avLst/>
          </a:prstGeom>
        </p:spPr>
        <p:txBody>
          <a:bodyPr/>
          <a:lstStyle>
            <a:lvl1pPr marL="0" indent="0" algn="ctr">
              <a:lnSpc>
                <a:spcPts val="1400"/>
              </a:lnSpc>
              <a:buNone/>
              <a:defRPr sz="1200" b="1">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Text Placeholder 3"/>
          <p:cNvSpPr>
            <a:spLocks noGrp="1"/>
          </p:cNvSpPr>
          <p:nvPr>
            <p:ph type="body" sz="half" idx="11"/>
          </p:nvPr>
        </p:nvSpPr>
        <p:spPr>
          <a:xfrm>
            <a:off x="2315877" y="1368517"/>
            <a:ext cx="7581449" cy="377390"/>
          </a:xfrm>
          <a:prstGeom prst="rect">
            <a:avLst/>
          </a:prstGeom>
        </p:spPr>
        <p:txBody>
          <a:bodyPr anchor="b"/>
          <a:lstStyle>
            <a:lvl1pPr marL="0" indent="0" algn="ctr">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3710" y="101601"/>
            <a:ext cx="9681406" cy="816989"/>
          </a:xfrm>
          <a:prstGeom prst="rect">
            <a:avLst/>
          </a:prstGeom>
        </p:spPr>
        <p:txBody>
          <a:bodyPr vert="horz" lIns="91440" tIns="45720" rIns="91440" bIns="45720" rtlCol="0" anchor="ctr">
            <a:noAutofit/>
          </a:bodyPr>
          <a:lstStyle/>
          <a:p>
            <a:r>
              <a:rPr lang="en-US"/>
              <a:t>Click to edit Master title style</a:t>
            </a:r>
            <a:endParaRPr lang="en-US" dirty="0"/>
          </a:p>
        </p:txBody>
      </p:sp>
      <p:cxnSp>
        <p:nvCxnSpPr>
          <p:cNvPr id="18" name="Straight Connector 12"/>
          <p:cNvCxnSpPr>
            <a:cxnSpLocks noChangeShapeType="1"/>
          </p:cNvCxnSpPr>
          <p:nvPr/>
        </p:nvCxnSpPr>
        <p:spPr bwMode="auto">
          <a:xfrm>
            <a:off x="0" y="950913"/>
            <a:ext cx="12188825" cy="0"/>
          </a:xfrm>
          <a:prstGeom prst="line">
            <a:avLst/>
          </a:prstGeom>
          <a:noFill/>
          <a:ln w="22225" algn="ctr">
            <a:solidFill>
              <a:schemeClr val="accent4"/>
            </a:solidFill>
            <a:round/>
            <a:headEnd type="none" w="sm" len="sm"/>
            <a:tailEnd type="none" w="sm" len="sm"/>
          </a:ln>
        </p:spPr>
      </p:cxnSp>
      <p:cxnSp>
        <p:nvCxnSpPr>
          <p:cNvPr id="13" name="Straight Connector 12"/>
          <p:cNvCxnSpPr>
            <a:cxnSpLocks noChangeShapeType="1"/>
          </p:cNvCxnSpPr>
          <p:nvPr/>
        </p:nvCxnSpPr>
        <p:spPr bwMode="auto">
          <a:xfrm>
            <a:off x="0" y="6354186"/>
            <a:ext cx="12188825" cy="0"/>
          </a:xfrm>
          <a:prstGeom prst="line">
            <a:avLst/>
          </a:prstGeom>
          <a:noFill/>
          <a:ln w="22225" algn="ctr">
            <a:solidFill>
              <a:schemeClr val="accent4"/>
            </a:solidFill>
            <a:round/>
            <a:headEnd type="none" w="sm" len="sm"/>
            <a:tailEnd type="none" w="sm" len="sm"/>
          </a:ln>
        </p:spPr>
      </p:cxnSp>
      <p:sp>
        <p:nvSpPr>
          <p:cNvPr id="10" name="Rectangle 1032"/>
          <p:cNvSpPr>
            <a:spLocks noChangeArrowheads="1"/>
          </p:cNvSpPr>
          <p:nvPr/>
        </p:nvSpPr>
        <p:spPr bwMode="auto">
          <a:xfrm>
            <a:off x="429270" y="6451134"/>
            <a:ext cx="1450470" cy="219456"/>
          </a:xfrm>
          <a:prstGeom prst="rect">
            <a:avLst/>
          </a:prstGeom>
          <a:noFill/>
          <a:ln w="9525">
            <a:noFill/>
            <a:miter lim="800000"/>
            <a:headEnd/>
            <a:tailEnd/>
          </a:ln>
          <a:effectLst/>
        </p:spPr>
        <p:txBody>
          <a:bodyPr wrap="square" lIns="45720" tIns="0" rIns="0" bIns="0"/>
          <a:lstStyle/>
          <a:p>
            <a:pPr>
              <a:defRPr/>
            </a:pPr>
            <a:fld id="{6A829F23-F466-44AA-A5B9-24580D3A690E}" type="slidenum">
              <a:rPr lang="en-US" sz="1100" smtClean="0">
                <a:solidFill>
                  <a:srgbClr val="000000"/>
                </a:solidFill>
                <a:cs typeface="Arial" pitchFamily="34" charset="0"/>
              </a:rPr>
              <a:pPr>
                <a:defRPr/>
              </a:pPr>
              <a:t>‹#›</a:t>
            </a:fld>
            <a:endParaRPr lang="en-US" sz="700" dirty="0">
              <a:solidFill>
                <a:srgbClr val="000000"/>
              </a:solidFill>
              <a:cs typeface="Arial" pitchFamily="34" charset="0"/>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94" r:id="rId3"/>
    <p:sldLayoutId id="2147483689" r:id="rId4"/>
    <p:sldLayoutId id="2147483695" r:id="rId5"/>
    <p:sldLayoutId id="2147483692" r:id="rId6"/>
    <p:sldLayoutId id="2147483693" r:id="rId7"/>
    <p:sldLayoutId id="2147483676" r:id="rId8"/>
    <p:sldLayoutId id="2147483690" r:id="rId9"/>
    <p:sldLayoutId id="2147483691" r:id="rId10"/>
  </p:sldLayoutIdLst>
  <p:txStyles>
    <p:titleStyle>
      <a:lvl1pPr algn="ctr" eaLnBrk="1" hangingPunct="1">
        <a:lnSpc>
          <a:spcPts val="2800"/>
        </a:lnSpc>
        <a:defRPr sz="2800" b="1">
          <a:latin typeface="Arial" pitchFamily="34" charset="0"/>
          <a:cs typeface="Arial" pitchFamily="34" charset="0"/>
        </a:defRPr>
      </a:lvl1pPr>
    </p:titleStyle>
    <p:bodyStyle>
      <a:lvl1pPr marL="233363" indent="-233363" algn="l" eaLnBrk="1" hangingPunct="1">
        <a:lnSpc>
          <a:spcPts val="2000"/>
        </a:lnSpc>
        <a:spcBef>
          <a:spcPts val="300"/>
        </a:spcBef>
        <a:spcAft>
          <a:spcPts val="600"/>
        </a:spcAft>
        <a:buFont typeface="Arial" pitchFamily="34" charset="0"/>
        <a:buChar char="•"/>
        <a:defRPr sz="2000" b="1">
          <a:latin typeface="Arial" pitchFamily="34" charset="0"/>
          <a:cs typeface="Arial" pitchFamily="34" charset="0"/>
        </a:defRPr>
      </a:lvl1pPr>
      <a:lvl2pPr marL="509588" indent="-225425" algn="l" eaLnBrk="1" hangingPunct="1">
        <a:lnSpc>
          <a:spcPts val="2000"/>
        </a:lnSpc>
        <a:spcBef>
          <a:spcPts val="300"/>
        </a:spcBef>
        <a:spcAft>
          <a:spcPts val="600"/>
        </a:spcAft>
        <a:buFont typeface="Arial" pitchFamily="34" charset="0"/>
        <a:buChar char="–"/>
        <a:defRPr sz="2000" b="1">
          <a:latin typeface="Arial" pitchFamily="34" charset="0"/>
          <a:cs typeface="Arial" pitchFamily="34" charset="0"/>
        </a:defRPr>
      </a:lvl2pPr>
      <a:lvl3pPr marL="854075" indent="-223838" algn="l" eaLnBrk="1" hangingPunct="1">
        <a:lnSpc>
          <a:spcPts val="2000"/>
        </a:lnSpc>
        <a:spcBef>
          <a:spcPts val="300"/>
        </a:spcBef>
        <a:spcAft>
          <a:spcPts val="600"/>
        </a:spcAft>
        <a:buFont typeface="Arial" pitchFamily="34" charset="0"/>
        <a:buChar char="•"/>
        <a:defRPr sz="1600" b="1">
          <a:latin typeface="Arial" pitchFamily="34" charset="0"/>
          <a:cs typeface="Arial" pitchFamily="34" charset="0"/>
        </a:defRPr>
      </a:lvl3pPr>
      <a:lvl4pPr marL="1035050" indent="-180975" algn="l" eaLnBrk="1" hangingPunct="1">
        <a:lnSpc>
          <a:spcPts val="2000"/>
        </a:lnSpc>
        <a:spcBef>
          <a:spcPts val="300"/>
        </a:spcBef>
        <a:spcAft>
          <a:spcPts val="600"/>
        </a:spcAft>
        <a:buFont typeface="Courier New" pitchFamily="49" charset="0"/>
        <a:buChar char="o"/>
        <a:defRPr sz="1400" b="1">
          <a:latin typeface="Arial" pitchFamily="34" charset="0"/>
          <a:cs typeface="Arial" pitchFamily="34" charset="0"/>
        </a:defRPr>
      </a:lvl4pPr>
      <a:lvl5pPr marL="796925" indent="0" algn="l" eaLnBrk="1" hangingPunct="1">
        <a:spcBef>
          <a:spcPts val="600"/>
        </a:spcBef>
        <a:defRPr sz="1600" b="1">
          <a:latin typeface="Arial" pitchFamily="34" charset="0"/>
          <a:cs typeface="Arial" pitchFamily="34" charset="0"/>
        </a:defRPr>
      </a:lvl5pPr>
      <a:lvl6pPr marL="1147763" indent="0" algn="l" eaLnBrk="1" hangingPunct="1">
        <a:spcBef>
          <a:spcPts val="600"/>
        </a:spcBef>
        <a:defRPr sz="1400" b="1">
          <a:latin typeface="Arial" pitchFamily="34" charset="0"/>
          <a:cs typeface="Arial" pitchFamily="34" charset="0"/>
        </a:defRPr>
      </a:lvl6pPr>
      <a:lvl7pPr marL="1319213" indent="-179388" algn="l" eaLnBrk="1" hangingPunct="1">
        <a:lnSpc>
          <a:spcPts val="2000"/>
        </a:lnSpc>
        <a:spcBef>
          <a:spcPts val="300"/>
        </a:spcBef>
        <a:spcAft>
          <a:spcPts val="600"/>
        </a:spcAft>
        <a:buFont typeface="Arial" pitchFamily="34" charset="0"/>
        <a:buChar char="•"/>
        <a:defRPr sz="1200" b="1">
          <a:latin typeface="Arial" pitchFamily="34" charset="0"/>
          <a:cs typeface="Arial" pitchFamily="34" charset="0"/>
        </a:defRPr>
      </a:lvl7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24.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108076" y="2400725"/>
            <a:ext cx="9972674" cy="2753911"/>
          </a:xfrm>
        </p:spPr>
        <p:txBody>
          <a:bodyPr/>
          <a:lstStyle/>
          <a:p>
            <a:r>
              <a:rPr lang="en-US" sz="2400" i="1" u="sng" dirty="0"/>
              <a:t>Samuel Jero</a:t>
            </a:r>
            <a:r>
              <a:rPr lang="en-US" sz="2400" baseline="30000" dirty="0"/>
              <a:t>1</a:t>
            </a:r>
            <a:r>
              <a:rPr lang="en-US" sz="2400" dirty="0"/>
              <a:t>, William Koch</a:t>
            </a:r>
            <a:r>
              <a:rPr lang="en-US" sz="2400" baseline="30000" dirty="0"/>
              <a:t>2</a:t>
            </a:r>
            <a:r>
              <a:rPr lang="en-US" sz="2400" dirty="0"/>
              <a:t>, Richard Skowyra</a:t>
            </a:r>
            <a:r>
              <a:rPr lang="en-US" sz="2400" baseline="30000" dirty="0"/>
              <a:t>3</a:t>
            </a:r>
            <a:r>
              <a:rPr lang="en-US" sz="2400" dirty="0"/>
              <a:t>, </a:t>
            </a:r>
            <a:r>
              <a:rPr lang="en-US" sz="2400" dirty="0" err="1"/>
              <a:t>Hamed</a:t>
            </a:r>
            <a:r>
              <a:rPr lang="en-US" sz="2400" dirty="0"/>
              <a:t> Okhravi</a:t>
            </a:r>
            <a:r>
              <a:rPr lang="en-US" sz="2400" baseline="30000" dirty="0"/>
              <a:t>3</a:t>
            </a:r>
            <a:r>
              <a:rPr lang="en-US" sz="2400" dirty="0"/>
              <a:t>, Cristina Nita-Rotaru</a:t>
            </a:r>
            <a:r>
              <a:rPr lang="en-US" sz="2400" baseline="30000" dirty="0"/>
              <a:t>4</a:t>
            </a:r>
            <a:r>
              <a:rPr lang="en-US" sz="2400" dirty="0"/>
              <a:t>, and David Bigelow</a:t>
            </a:r>
            <a:r>
              <a:rPr lang="en-US" sz="2400" baseline="30000" dirty="0"/>
              <a:t>3</a:t>
            </a:r>
          </a:p>
          <a:p>
            <a:pPr>
              <a:spcAft>
                <a:spcPts val="0"/>
              </a:spcAft>
            </a:pPr>
            <a:r>
              <a:rPr lang="en-US" sz="2000" baseline="30000" dirty="0"/>
              <a:t>1</a:t>
            </a:r>
            <a:r>
              <a:rPr lang="en-US" sz="2000" dirty="0"/>
              <a:t>Purdue University, </a:t>
            </a:r>
            <a:r>
              <a:rPr lang="en-US" sz="2000" baseline="30000" dirty="0"/>
              <a:t>2</a:t>
            </a:r>
            <a:r>
              <a:rPr lang="en-US" sz="2000" dirty="0"/>
              <a:t>Boston University, </a:t>
            </a:r>
          </a:p>
          <a:p>
            <a:pPr>
              <a:spcAft>
                <a:spcPts val="0"/>
              </a:spcAft>
            </a:pPr>
            <a:r>
              <a:rPr lang="en-US" sz="2000" baseline="30000" dirty="0"/>
              <a:t>3</a:t>
            </a:r>
            <a:r>
              <a:rPr lang="en-US" sz="2000" dirty="0"/>
              <a:t>MIT Lincoln Laboratory, and </a:t>
            </a:r>
            <a:r>
              <a:rPr lang="en-US" sz="2000" baseline="30000" dirty="0"/>
              <a:t>4</a:t>
            </a:r>
            <a:r>
              <a:rPr lang="en-US" sz="2000" dirty="0"/>
              <a:t>Northeastern University</a:t>
            </a:r>
          </a:p>
          <a:p>
            <a:pPr>
              <a:spcAft>
                <a:spcPts val="0"/>
              </a:spcAft>
            </a:pPr>
            <a:endParaRPr lang="en-US" sz="2000" dirty="0"/>
          </a:p>
          <a:p>
            <a:r>
              <a:rPr lang="en-US" sz="2000" dirty="0"/>
              <a:t>USENIX Security 2017</a:t>
            </a:r>
          </a:p>
        </p:txBody>
      </p:sp>
      <p:sp>
        <p:nvSpPr>
          <p:cNvPr id="3" name="Title 2"/>
          <p:cNvSpPr>
            <a:spLocks noGrp="1"/>
          </p:cNvSpPr>
          <p:nvPr>
            <p:ph type="ctrTitle"/>
          </p:nvPr>
        </p:nvSpPr>
        <p:spPr>
          <a:xfrm>
            <a:off x="1108076" y="1106054"/>
            <a:ext cx="9972674" cy="1294671"/>
          </a:xfrm>
        </p:spPr>
        <p:txBody>
          <a:bodyPr/>
          <a:lstStyle/>
          <a:p>
            <a:r>
              <a:rPr lang="en-US" dirty="0"/>
              <a:t>Identifier Binding Attacks and Defenses in Software-Defined Networks</a:t>
            </a:r>
          </a:p>
        </p:txBody>
      </p:sp>
      <p:pic>
        <p:nvPicPr>
          <p:cNvPr id="4" name="Picture 3" descr="LL_Logo_blue.png"/>
          <p:cNvPicPr>
            <a:picLocks noChangeAspect="1"/>
          </p:cNvPicPr>
          <p:nvPr/>
        </p:nvPicPr>
        <p:blipFill>
          <a:blip r:embed="rId3" cstate="print"/>
          <a:stretch>
            <a:fillRect/>
          </a:stretch>
        </p:blipFill>
        <p:spPr>
          <a:xfrm>
            <a:off x="4380277" y="5857539"/>
            <a:ext cx="3428272" cy="34524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99775" y="5790383"/>
            <a:ext cx="1067179" cy="479555"/>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25456" y="5857539"/>
            <a:ext cx="2850324" cy="40941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5733" y="5790383"/>
            <a:ext cx="1511588" cy="475742"/>
          </a:xfrm>
          <a:prstGeom prst="rect">
            <a:avLst/>
          </a:prstGeom>
        </p:spPr>
      </p:pic>
      <p:sp>
        <p:nvSpPr>
          <p:cNvPr id="8" name="TextBox 7"/>
          <p:cNvSpPr txBox="1"/>
          <p:nvPr/>
        </p:nvSpPr>
        <p:spPr>
          <a:xfrm>
            <a:off x="239713" y="5037667"/>
            <a:ext cx="11709400" cy="584775"/>
          </a:xfrm>
          <a:prstGeom prst="rect">
            <a:avLst/>
          </a:prstGeom>
          <a:noFill/>
        </p:spPr>
        <p:txBody>
          <a:bodyPr wrap="square" rtlCol="0">
            <a:spAutoFit/>
          </a:bodyPr>
          <a:lstStyle/>
          <a:p>
            <a:r>
              <a:rPr lang="en-US" sz="800" dirty="0">
                <a:solidFill>
                  <a:schemeClr val="bg2"/>
                </a:solidFill>
              </a:rPr>
              <a:t>DISTRIBUTION STATEMENT A. Approved for public release: distribution unlimited. This material is based upon work supported by the Department of Defense under Air Force Contract No. FA8721-05-C-0002 and/or FA8702-15-D-0001. Any opinions, findings, conclusions or recommendations expressed in this material are those of the author(s) and do not necessarily reflect the views of the Department of Defense.© 2017 Massachusetts Institute of Technology. Delivered to the U.S. Government with Unlimited Rights, as defined in DFARS Part 252.227-7013 or 7014 (Feb 2014). Notwithstanding any copyright notice, U.S. Government rights in this work are defined by DFARS 252.227-7013 or DFARS 252.227-7014 as detailed above. Use of this work other than as specifically authorized by the U.S. Government may violate any copyrights that exist in this work.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2" y="1293094"/>
            <a:ext cx="6842265" cy="4830616"/>
          </a:xfrm>
        </p:spPr>
        <p:txBody>
          <a:bodyPr/>
          <a:lstStyle/>
          <a:p>
            <a:r>
              <a:rPr lang="en-US" dirty="0"/>
              <a:t>Takeover of the Victim's IP address and DNS name</a:t>
            </a:r>
          </a:p>
          <a:p>
            <a:r>
              <a:rPr lang="en-US" dirty="0"/>
              <a:t>Persists for hours or days</a:t>
            </a:r>
          </a:p>
          <a:p>
            <a:r>
              <a:rPr lang="en-US" dirty="0"/>
              <a:t>Progressively breaks the MAC-Location, MAC-IP, and (possibly) IP-hostname bindings</a:t>
            </a:r>
          </a:p>
          <a:p>
            <a:r>
              <a:rPr lang="en-US" dirty="0"/>
              <a:t>Attacker becomes the </a:t>
            </a:r>
            <a:r>
              <a:rPr lang="en-US" i="1" dirty="0"/>
              <a:t>owner-of-record</a:t>
            </a:r>
            <a:r>
              <a:rPr lang="en-US" dirty="0"/>
              <a:t> for the Victim’s IP address</a:t>
            </a:r>
          </a:p>
          <a:p>
            <a:pPr lvl="1"/>
            <a:r>
              <a:rPr lang="en-US" dirty="0"/>
              <a:t>Victim appears to be malicious party</a:t>
            </a:r>
          </a:p>
          <a:p>
            <a:r>
              <a:rPr lang="en-US" dirty="0"/>
              <a:t>DHCP server is co-opted to propagate this deception further into the network</a:t>
            </a:r>
          </a:p>
          <a:p>
            <a:r>
              <a:rPr lang="en-US" dirty="0"/>
              <a:t>Operates in two phases:</a:t>
            </a:r>
          </a:p>
          <a:p>
            <a:pPr lvl="1"/>
            <a:r>
              <a:rPr lang="en-US" dirty="0"/>
              <a:t>IP Takeover – Leverage DHCP server to steal IP address and DNS name from Victim</a:t>
            </a:r>
          </a:p>
          <a:p>
            <a:pPr lvl="1"/>
            <a:r>
              <a:rPr lang="en-US" dirty="0"/>
              <a:t>Flow Poisoning – Leverage SDN to complete DHCP assignment</a:t>
            </a:r>
          </a:p>
        </p:txBody>
      </p:sp>
      <p:sp>
        <p:nvSpPr>
          <p:cNvPr id="3" name="Title 2"/>
          <p:cNvSpPr>
            <a:spLocks noGrp="1"/>
          </p:cNvSpPr>
          <p:nvPr>
            <p:ph type="title"/>
          </p:nvPr>
        </p:nvSpPr>
        <p:spPr/>
        <p:txBody>
          <a:bodyPr/>
          <a:lstStyle/>
          <a:p>
            <a:r>
              <a:rPr lang="en-US" dirty="0"/>
              <a:t>Persona Hijacking</a:t>
            </a:r>
          </a:p>
        </p:txBody>
      </p:sp>
      <p:sp>
        <p:nvSpPr>
          <p:cNvPr id="4" name="Rectangle 3"/>
          <p:cNvSpPr/>
          <p:nvPr/>
        </p:nvSpPr>
        <p:spPr>
          <a:xfrm>
            <a:off x="7792391" y="3290510"/>
            <a:ext cx="1724141"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76277" y="5328599"/>
            <a:ext cx="545251" cy="545251"/>
          </a:xfrm>
          <a:prstGeom prst="rect">
            <a:avLst/>
          </a:prstGeom>
        </p:spPr>
      </p:pic>
      <p:pic>
        <p:nvPicPr>
          <p:cNvPr id="9" name="Picture 8"/>
          <p:cNvPicPr>
            <a:picLocks noChangeAspect="1"/>
          </p:cNvPicPr>
          <p:nvPr/>
        </p:nvPicPr>
        <p:blipFill>
          <a:blip r:embed="rId4"/>
          <a:stretch>
            <a:fillRect/>
          </a:stretch>
        </p:blipFill>
        <p:spPr>
          <a:xfrm>
            <a:off x="10564013" y="5233612"/>
            <a:ext cx="520783" cy="735223"/>
          </a:xfrm>
          <a:prstGeom prst="rect">
            <a:avLst/>
          </a:prstGeom>
        </p:spPr>
      </p:pic>
      <p:sp>
        <p:nvSpPr>
          <p:cNvPr id="10" name="TextBox 9"/>
          <p:cNvSpPr txBox="1"/>
          <p:nvPr/>
        </p:nvSpPr>
        <p:spPr>
          <a:xfrm>
            <a:off x="8019941" y="4614667"/>
            <a:ext cx="1237839" cy="307777"/>
          </a:xfrm>
          <a:prstGeom prst="rect">
            <a:avLst/>
          </a:prstGeom>
          <a:noFill/>
        </p:spPr>
        <p:txBody>
          <a:bodyPr wrap="none" rtlCol="0">
            <a:spAutoFit/>
          </a:bodyPr>
          <a:lstStyle/>
          <a:p>
            <a:pPr algn="ctr"/>
            <a:r>
              <a:rPr lang="en-US" sz="1400" b="1" dirty="0"/>
              <a:t>sw:5,port:15</a:t>
            </a:r>
          </a:p>
        </p:txBody>
      </p:sp>
      <p:sp>
        <p:nvSpPr>
          <p:cNvPr id="11" name="TextBox 10"/>
          <p:cNvSpPr txBox="1"/>
          <p:nvPr/>
        </p:nvSpPr>
        <p:spPr>
          <a:xfrm>
            <a:off x="10234735" y="4631599"/>
            <a:ext cx="1138453" cy="307777"/>
          </a:xfrm>
          <a:prstGeom prst="rect">
            <a:avLst/>
          </a:prstGeom>
          <a:noFill/>
        </p:spPr>
        <p:txBody>
          <a:bodyPr wrap="none" rtlCol="0">
            <a:spAutoFit/>
          </a:bodyPr>
          <a:lstStyle/>
          <a:p>
            <a:pPr algn="ctr"/>
            <a:r>
              <a:rPr lang="en-US" sz="1400" b="1" dirty="0"/>
              <a:t>sw:1,port:1</a:t>
            </a:r>
          </a:p>
        </p:txBody>
      </p:sp>
      <p:sp>
        <p:nvSpPr>
          <p:cNvPr id="12" name="TextBox 11"/>
          <p:cNvSpPr txBox="1"/>
          <p:nvPr/>
        </p:nvSpPr>
        <p:spPr>
          <a:xfrm>
            <a:off x="7805408" y="3477405"/>
            <a:ext cx="1733167" cy="307777"/>
          </a:xfrm>
          <a:prstGeom prst="rect">
            <a:avLst/>
          </a:prstGeom>
          <a:noFill/>
        </p:spPr>
        <p:txBody>
          <a:bodyPr wrap="none" rtlCol="0">
            <a:spAutoFit/>
          </a:bodyPr>
          <a:lstStyle/>
          <a:p>
            <a:pPr algn="ctr"/>
            <a:r>
              <a:rPr lang="en-US" sz="1400" b="1" dirty="0"/>
              <a:t>42:10:23:34:78:98</a:t>
            </a:r>
          </a:p>
        </p:txBody>
      </p:sp>
      <p:sp>
        <p:nvSpPr>
          <p:cNvPr id="13" name="TextBox 12"/>
          <p:cNvSpPr txBox="1"/>
          <p:nvPr/>
        </p:nvSpPr>
        <p:spPr>
          <a:xfrm>
            <a:off x="9936367" y="3477405"/>
            <a:ext cx="1723549" cy="307777"/>
          </a:xfrm>
          <a:prstGeom prst="rect">
            <a:avLst/>
          </a:prstGeom>
          <a:noFill/>
        </p:spPr>
        <p:txBody>
          <a:bodyPr wrap="none" rtlCol="0">
            <a:spAutoFit/>
          </a:bodyPr>
          <a:lstStyle/>
          <a:p>
            <a:pPr algn="ctr"/>
            <a:r>
              <a:rPr lang="en-US" sz="1400" b="1" dirty="0"/>
              <a:t>FB:54:23:78:56:F1</a:t>
            </a:r>
          </a:p>
        </p:txBody>
      </p:sp>
      <p:sp>
        <p:nvSpPr>
          <p:cNvPr id="14" name="TextBox 13"/>
          <p:cNvSpPr txBox="1"/>
          <p:nvPr/>
        </p:nvSpPr>
        <p:spPr>
          <a:xfrm>
            <a:off x="10389729" y="2407874"/>
            <a:ext cx="930063" cy="307777"/>
          </a:xfrm>
          <a:prstGeom prst="rect">
            <a:avLst/>
          </a:prstGeom>
          <a:noFill/>
        </p:spPr>
        <p:txBody>
          <a:bodyPr wrap="none" rtlCol="0">
            <a:spAutoFit/>
          </a:bodyPr>
          <a:lstStyle/>
          <a:p>
            <a:pPr algn="ctr"/>
            <a:r>
              <a:rPr lang="en-US" sz="1400" b="1" dirty="0"/>
              <a:t>10.0.1.42</a:t>
            </a:r>
          </a:p>
        </p:txBody>
      </p:sp>
      <p:sp>
        <p:nvSpPr>
          <p:cNvPr id="15" name="TextBox 14"/>
          <p:cNvSpPr txBox="1"/>
          <p:nvPr/>
        </p:nvSpPr>
        <p:spPr>
          <a:xfrm>
            <a:off x="8189429" y="2425305"/>
            <a:ext cx="930063" cy="307777"/>
          </a:xfrm>
          <a:prstGeom prst="rect">
            <a:avLst/>
          </a:prstGeom>
          <a:noFill/>
        </p:spPr>
        <p:txBody>
          <a:bodyPr wrap="none" rtlCol="0">
            <a:spAutoFit/>
          </a:bodyPr>
          <a:lstStyle/>
          <a:p>
            <a:pPr algn="ctr"/>
            <a:r>
              <a:rPr lang="en-US" sz="1400" b="1" dirty="0"/>
              <a:t>10.0.1.10</a:t>
            </a:r>
          </a:p>
        </p:txBody>
      </p:sp>
      <p:sp>
        <p:nvSpPr>
          <p:cNvPr id="16" name="TextBox 15"/>
          <p:cNvSpPr txBox="1"/>
          <p:nvPr/>
        </p:nvSpPr>
        <p:spPr>
          <a:xfrm>
            <a:off x="7881582" y="1575414"/>
            <a:ext cx="1546963" cy="307777"/>
          </a:xfrm>
          <a:prstGeom prst="rect">
            <a:avLst/>
          </a:prstGeom>
          <a:noFill/>
        </p:spPr>
        <p:txBody>
          <a:bodyPr wrap="none" rtlCol="0">
            <a:spAutoFit/>
          </a:bodyPr>
          <a:lstStyle/>
          <a:p>
            <a:pPr algn="ctr"/>
            <a:r>
              <a:rPr lang="en-US" sz="1400" b="1" dirty="0"/>
              <a:t>attacker.evil.org</a:t>
            </a:r>
          </a:p>
        </p:txBody>
      </p:sp>
      <p:sp>
        <p:nvSpPr>
          <p:cNvPr id="17" name="TextBox 16"/>
          <p:cNvSpPr txBox="1"/>
          <p:nvPr/>
        </p:nvSpPr>
        <p:spPr>
          <a:xfrm>
            <a:off x="9926713" y="1575414"/>
            <a:ext cx="1817870" cy="307777"/>
          </a:xfrm>
          <a:prstGeom prst="rect">
            <a:avLst/>
          </a:prstGeom>
          <a:noFill/>
        </p:spPr>
        <p:txBody>
          <a:bodyPr wrap="none" rtlCol="0">
            <a:spAutoFit/>
          </a:bodyPr>
          <a:lstStyle/>
          <a:p>
            <a:pPr algn="ctr"/>
            <a:r>
              <a:rPr lang="en-US" sz="1400" b="1" dirty="0"/>
              <a:t>server.example.org</a:t>
            </a:r>
          </a:p>
        </p:txBody>
      </p:sp>
      <p:sp>
        <p:nvSpPr>
          <p:cNvPr id="22" name="Rectangle 21"/>
          <p:cNvSpPr/>
          <p:nvPr/>
        </p:nvSpPr>
        <p:spPr>
          <a:xfrm>
            <a:off x="7754587" y="5258663"/>
            <a:ext cx="1774938"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3" name="Rectangle 22"/>
          <p:cNvSpPr/>
          <p:nvPr/>
        </p:nvSpPr>
        <p:spPr>
          <a:xfrm>
            <a:off x="7788453" y="4442127"/>
            <a:ext cx="1724140"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4" name="Rectangle 23"/>
          <p:cNvSpPr/>
          <p:nvPr/>
        </p:nvSpPr>
        <p:spPr>
          <a:xfrm>
            <a:off x="7792391" y="2237913"/>
            <a:ext cx="1724141"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25" name="Rectangle 24"/>
          <p:cNvSpPr/>
          <p:nvPr/>
        </p:nvSpPr>
        <p:spPr>
          <a:xfrm>
            <a:off x="7792391" y="1395910"/>
            <a:ext cx="1724140"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8" name="Rectangle 57"/>
          <p:cNvSpPr/>
          <p:nvPr/>
        </p:nvSpPr>
        <p:spPr>
          <a:xfrm>
            <a:off x="9905130" y="5258665"/>
            <a:ext cx="1774938"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9" name="Rectangle 58"/>
          <p:cNvSpPr/>
          <p:nvPr/>
        </p:nvSpPr>
        <p:spPr>
          <a:xfrm>
            <a:off x="9922063" y="4442129"/>
            <a:ext cx="1724140"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60" name="Rectangle 59"/>
          <p:cNvSpPr/>
          <p:nvPr/>
        </p:nvSpPr>
        <p:spPr>
          <a:xfrm>
            <a:off x="9976800" y="2237915"/>
            <a:ext cx="1724141"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61" name="Rectangle 60"/>
          <p:cNvSpPr/>
          <p:nvPr/>
        </p:nvSpPr>
        <p:spPr>
          <a:xfrm>
            <a:off x="9976800" y="1395912"/>
            <a:ext cx="1724140"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62" name="Rectangle 61"/>
          <p:cNvSpPr/>
          <p:nvPr/>
        </p:nvSpPr>
        <p:spPr>
          <a:xfrm>
            <a:off x="9976800" y="3290513"/>
            <a:ext cx="1724141"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cxnSp>
        <p:nvCxnSpPr>
          <p:cNvPr id="64" name="Straight Connector 63"/>
          <p:cNvCxnSpPr>
            <a:stCxn id="23" idx="2"/>
            <a:endCxn id="22" idx="0"/>
          </p:cNvCxnSpPr>
          <p:nvPr/>
        </p:nvCxnSpPr>
        <p:spPr>
          <a:xfrm flipH="1">
            <a:off x="8642056" y="5089827"/>
            <a:ext cx="8467" cy="168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a:stCxn id="59" idx="2"/>
            <a:endCxn id="58" idx="0"/>
          </p:cNvCxnSpPr>
          <p:nvPr/>
        </p:nvCxnSpPr>
        <p:spPr>
          <a:xfrm>
            <a:off x="10784133" y="5089829"/>
            <a:ext cx="8466" cy="16883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4" idx="2"/>
            <a:endCxn id="23" idx="0"/>
          </p:cNvCxnSpPr>
          <p:nvPr/>
        </p:nvCxnSpPr>
        <p:spPr>
          <a:xfrm flipH="1">
            <a:off x="8650523" y="3938210"/>
            <a:ext cx="3939" cy="50391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a:stCxn id="61" idx="2"/>
            <a:endCxn id="60" idx="0"/>
          </p:cNvCxnSpPr>
          <p:nvPr/>
        </p:nvCxnSpPr>
        <p:spPr>
          <a:xfrm>
            <a:off x="10838870" y="2043612"/>
            <a:ext cx="1" cy="194303"/>
          </a:xfrm>
          <a:prstGeom prst="line">
            <a:avLst/>
          </a:prstGeom>
          <a:ln w="1016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4" idx="2"/>
            <a:endCxn id="4" idx="0"/>
          </p:cNvCxnSpPr>
          <p:nvPr/>
        </p:nvCxnSpPr>
        <p:spPr>
          <a:xfrm>
            <a:off x="8654462" y="2885613"/>
            <a:ext cx="0" cy="40489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25" idx="2"/>
            <a:endCxn id="24" idx="0"/>
          </p:cNvCxnSpPr>
          <p:nvPr/>
        </p:nvCxnSpPr>
        <p:spPr>
          <a:xfrm>
            <a:off x="8654461" y="2043610"/>
            <a:ext cx="1" cy="19430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Connector: Curved 102"/>
          <p:cNvCxnSpPr>
            <a:stCxn id="60" idx="2"/>
            <a:endCxn id="4" idx="0"/>
          </p:cNvCxnSpPr>
          <p:nvPr/>
        </p:nvCxnSpPr>
        <p:spPr>
          <a:xfrm rot="5400000">
            <a:off x="9544220" y="1995858"/>
            <a:ext cx="404895" cy="2184409"/>
          </a:xfrm>
          <a:prstGeom prst="curvedConnector3">
            <a:avLst>
              <a:gd name="adj1" fmla="val 50000"/>
            </a:avLst>
          </a:prstGeom>
          <a:ln w="1079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Connector: Curved 108"/>
          <p:cNvCxnSpPr>
            <a:stCxn id="62" idx="2"/>
            <a:endCxn id="23" idx="0"/>
          </p:cNvCxnSpPr>
          <p:nvPr/>
        </p:nvCxnSpPr>
        <p:spPr>
          <a:xfrm rot="5400000">
            <a:off x="9492740" y="3095996"/>
            <a:ext cx="503914" cy="2188348"/>
          </a:xfrm>
          <a:prstGeom prst="curvedConnector3">
            <a:avLst>
              <a:gd name="adj1" fmla="val 50000"/>
            </a:avLst>
          </a:prstGeom>
          <a:ln w="10795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13" name="Picture 1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99032" y="782447"/>
            <a:ext cx="939695" cy="939695"/>
          </a:xfrm>
          <a:prstGeom prst="rect">
            <a:avLst/>
          </a:prstGeom>
        </p:spPr>
      </p:pic>
    </p:spTree>
    <p:extLst>
      <p:ext uri="{BB962C8B-B14F-4D97-AF65-F5344CB8AC3E}">
        <p14:creationId xmlns:p14="http://schemas.microsoft.com/office/powerpoint/2010/main" val="4073675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633082" y="2101932"/>
            <a:ext cx="5975535" cy="4021778"/>
          </a:xfrm>
        </p:spPr>
        <p:txBody>
          <a:bodyPr/>
          <a:lstStyle/>
          <a:p>
            <a:r>
              <a:rPr lang="en-US" sz="1600" dirty="0"/>
              <a:t>Attacker sends forged DHCP_RELEASE for Victim</a:t>
            </a:r>
          </a:p>
          <a:p>
            <a:r>
              <a:rPr lang="en-US" sz="1600" dirty="0"/>
              <a:t>DHCP Server releases Victim’s address, but does not notify Victim</a:t>
            </a:r>
          </a:p>
          <a:p>
            <a:r>
              <a:rPr lang="en-US" sz="1600" dirty="0"/>
              <a:t>Attacker sends DHCP_DISCOVER messages until Victim’s address is offered</a:t>
            </a:r>
          </a:p>
          <a:p>
            <a:r>
              <a:rPr lang="en-US" sz="1600" dirty="0"/>
              <a:t>Attacker sends DHCP_REQUEST and launches Flow Poisoning attack</a:t>
            </a:r>
          </a:p>
          <a:p>
            <a:r>
              <a:rPr lang="en-US" sz="1600" dirty="0"/>
              <a:t>DHCP server checks offered IP with an ARP request. Victim’s response is blocked by Flow Poisoning</a:t>
            </a:r>
          </a:p>
          <a:p>
            <a:r>
              <a:rPr lang="en-US" sz="1600" dirty="0"/>
              <a:t>DHCP server completes handshake and Attacker becomes the owner-of-record of the Victim’s IP address</a:t>
            </a:r>
          </a:p>
        </p:txBody>
      </p:sp>
      <p:sp>
        <p:nvSpPr>
          <p:cNvPr id="3" name="Title 2"/>
          <p:cNvSpPr>
            <a:spLocks noGrp="1"/>
          </p:cNvSpPr>
          <p:nvPr>
            <p:ph type="title"/>
          </p:nvPr>
        </p:nvSpPr>
        <p:spPr/>
        <p:txBody>
          <a:bodyPr/>
          <a:lstStyle/>
          <a:p>
            <a:r>
              <a:rPr lang="en-US" dirty="0"/>
              <a:t>IP Takeover</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7481" y="1237020"/>
            <a:ext cx="590296" cy="911654"/>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1359" y="3517740"/>
            <a:ext cx="590296" cy="911654"/>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35116" y="3447893"/>
            <a:ext cx="896386" cy="896386"/>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35232" y="2286725"/>
            <a:ext cx="1174793" cy="34069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22897" y="3531321"/>
            <a:ext cx="608605" cy="608605"/>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55933" y="3373077"/>
            <a:ext cx="779136" cy="1200980"/>
          </a:xfrm>
          <a:prstGeom prst="rect">
            <a:avLst/>
          </a:prstGeom>
        </p:spPr>
      </p:pic>
      <p:sp>
        <p:nvSpPr>
          <p:cNvPr id="13" name="TextBox 12"/>
          <p:cNvSpPr txBox="1"/>
          <p:nvPr/>
        </p:nvSpPr>
        <p:spPr>
          <a:xfrm>
            <a:off x="10117777" y="1148170"/>
            <a:ext cx="920445" cy="461665"/>
          </a:xfrm>
          <a:prstGeom prst="rect">
            <a:avLst/>
          </a:prstGeom>
          <a:noFill/>
        </p:spPr>
        <p:txBody>
          <a:bodyPr wrap="none" rtlCol="0">
            <a:spAutoFit/>
          </a:bodyPr>
          <a:lstStyle/>
          <a:p>
            <a:pPr algn="ctr"/>
            <a:r>
              <a:rPr lang="en-US" sz="1200" b="1" dirty="0"/>
              <a:t>SDN</a:t>
            </a:r>
            <a:br>
              <a:rPr lang="en-US" sz="1200" b="1" dirty="0"/>
            </a:br>
            <a:r>
              <a:rPr lang="en-US" sz="1200" b="1" dirty="0"/>
              <a:t>Controller</a:t>
            </a:r>
          </a:p>
        </p:txBody>
      </p:sp>
      <p:sp>
        <p:nvSpPr>
          <p:cNvPr id="15" name="TextBox 14"/>
          <p:cNvSpPr txBox="1"/>
          <p:nvPr/>
        </p:nvSpPr>
        <p:spPr>
          <a:xfrm>
            <a:off x="8691015" y="4487887"/>
            <a:ext cx="660758" cy="461665"/>
          </a:xfrm>
          <a:prstGeom prst="rect">
            <a:avLst/>
          </a:prstGeom>
          <a:noFill/>
        </p:spPr>
        <p:txBody>
          <a:bodyPr wrap="none" rtlCol="0">
            <a:spAutoFit/>
          </a:bodyPr>
          <a:lstStyle/>
          <a:p>
            <a:pPr algn="ctr"/>
            <a:r>
              <a:rPr lang="en-US" sz="1200" b="1" dirty="0"/>
              <a:t>DHCP</a:t>
            </a:r>
            <a:br>
              <a:rPr lang="en-US" sz="1200" b="1" dirty="0"/>
            </a:br>
            <a:r>
              <a:rPr lang="en-US" sz="1200" b="1" dirty="0"/>
              <a:t>Server</a:t>
            </a:r>
          </a:p>
        </p:txBody>
      </p:sp>
      <p:sp>
        <p:nvSpPr>
          <p:cNvPr id="16" name="TextBox 15"/>
          <p:cNvSpPr txBox="1"/>
          <p:nvPr/>
        </p:nvSpPr>
        <p:spPr>
          <a:xfrm>
            <a:off x="6827201" y="4672553"/>
            <a:ext cx="643574" cy="276999"/>
          </a:xfrm>
          <a:prstGeom prst="rect">
            <a:avLst/>
          </a:prstGeom>
          <a:noFill/>
        </p:spPr>
        <p:txBody>
          <a:bodyPr wrap="none" rtlCol="0">
            <a:spAutoFit/>
          </a:bodyPr>
          <a:lstStyle/>
          <a:p>
            <a:pPr algn="ctr"/>
            <a:r>
              <a:rPr lang="en-US" sz="1200" b="1" dirty="0"/>
              <a:t>Victim</a:t>
            </a:r>
          </a:p>
        </p:txBody>
      </p:sp>
      <p:sp>
        <p:nvSpPr>
          <p:cNvPr id="17" name="TextBox 16"/>
          <p:cNvSpPr txBox="1"/>
          <p:nvPr/>
        </p:nvSpPr>
        <p:spPr>
          <a:xfrm>
            <a:off x="11096200" y="4374539"/>
            <a:ext cx="797013" cy="276999"/>
          </a:xfrm>
          <a:prstGeom prst="rect">
            <a:avLst/>
          </a:prstGeom>
          <a:noFill/>
        </p:spPr>
        <p:txBody>
          <a:bodyPr wrap="none" rtlCol="0">
            <a:spAutoFit/>
          </a:bodyPr>
          <a:lstStyle/>
          <a:p>
            <a:pPr algn="ctr"/>
            <a:r>
              <a:rPr lang="en-US" sz="1200" b="1" dirty="0"/>
              <a:t>Attacker</a:t>
            </a:r>
          </a:p>
        </p:txBody>
      </p:sp>
      <p:cxnSp>
        <p:nvCxnSpPr>
          <p:cNvPr id="19" name="Elbow Connector 18"/>
          <p:cNvCxnSpPr>
            <a:stCxn id="11" idx="2"/>
            <a:endCxn id="7" idx="0"/>
          </p:cNvCxnSpPr>
          <p:nvPr/>
        </p:nvCxnSpPr>
        <p:spPr>
          <a:xfrm rot="5400000">
            <a:off x="8954406" y="2649516"/>
            <a:ext cx="890325" cy="846122"/>
          </a:xfrm>
          <a:prstGeom prst="bentConnector3">
            <a:avLst>
              <a:gd name="adj1" fmla="val 45998"/>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11" idx="2"/>
            <a:endCxn id="12" idx="0"/>
          </p:cNvCxnSpPr>
          <p:nvPr/>
        </p:nvCxnSpPr>
        <p:spPr>
          <a:xfrm rot="5400000">
            <a:off x="8161234" y="1711682"/>
            <a:ext cx="745662" cy="2577128"/>
          </a:xfrm>
          <a:prstGeom prst="bentConnector3">
            <a:avLst>
              <a:gd name="adj1" fmla="val 55574"/>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11" idx="2"/>
            <a:endCxn id="9" idx="0"/>
          </p:cNvCxnSpPr>
          <p:nvPr/>
        </p:nvCxnSpPr>
        <p:spPr>
          <a:xfrm rot="16200000" flipH="1">
            <a:off x="10192730" y="2257314"/>
            <a:ext cx="820478" cy="1560680"/>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 idx="2"/>
            <a:endCxn id="11" idx="0"/>
          </p:cNvCxnSpPr>
          <p:nvPr/>
        </p:nvCxnSpPr>
        <p:spPr>
          <a:xfrm>
            <a:off x="9822629" y="2148674"/>
            <a:ext cx="0" cy="138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Left Arrow 38"/>
          <p:cNvSpPr/>
          <p:nvPr/>
        </p:nvSpPr>
        <p:spPr>
          <a:xfrm>
            <a:off x="9447626" y="3097311"/>
            <a:ext cx="1422931"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RELEASE Victim IP</a:t>
            </a:r>
          </a:p>
        </p:txBody>
      </p:sp>
      <p:sp>
        <p:nvSpPr>
          <p:cNvPr id="40" name="Left Arrow 39"/>
          <p:cNvSpPr/>
          <p:nvPr/>
        </p:nvSpPr>
        <p:spPr>
          <a:xfrm>
            <a:off x="9447626" y="3506896"/>
            <a:ext cx="1422931"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DHCP DISCOVER</a:t>
            </a:r>
          </a:p>
        </p:txBody>
      </p:sp>
      <p:sp>
        <p:nvSpPr>
          <p:cNvPr id="43" name="Left Arrow 42"/>
          <p:cNvSpPr/>
          <p:nvPr/>
        </p:nvSpPr>
        <p:spPr>
          <a:xfrm>
            <a:off x="9447626" y="3644503"/>
            <a:ext cx="1422931"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DHCP DISCOVER</a:t>
            </a:r>
          </a:p>
        </p:txBody>
      </p:sp>
      <p:sp>
        <p:nvSpPr>
          <p:cNvPr id="44" name="Left Arrow 43"/>
          <p:cNvSpPr/>
          <p:nvPr/>
        </p:nvSpPr>
        <p:spPr>
          <a:xfrm>
            <a:off x="9447626" y="3776242"/>
            <a:ext cx="1422931"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DHCP DISCOVER</a:t>
            </a:r>
          </a:p>
        </p:txBody>
      </p:sp>
      <p:sp>
        <p:nvSpPr>
          <p:cNvPr id="42" name="Right Arrow 41"/>
          <p:cNvSpPr/>
          <p:nvPr/>
        </p:nvSpPr>
        <p:spPr>
          <a:xfrm>
            <a:off x="9480964" y="4142443"/>
            <a:ext cx="1356254"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IP OFFER</a:t>
            </a:r>
          </a:p>
        </p:txBody>
      </p:sp>
      <p:sp>
        <p:nvSpPr>
          <p:cNvPr id="45" name="Right Arrow 44"/>
          <p:cNvSpPr/>
          <p:nvPr/>
        </p:nvSpPr>
        <p:spPr>
          <a:xfrm>
            <a:off x="9480964" y="4243008"/>
            <a:ext cx="1356254"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IP OFFER</a:t>
            </a:r>
          </a:p>
        </p:txBody>
      </p:sp>
      <p:sp>
        <p:nvSpPr>
          <p:cNvPr id="46" name="Right Arrow 45"/>
          <p:cNvSpPr/>
          <p:nvPr/>
        </p:nvSpPr>
        <p:spPr>
          <a:xfrm>
            <a:off x="9480964" y="4383961"/>
            <a:ext cx="1356254"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IP OFFER=Victim</a:t>
            </a:r>
          </a:p>
        </p:txBody>
      </p:sp>
      <p:sp>
        <p:nvSpPr>
          <p:cNvPr id="50" name="Up Arrow 49"/>
          <p:cNvSpPr/>
          <p:nvPr/>
        </p:nvSpPr>
        <p:spPr>
          <a:xfrm>
            <a:off x="8277497" y="2618183"/>
            <a:ext cx="1397558" cy="692791"/>
          </a:xfrm>
          <a:prstGeom prst="up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ARP Flood</a:t>
            </a:r>
          </a:p>
        </p:txBody>
      </p:sp>
      <p:pic>
        <p:nvPicPr>
          <p:cNvPr id="52" name="Picture 5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14782" y="2676100"/>
            <a:ext cx="609855" cy="696977"/>
          </a:xfrm>
          <a:prstGeom prst="rect">
            <a:avLst/>
          </a:prstGeom>
        </p:spPr>
      </p:pic>
      <p:sp>
        <p:nvSpPr>
          <p:cNvPr id="53" name="TextBox 52"/>
          <p:cNvSpPr txBox="1"/>
          <p:nvPr/>
        </p:nvSpPr>
        <p:spPr>
          <a:xfrm>
            <a:off x="6977226" y="2209819"/>
            <a:ext cx="931666" cy="461665"/>
          </a:xfrm>
          <a:prstGeom prst="rect">
            <a:avLst/>
          </a:prstGeom>
          <a:noFill/>
        </p:spPr>
        <p:txBody>
          <a:bodyPr wrap="none" rtlCol="0">
            <a:spAutoFit/>
          </a:bodyPr>
          <a:lstStyle/>
          <a:p>
            <a:pPr algn="ctr"/>
            <a:r>
              <a:rPr lang="en-US" sz="1200" b="1" dirty="0"/>
              <a:t>Flow</a:t>
            </a:r>
            <a:br>
              <a:rPr lang="en-US" sz="1200" b="1" dirty="0"/>
            </a:br>
            <a:r>
              <a:rPr lang="en-US" sz="1200" b="1" dirty="0"/>
              <a:t>Poisoning</a:t>
            </a:r>
          </a:p>
        </p:txBody>
      </p:sp>
      <p:sp>
        <p:nvSpPr>
          <p:cNvPr id="54" name="Left Arrow 53"/>
          <p:cNvSpPr/>
          <p:nvPr/>
        </p:nvSpPr>
        <p:spPr>
          <a:xfrm>
            <a:off x="9447626" y="4904119"/>
            <a:ext cx="1422931"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DHCP ACK</a:t>
            </a:r>
          </a:p>
        </p:txBody>
      </p:sp>
      <p:sp>
        <p:nvSpPr>
          <p:cNvPr id="55" name="TextBox 54"/>
          <p:cNvSpPr txBox="1"/>
          <p:nvPr/>
        </p:nvSpPr>
        <p:spPr>
          <a:xfrm>
            <a:off x="7975076" y="5686298"/>
            <a:ext cx="3141566" cy="307777"/>
          </a:xfrm>
          <a:prstGeom prst="rect">
            <a:avLst/>
          </a:prstGeom>
          <a:noFill/>
        </p:spPr>
        <p:txBody>
          <a:bodyPr wrap="none" rtlCol="0">
            <a:spAutoFit/>
          </a:bodyPr>
          <a:lstStyle/>
          <a:p>
            <a:pPr algn="ctr"/>
            <a:r>
              <a:rPr lang="en-US" sz="1400" b="1" dirty="0"/>
              <a:t>Attacker Owns Victim’s IP Address</a:t>
            </a:r>
          </a:p>
        </p:txBody>
      </p:sp>
      <p:sp>
        <p:nvSpPr>
          <p:cNvPr id="31" name="TextBox 30"/>
          <p:cNvSpPr txBox="1"/>
          <p:nvPr/>
        </p:nvSpPr>
        <p:spPr>
          <a:xfrm>
            <a:off x="633082" y="1291943"/>
            <a:ext cx="5975536" cy="646331"/>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b="1" dirty="0"/>
              <a:t>Goal: Steal Victim’s IP address and co-opt DHCP server to persist and propagate this deception</a:t>
            </a:r>
          </a:p>
        </p:txBody>
      </p:sp>
    </p:spTree>
    <p:extLst>
      <p:ext uri="{BB962C8B-B14F-4D97-AF65-F5344CB8AC3E}">
        <p14:creationId xmlns:p14="http://schemas.microsoft.com/office/powerpoint/2010/main" val="85253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0" grpId="0" animBg="1"/>
      <p:bldP spid="43" grpId="0" animBg="1"/>
      <p:bldP spid="44" grpId="0" animBg="1"/>
      <p:bldP spid="42" grpId="0" animBg="1"/>
      <p:bldP spid="45" grpId="0" animBg="1"/>
      <p:bldP spid="46" grpId="0" animBg="1"/>
      <p:bldP spid="50" grpId="0" animBg="1"/>
      <p:bldP spid="53" grpId="0"/>
      <p:bldP spid="54" grpId="0" animBg="1"/>
      <p:bldP spid="5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Flow Poisoning</a:t>
            </a:r>
          </a:p>
        </p:txBody>
      </p:sp>
      <p:sp>
        <p:nvSpPr>
          <p:cNvPr id="6" name="Content Placeholder 3"/>
          <p:cNvSpPr txBox="1">
            <a:spLocks/>
          </p:cNvSpPr>
          <p:nvPr/>
        </p:nvSpPr>
        <p:spPr>
          <a:xfrm>
            <a:off x="633082" y="2101932"/>
            <a:ext cx="6195230" cy="4021778"/>
          </a:xfrm>
          <a:prstGeom prst="rect">
            <a:avLst/>
          </a:prstGeom>
        </p:spPr>
        <p:txBody>
          <a:bodyPr/>
          <a:lstStyle>
            <a:lvl1pPr marL="233363" indent="-233363" algn="l" eaLnBrk="1" hangingPunct="1">
              <a:lnSpc>
                <a:spcPct val="90000"/>
              </a:lnSpc>
              <a:spcBef>
                <a:spcPts val="1200"/>
              </a:spcBef>
              <a:spcAft>
                <a:spcPts val="0"/>
              </a:spcAft>
              <a:buFont typeface="Arial" pitchFamily="34" charset="0"/>
              <a:buChar char="•"/>
              <a:defRPr sz="2000" b="1">
                <a:latin typeface="Arial" pitchFamily="34" charset="0"/>
                <a:cs typeface="Arial" pitchFamily="34" charset="0"/>
              </a:defRPr>
            </a:lvl1pPr>
            <a:lvl2pPr marL="539750" indent="-255588" algn="l" eaLnBrk="1" hangingPunct="1">
              <a:lnSpc>
                <a:spcPct val="90000"/>
              </a:lnSpc>
              <a:spcBef>
                <a:spcPts val="600"/>
              </a:spcBef>
              <a:spcAft>
                <a:spcPts val="0"/>
              </a:spcAft>
              <a:buFont typeface="Arial" pitchFamily="34" charset="0"/>
              <a:buChar char="–"/>
              <a:defRPr sz="1800" b="1">
                <a:latin typeface="Arial" pitchFamily="34" charset="0"/>
                <a:cs typeface="Arial" pitchFamily="34" charset="0"/>
              </a:defRPr>
            </a:lvl2pPr>
            <a:lvl3pPr marL="757238" indent="-184150" algn="l" eaLnBrk="1" hangingPunct="1">
              <a:lnSpc>
                <a:spcPct val="90000"/>
              </a:lnSpc>
              <a:spcBef>
                <a:spcPts val="600"/>
              </a:spcBef>
              <a:spcAft>
                <a:spcPts val="0"/>
              </a:spcAft>
              <a:buSzPct val="90000"/>
              <a:buFont typeface="Arial" pitchFamily="34" charset="0"/>
              <a:buChar char="•"/>
              <a:defRPr sz="1600" b="1">
                <a:latin typeface="Arial" pitchFamily="34" charset="0"/>
                <a:cs typeface="Arial" pitchFamily="34" charset="0"/>
              </a:defRPr>
            </a:lvl3pPr>
            <a:lvl4pPr marL="1033272" indent="0" algn="l" eaLnBrk="1" hangingPunct="1">
              <a:lnSpc>
                <a:spcPct val="90000"/>
              </a:lnSpc>
              <a:spcBef>
                <a:spcPts val="600"/>
              </a:spcBef>
              <a:spcAft>
                <a:spcPts val="0"/>
              </a:spcAft>
              <a:buFontTx/>
              <a:buNone/>
              <a:defRPr sz="1400" b="1">
                <a:latin typeface="Arial" pitchFamily="34" charset="0"/>
                <a:cs typeface="Arial" pitchFamily="34" charset="0"/>
              </a:defRPr>
            </a:lvl4pPr>
            <a:lvl5pPr marL="1261872" indent="0" algn="l" eaLnBrk="1" hangingPunct="1">
              <a:lnSpc>
                <a:spcPct val="90000"/>
              </a:lnSpc>
              <a:spcBef>
                <a:spcPts val="600"/>
              </a:spcBef>
              <a:spcAft>
                <a:spcPts val="0"/>
              </a:spcAft>
              <a:buSzPct val="85000"/>
              <a:buFontTx/>
              <a:buNone/>
              <a:defRPr sz="1200" b="1">
                <a:latin typeface="Arial" pitchFamily="34" charset="0"/>
                <a:cs typeface="Arial" pitchFamily="34" charset="0"/>
              </a:defRPr>
            </a:lvl5pPr>
            <a:lvl6pPr marL="1147763" indent="0" algn="l" eaLnBrk="1" hangingPunct="1">
              <a:spcBef>
                <a:spcPts val="600"/>
              </a:spcBef>
              <a:buFont typeface="Arial" pitchFamily="34" charset="0"/>
              <a:buChar char="•"/>
              <a:defRPr sz="1400" b="1">
                <a:latin typeface="Arial" pitchFamily="34" charset="0"/>
                <a:cs typeface="Arial" pitchFamily="34" charset="0"/>
              </a:defRPr>
            </a:lvl6pPr>
            <a:lvl7pPr marL="1319213" indent="-179388" algn="l" eaLnBrk="1" hangingPunct="1">
              <a:lnSpc>
                <a:spcPts val="2000"/>
              </a:lnSpc>
              <a:spcBef>
                <a:spcPts val="300"/>
              </a:spcBef>
              <a:spcAft>
                <a:spcPts val="600"/>
              </a:spcAft>
              <a:buFont typeface="Arial" pitchFamily="34" charset="0"/>
              <a:buChar char="•"/>
              <a:defRPr sz="1200" b="1">
                <a:latin typeface="Arial" pitchFamily="34" charset="0"/>
                <a:cs typeface="Arial" pitchFamily="34" charset="0"/>
              </a:defRPr>
            </a:lvl7pPr>
          </a:lstStyle>
          <a:p>
            <a:r>
              <a:rPr lang="en-US" sz="1600" kern="0" dirty="0">
                <a:solidFill>
                  <a:sysClr val="windowText" lastClr="000000"/>
                </a:solidFill>
              </a:rPr>
              <a:t>Attacker sends spoofed packets from the DHCP server to Victim</a:t>
            </a:r>
          </a:p>
          <a:p>
            <a:r>
              <a:rPr lang="en-US" sz="1600" kern="0" dirty="0">
                <a:solidFill>
                  <a:sysClr val="windowText" lastClr="000000"/>
                </a:solidFill>
              </a:rPr>
              <a:t>SDN controller believes DHCP server has moved, inserts new flow rules</a:t>
            </a:r>
          </a:p>
          <a:p>
            <a:r>
              <a:rPr lang="en-US" sz="1600" kern="0" dirty="0">
                <a:solidFill>
                  <a:sysClr val="windowText" lastClr="000000"/>
                </a:solidFill>
              </a:rPr>
              <a:t>DHCP server sends ARP broadcast to check for users of the Victim’s IP address</a:t>
            </a:r>
          </a:p>
          <a:p>
            <a:r>
              <a:rPr lang="en-US" sz="1600" kern="0" dirty="0">
                <a:solidFill>
                  <a:sysClr val="windowText" lastClr="000000"/>
                </a:solidFill>
              </a:rPr>
              <a:t>SDN controller discovers true location of DHCP server, but old flow rules are not removed</a:t>
            </a:r>
          </a:p>
          <a:p>
            <a:pPr lvl="1"/>
            <a:r>
              <a:rPr lang="en-US" sz="1400" kern="0" dirty="0">
                <a:solidFill>
                  <a:sysClr val="windowText" lastClr="000000"/>
                </a:solidFill>
              </a:rPr>
              <a:t>Removed asynchronously via separate thread or timeouts</a:t>
            </a:r>
          </a:p>
          <a:p>
            <a:r>
              <a:rPr lang="en-US" sz="1600" kern="0" dirty="0">
                <a:solidFill>
                  <a:sysClr val="windowText" lastClr="000000"/>
                </a:solidFill>
              </a:rPr>
              <a:t>ARP reply from victim hits old flow rules and is sent to Attacker, not DHCP server</a:t>
            </a:r>
          </a:p>
          <a:p>
            <a:r>
              <a:rPr lang="en-US" sz="1600" kern="0" dirty="0">
                <a:solidFill>
                  <a:sysClr val="windowText" lastClr="000000"/>
                </a:solidFill>
              </a:rPr>
              <a:t>DHCP server assigns Victim’s IP address to Attacker</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27481" y="1237020"/>
            <a:ext cx="590296" cy="911654"/>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1359" y="4176822"/>
            <a:ext cx="590296" cy="911654"/>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35116" y="4106975"/>
            <a:ext cx="896386" cy="896386"/>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35232" y="2633951"/>
            <a:ext cx="1174793" cy="34069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22897" y="4190403"/>
            <a:ext cx="608605" cy="608605"/>
          </a:xfrm>
          <a:prstGeom prst="rect">
            <a:avLst/>
          </a:prstGeom>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55933" y="4032159"/>
            <a:ext cx="779136" cy="1200980"/>
          </a:xfrm>
          <a:prstGeom prst="rect">
            <a:avLst/>
          </a:prstGeom>
        </p:spPr>
      </p:pic>
      <p:sp>
        <p:nvSpPr>
          <p:cNvPr id="14" name="TextBox 13"/>
          <p:cNvSpPr txBox="1"/>
          <p:nvPr/>
        </p:nvSpPr>
        <p:spPr>
          <a:xfrm>
            <a:off x="10117777" y="1148170"/>
            <a:ext cx="920445" cy="461665"/>
          </a:xfrm>
          <a:prstGeom prst="rect">
            <a:avLst/>
          </a:prstGeom>
          <a:noFill/>
        </p:spPr>
        <p:txBody>
          <a:bodyPr wrap="none" rtlCol="0">
            <a:spAutoFit/>
          </a:bodyPr>
          <a:lstStyle/>
          <a:p>
            <a:pPr algn="ctr"/>
            <a:r>
              <a:rPr lang="en-US" sz="1200" b="1" dirty="0"/>
              <a:t>SDN</a:t>
            </a:r>
            <a:br>
              <a:rPr lang="en-US" sz="1200" b="1" dirty="0"/>
            </a:br>
            <a:r>
              <a:rPr lang="en-US" sz="1200" b="1" dirty="0"/>
              <a:t>Controller</a:t>
            </a:r>
          </a:p>
        </p:txBody>
      </p:sp>
      <p:sp>
        <p:nvSpPr>
          <p:cNvPr id="15" name="TextBox 14"/>
          <p:cNvSpPr txBox="1"/>
          <p:nvPr/>
        </p:nvSpPr>
        <p:spPr>
          <a:xfrm>
            <a:off x="8691015" y="5146969"/>
            <a:ext cx="660758" cy="461665"/>
          </a:xfrm>
          <a:prstGeom prst="rect">
            <a:avLst/>
          </a:prstGeom>
          <a:noFill/>
        </p:spPr>
        <p:txBody>
          <a:bodyPr wrap="none" rtlCol="0">
            <a:spAutoFit/>
          </a:bodyPr>
          <a:lstStyle/>
          <a:p>
            <a:pPr algn="ctr"/>
            <a:r>
              <a:rPr lang="en-US" sz="1200" b="1" dirty="0"/>
              <a:t>DHCP</a:t>
            </a:r>
            <a:br>
              <a:rPr lang="en-US" sz="1200" b="1" dirty="0"/>
            </a:br>
            <a:r>
              <a:rPr lang="en-US" sz="1200" b="1" dirty="0"/>
              <a:t>Server</a:t>
            </a:r>
          </a:p>
        </p:txBody>
      </p:sp>
      <p:sp>
        <p:nvSpPr>
          <p:cNvPr id="16" name="TextBox 15"/>
          <p:cNvSpPr txBox="1"/>
          <p:nvPr/>
        </p:nvSpPr>
        <p:spPr>
          <a:xfrm>
            <a:off x="6827201" y="5331635"/>
            <a:ext cx="643574" cy="276999"/>
          </a:xfrm>
          <a:prstGeom prst="rect">
            <a:avLst/>
          </a:prstGeom>
          <a:noFill/>
        </p:spPr>
        <p:txBody>
          <a:bodyPr wrap="none" rtlCol="0">
            <a:spAutoFit/>
          </a:bodyPr>
          <a:lstStyle/>
          <a:p>
            <a:pPr algn="ctr"/>
            <a:r>
              <a:rPr lang="en-US" sz="1200" b="1" dirty="0"/>
              <a:t>Victim</a:t>
            </a:r>
          </a:p>
        </p:txBody>
      </p:sp>
      <p:sp>
        <p:nvSpPr>
          <p:cNvPr id="17" name="TextBox 16"/>
          <p:cNvSpPr txBox="1"/>
          <p:nvPr/>
        </p:nvSpPr>
        <p:spPr>
          <a:xfrm>
            <a:off x="11096200" y="5033621"/>
            <a:ext cx="797013" cy="276999"/>
          </a:xfrm>
          <a:prstGeom prst="rect">
            <a:avLst/>
          </a:prstGeom>
          <a:noFill/>
        </p:spPr>
        <p:txBody>
          <a:bodyPr wrap="none" rtlCol="0">
            <a:spAutoFit/>
          </a:bodyPr>
          <a:lstStyle/>
          <a:p>
            <a:pPr algn="ctr"/>
            <a:r>
              <a:rPr lang="en-US" sz="1200" b="1" dirty="0"/>
              <a:t>Attacker</a:t>
            </a:r>
          </a:p>
        </p:txBody>
      </p:sp>
      <p:cxnSp>
        <p:nvCxnSpPr>
          <p:cNvPr id="18" name="Elbow Connector 17"/>
          <p:cNvCxnSpPr>
            <a:stCxn id="11" idx="2"/>
            <a:endCxn id="9" idx="0"/>
          </p:cNvCxnSpPr>
          <p:nvPr/>
        </p:nvCxnSpPr>
        <p:spPr>
          <a:xfrm rot="5400000">
            <a:off x="8798478" y="3152670"/>
            <a:ext cx="1202181" cy="846122"/>
          </a:xfrm>
          <a:prstGeom prst="bentConnector3">
            <a:avLst>
              <a:gd name="adj1" fmla="val 47036"/>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11" idx="2"/>
            <a:endCxn id="13" idx="0"/>
          </p:cNvCxnSpPr>
          <p:nvPr/>
        </p:nvCxnSpPr>
        <p:spPr>
          <a:xfrm rot="5400000">
            <a:off x="8005306" y="2214836"/>
            <a:ext cx="1057518" cy="2577128"/>
          </a:xfrm>
          <a:prstGeom prst="bentConnector3">
            <a:avLst>
              <a:gd name="adj1" fmla="val 53369"/>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11" idx="2"/>
            <a:endCxn id="10" idx="0"/>
          </p:cNvCxnSpPr>
          <p:nvPr/>
        </p:nvCxnSpPr>
        <p:spPr>
          <a:xfrm rot="16200000" flipH="1">
            <a:off x="10036802" y="2760468"/>
            <a:ext cx="1132334" cy="1560680"/>
          </a:xfrm>
          <a:prstGeom prst="bentConnector3">
            <a:avLst>
              <a:gd name="adj1"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2"/>
            <a:endCxn id="11" idx="0"/>
          </p:cNvCxnSpPr>
          <p:nvPr/>
        </p:nvCxnSpPr>
        <p:spPr>
          <a:xfrm>
            <a:off x="9822629" y="2148674"/>
            <a:ext cx="0" cy="4852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ight Arrow 25"/>
          <p:cNvSpPr/>
          <p:nvPr/>
        </p:nvSpPr>
        <p:spPr>
          <a:xfrm rot="19955356">
            <a:off x="7136473" y="3157117"/>
            <a:ext cx="2096727"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ARP Reply</a:t>
            </a:r>
          </a:p>
        </p:txBody>
      </p:sp>
      <p:sp>
        <p:nvSpPr>
          <p:cNvPr id="29" name="Up Arrow 28"/>
          <p:cNvSpPr/>
          <p:nvPr/>
        </p:nvSpPr>
        <p:spPr>
          <a:xfrm>
            <a:off x="8277497" y="3446442"/>
            <a:ext cx="1397558" cy="692791"/>
          </a:xfrm>
          <a:prstGeom prst="up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ARP Flood</a:t>
            </a:r>
          </a:p>
        </p:txBody>
      </p:sp>
      <p:sp>
        <p:nvSpPr>
          <p:cNvPr id="43" name="Left Arrow 42"/>
          <p:cNvSpPr/>
          <p:nvPr/>
        </p:nvSpPr>
        <p:spPr>
          <a:xfrm rot="3279776">
            <a:off x="9371999" y="2899538"/>
            <a:ext cx="2300617" cy="504701"/>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a:solidFill>
                  <a:srgbClr val="FF0000"/>
                </a:solidFill>
              </a:rPr>
              <a:t>From: DHCP, To: Victim</a:t>
            </a:r>
          </a:p>
        </p:txBody>
      </p:sp>
      <p:sp>
        <p:nvSpPr>
          <p:cNvPr id="44" name="Right Arrow 43"/>
          <p:cNvSpPr/>
          <p:nvPr/>
        </p:nvSpPr>
        <p:spPr>
          <a:xfrm rot="5400000">
            <a:off x="9006699" y="1973506"/>
            <a:ext cx="940199"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rPr>
              <a:t>Add Rules</a:t>
            </a:r>
          </a:p>
        </p:txBody>
      </p:sp>
      <p:sp>
        <p:nvSpPr>
          <p:cNvPr id="45" name="Rectangle 44"/>
          <p:cNvSpPr/>
          <p:nvPr/>
        </p:nvSpPr>
        <p:spPr>
          <a:xfrm>
            <a:off x="9399568" y="1010034"/>
            <a:ext cx="676048" cy="354812"/>
          </a:xfrm>
          <a:prstGeom prst="rect">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Host Moved</a:t>
            </a:r>
          </a:p>
        </p:txBody>
      </p:sp>
      <p:sp>
        <p:nvSpPr>
          <p:cNvPr id="46" name="Right Arrow 45"/>
          <p:cNvSpPr/>
          <p:nvPr/>
        </p:nvSpPr>
        <p:spPr>
          <a:xfrm rot="2805147">
            <a:off x="9628077" y="3420290"/>
            <a:ext cx="1463613"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rPr>
              <a:t>ARP Reply</a:t>
            </a:r>
          </a:p>
        </p:txBody>
      </p:sp>
      <p:sp>
        <p:nvSpPr>
          <p:cNvPr id="47" name="Rectangle 46"/>
          <p:cNvSpPr/>
          <p:nvPr/>
        </p:nvSpPr>
        <p:spPr>
          <a:xfrm>
            <a:off x="9136402" y="2823813"/>
            <a:ext cx="676048" cy="354812"/>
          </a:xfrm>
          <a:prstGeom prst="rect">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tx1"/>
                </a:solidFill>
              </a:rPr>
              <a:t>Old Rule</a:t>
            </a:r>
          </a:p>
        </p:txBody>
      </p:sp>
      <p:sp>
        <p:nvSpPr>
          <p:cNvPr id="48" name="TextBox 47"/>
          <p:cNvSpPr txBox="1"/>
          <p:nvPr/>
        </p:nvSpPr>
        <p:spPr>
          <a:xfrm>
            <a:off x="10668383" y="3950057"/>
            <a:ext cx="526106" cy="707886"/>
          </a:xfrm>
          <a:prstGeom prst="rect">
            <a:avLst/>
          </a:prstGeom>
          <a:noFill/>
        </p:spPr>
        <p:txBody>
          <a:bodyPr wrap="none" rtlCol="0">
            <a:spAutoFit/>
          </a:bodyPr>
          <a:lstStyle/>
          <a:p>
            <a:pPr algn="ctr"/>
            <a:r>
              <a:rPr lang="en-US" sz="4000" b="1" dirty="0">
                <a:solidFill>
                  <a:srgbClr val="FF0000"/>
                </a:solidFill>
              </a:rPr>
              <a:t>X</a:t>
            </a:r>
          </a:p>
        </p:txBody>
      </p:sp>
      <p:sp>
        <p:nvSpPr>
          <p:cNvPr id="27" name="TextBox 26"/>
          <p:cNvSpPr txBox="1"/>
          <p:nvPr/>
        </p:nvSpPr>
        <p:spPr>
          <a:xfrm>
            <a:off x="633082" y="1291943"/>
            <a:ext cx="5975536" cy="646331"/>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r>
              <a:rPr lang="en-US" b="1" dirty="0"/>
              <a:t>Goal: Blackhole ARP response from Victim to</a:t>
            </a:r>
          </a:p>
          <a:p>
            <a:pPr algn="ctr">
              <a:defRPr/>
            </a:pPr>
            <a:r>
              <a:rPr lang="en-US" b="1" dirty="0"/>
              <a:t>DHCP server</a:t>
            </a:r>
          </a:p>
        </p:txBody>
      </p:sp>
    </p:spTree>
    <p:extLst>
      <p:ext uri="{BB962C8B-B14F-4D97-AF65-F5344CB8AC3E}">
        <p14:creationId xmlns:p14="http://schemas.microsoft.com/office/powerpoint/2010/main" val="362080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5"/>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4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3" nodeType="clickEffect">
                                  <p:stCondLst>
                                    <p:cond delay="0"/>
                                  </p:stCondLst>
                                  <p:childTnLst>
                                    <p:set>
                                      <p:cBhvr>
                                        <p:cTn id="30" dur="1" fill="hold">
                                          <p:stCondLst>
                                            <p:cond delay="0"/>
                                          </p:stCondLst>
                                        </p:cTn>
                                        <p:tgtEl>
                                          <p:spTgt spid="45"/>
                                        </p:tgtEl>
                                        <p:attrNameLst>
                                          <p:attrName>style.visibility</p:attrName>
                                        </p:attrNameLst>
                                      </p:cBhvr>
                                      <p:to>
                                        <p:strVal val="hidden"/>
                                      </p:to>
                                    </p:set>
                                  </p:childTnLst>
                                </p:cTn>
                              </p:par>
                              <p:par>
                                <p:cTn id="31" presetID="1" presetClass="exit" presetSubtype="0" fill="hold" grpId="3" nodeType="withEffect">
                                  <p:stCondLst>
                                    <p:cond delay="0"/>
                                  </p:stCondLst>
                                  <p:childTnLst>
                                    <p:set>
                                      <p:cBhvr>
                                        <p:cTn id="32" dur="1" fill="hold">
                                          <p:stCondLst>
                                            <p:cond delay="0"/>
                                          </p:stCondLst>
                                        </p:cTn>
                                        <p:tgtEl>
                                          <p:spTgt spid="44"/>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9" grpId="0" animBg="1"/>
      <p:bldP spid="43" grpId="0" animBg="1"/>
      <p:bldP spid="44" grpId="0" animBg="1"/>
      <p:bldP spid="44" grpId="1" animBg="1"/>
      <p:bldP spid="44" grpId="2" animBg="1"/>
      <p:bldP spid="44" grpId="3" animBg="1"/>
      <p:bldP spid="45" grpId="0" animBg="1"/>
      <p:bldP spid="45" grpId="1" animBg="1"/>
      <p:bldP spid="45" grpId="2" animBg="1"/>
      <p:bldP spid="45" grpId="3" animBg="1"/>
      <p:bldP spid="46" grpId="0" animBg="1"/>
      <p:bldP spid="47" grpId="0" animBg="1"/>
      <p:bldP spid="4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2" y="1293094"/>
            <a:ext cx="10915522" cy="2008246"/>
          </a:xfrm>
        </p:spPr>
        <p:txBody>
          <a:bodyPr/>
          <a:lstStyle/>
          <a:p>
            <a:r>
              <a:rPr lang="en-US" dirty="0"/>
              <a:t>We demonstrated Persona Hijacking against ONOS and Ryu</a:t>
            </a:r>
          </a:p>
          <a:p>
            <a:pPr lvl="1"/>
            <a:r>
              <a:rPr lang="en-US" dirty="0"/>
              <a:t>Emulated </a:t>
            </a:r>
            <a:r>
              <a:rPr lang="en-US" dirty="0" err="1"/>
              <a:t>Mininet</a:t>
            </a:r>
            <a:r>
              <a:rPr lang="en-US" dirty="0"/>
              <a:t> environment</a:t>
            </a:r>
          </a:p>
          <a:p>
            <a:pPr lvl="1"/>
            <a:r>
              <a:rPr lang="en-US" dirty="0"/>
              <a:t>Persona Hijacking succeeded against both</a:t>
            </a:r>
          </a:p>
          <a:p>
            <a:r>
              <a:rPr lang="en-US" dirty="0"/>
              <a:t>Source code analysis suggests that POX and Floodlight are also vulnerable</a:t>
            </a:r>
          </a:p>
        </p:txBody>
      </p:sp>
      <p:sp>
        <p:nvSpPr>
          <p:cNvPr id="3" name="Title 2"/>
          <p:cNvSpPr>
            <a:spLocks noGrp="1"/>
          </p:cNvSpPr>
          <p:nvPr>
            <p:ph type="title"/>
          </p:nvPr>
        </p:nvSpPr>
        <p:spPr/>
        <p:txBody>
          <a:bodyPr/>
          <a:lstStyle/>
          <a:p>
            <a:r>
              <a:rPr lang="en-US" dirty="0"/>
              <a:t>Persona Hijacking In The Wild</a:t>
            </a:r>
          </a:p>
        </p:txBody>
      </p:sp>
      <p:graphicFrame>
        <p:nvGraphicFramePr>
          <p:cNvPr id="4" name="Group 53"/>
          <p:cNvGraphicFramePr>
            <a:graphicFrameLocks/>
          </p:cNvGraphicFramePr>
          <p:nvPr>
            <p:extLst>
              <p:ext uri="{D42A27DB-BD31-4B8C-83A1-F6EECF244321}">
                <p14:modId xmlns:p14="http://schemas.microsoft.com/office/powerpoint/2010/main" val="4031305348"/>
              </p:ext>
            </p:extLst>
          </p:nvPr>
        </p:nvGraphicFramePr>
        <p:xfrm>
          <a:off x="1959429" y="3110668"/>
          <a:ext cx="7220200" cy="2263140"/>
        </p:xfrm>
        <a:graphic>
          <a:graphicData uri="http://schemas.openxmlformats.org/drawingml/2006/table">
            <a:tbl>
              <a:tblPr/>
              <a:tblGrid>
                <a:gridCol w="1805050">
                  <a:extLst>
                    <a:ext uri="{9D8B030D-6E8A-4147-A177-3AD203B41FA5}">
                      <a16:colId xmlns:a16="http://schemas.microsoft.com/office/drawing/2014/main" val="20000"/>
                    </a:ext>
                  </a:extLst>
                </a:gridCol>
                <a:gridCol w="1805050">
                  <a:extLst>
                    <a:ext uri="{9D8B030D-6E8A-4147-A177-3AD203B41FA5}">
                      <a16:colId xmlns:a16="http://schemas.microsoft.com/office/drawing/2014/main" val="20001"/>
                    </a:ext>
                  </a:extLst>
                </a:gridCol>
                <a:gridCol w="1805050">
                  <a:extLst>
                    <a:ext uri="{9D8B030D-6E8A-4147-A177-3AD203B41FA5}">
                      <a16:colId xmlns:a16="http://schemas.microsoft.com/office/drawing/2014/main" val="1423156905"/>
                    </a:ext>
                  </a:extLst>
                </a:gridCol>
                <a:gridCol w="1805050">
                  <a:extLst>
                    <a:ext uri="{9D8B030D-6E8A-4147-A177-3AD203B41FA5}">
                      <a16:colId xmlns:a16="http://schemas.microsoft.com/office/drawing/2014/main" val="2634062949"/>
                    </a:ext>
                  </a:extLst>
                </a:gridCol>
              </a:tblGrid>
              <a:tr h="421005">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Controller</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Experimentally Vulnerable</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Probably Vulnerable</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Not Vulnerable</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ONOS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err="1">
                          <a:ln>
                            <a:noFill/>
                          </a:ln>
                          <a:solidFill>
                            <a:schemeClr val="tx1"/>
                          </a:solidFill>
                          <a:effectLst/>
                          <a:latin typeface="Arial" charset="0"/>
                        </a:rPr>
                        <a:t>Ryu</a:t>
                      </a: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POX</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408704"/>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Floodlight</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92436200"/>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10675" y="3769327"/>
            <a:ext cx="289454" cy="289454"/>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10675" y="4192847"/>
            <a:ext cx="289454" cy="289454"/>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475" y="4612476"/>
            <a:ext cx="289454" cy="289454"/>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9475" y="5008098"/>
            <a:ext cx="289454" cy="289454"/>
          </a:xfrm>
          <a:prstGeom prst="rect">
            <a:avLst/>
          </a:prstGeom>
        </p:spPr>
      </p:pic>
    </p:spTree>
    <p:extLst>
      <p:ext uri="{BB962C8B-B14F-4D97-AF65-F5344CB8AC3E}">
        <p14:creationId xmlns:p14="http://schemas.microsoft.com/office/powerpoint/2010/main" val="1107584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2241961" y="1538250"/>
            <a:ext cx="5049487" cy="4442955"/>
          </a:xfrm>
          <a:prstGeom prst="rect">
            <a:avLst/>
          </a:prstGeom>
        </p:spPr>
        <p:txBody>
          <a:bodyPr anchor="t" anchorCtr="0"/>
          <a:lstStyle/>
          <a:p>
            <a:r>
              <a:rPr lang="en-US" dirty="0">
                <a:solidFill>
                  <a:schemeClr val="bg2"/>
                </a:solidFill>
              </a:rPr>
              <a:t>Background</a:t>
            </a:r>
          </a:p>
          <a:p>
            <a:r>
              <a:rPr lang="en-US" dirty="0">
                <a:solidFill>
                  <a:schemeClr val="bg2"/>
                </a:solidFill>
              </a:rPr>
              <a:t>SDN</a:t>
            </a:r>
          </a:p>
          <a:p>
            <a:r>
              <a:rPr lang="en-US" dirty="0">
                <a:solidFill>
                  <a:schemeClr val="bg2"/>
                </a:solidFill>
              </a:rPr>
              <a:t>Persona Hijacking Attack</a:t>
            </a:r>
          </a:p>
          <a:p>
            <a:pPr lvl="1"/>
            <a:r>
              <a:rPr lang="en-US" dirty="0">
                <a:solidFill>
                  <a:schemeClr val="bg2"/>
                </a:solidFill>
              </a:rPr>
              <a:t>Takeover of </a:t>
            </a:r>
            <a:r>
              <a:rPr lang="en-US" i="1" dirty="0">
                <a:solidFill>
                  <a:schemeClr val="bg2"/>
                </a:solidFill>
              </a:rPr>
              <a:t>ALL</a:t>
            </a:r>
            <a:r>
              <a:rPr lang="en-US" dirty="0">
                <a:solidFill>
                  <a:schemeClr val="bg2"/>
                </a:solidFill>
              </a:rPr>
              <a:t> Identifiers</a:t>
            </a:r>
          </a:p>
          <a:p>
            <a:pPr lvl="1"/>
            <a:r>
              <a:rPr lang="en-US" dirty="0">
                <a:solidFill>
                  <a:schemeClr val="bg2"/>
                </a:solidFill>
              </a:rPr>
              <a:t>Persistent</a:t>
            </a:r>
          </a:p>
          <a:p>
            <a:r>
              <a:rPr lang="en-US" dirty="0" err="1"/>
              <a:t>SecureBinder</a:t>
            </a:r>
            <a:r>
              <a:rPr lang="en-US" dirty="0"/>
              <a:t>: Designing A Defense</a:t>
            </a:r>
          </a:p>
          <a:p>
            <a:pPr lvl="1"/>
            <a:r>
              <a:rPr lang="en-US" dirty="0"/>
              <a:t>Mediate Bindings</a:t>
            </a:r>
          </a:p>
          <a:p>
            <a:pPr lvl="1"/>
            <a:r>
              <a:rPr lang="en-US" dirty="0"/>
              <a:t>Root-of-trust</a:t>
            </a:r>
          </a:p>
          <a:p>
            <a:r>
              <a:rPr lang="en-US" dirty="0"/>
              <a:t>Evaluation</a:t>
            </a:r>
          </a:p>
          <a:p>
            <a:r>
              <a:rPr lang="en-US" dirty="0"/>
              <a:t>Summary</a:t>
            </a:r>
          </a:p>
        </p:txBody>
      </p:sp>
      <p:sp>
        <p:nvSpPr>
          <p:cNvPr id="2" name="Title 1"/>
          <p:cNvSpPr>
            <a:spLocks noGrp="1"/>
          </p:cNvSpPr>
          <p:nvPr>
            <p:ph type="title"/>
          </p:nvPr>
        </p:nvSpPr>
        <p:spPr/>
        <p:txBody>
          <a:bodyPr/>
          <a:lstStyle/>
          <a:p>
            <a:r>
              <a:rPr lang="en-US" dirty="0"/>
              <a:t>Outline</a:t>
            </a:r>
          </a:p>
        </p:txBody>
      </p:sp>
      <p:pic>
        <p:nvPicPr>
          <p:cNvPr id="6" name="Content Placeholder 1"/>
          <p:cNvPicPr>
            <a:picLocks noGrp="1" noChangeAspect="1"/>
          </p:cNvPicPr>
          <p:nvPr/>
        </p:nvPicPr>
        <p:blipFill>
          <a:blip r:embed="rId3">
            <a:extLst>
              <a:ext uri="{28A0092B-C50C-407E-A947-70E740481C1C}">
                <a14:useLocalDpi xmlns:a14="http://schemas.microsoft.com/office/drawing/2010/main" val="0"/>
              </a:ext>
            </a:extLst>
          </a:blip>
          <a:stretch>
            <a:fillRect/>
          </a:stretch>
        </p:blipFill>
        <p:spPr>
          <a:xfrm>
            <a:off x="8521764" y="1951101"/>
            <a:ext cx="2384298" cy="2384298"/>
          </a:xfrm>
          <a:prstGeom prst="rect">
            <a:avLst/>
          </a:prstGeom>
        </p:spPr>
      </p:pic>
    </p:spTree>
    <p:extLst>
      <p:ext uri="{BB962C8B-B14F-4D97-AF65-F5344CB8AC3E}">
        <p14:creationId xmlns:p14="http://schemas.microsoft.com/office/powerpoint/2010/main" val="2900830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2" y="1293094"/>
            <a:ext cx="10146678" cy="4830616"/>
          </a:xfrm>
        </p:spPr>
        <p:txBody>
          <a:bodyPr/>
          <a:lstStyle/>
          <a:p>
            <a:pPr marL="0" indent="0">
              <a:buNone/>
            </a:pPr>
            <a:r>
              <a:rPr lang="en-US" dirty="0"/>
              <a:t>Goals:</a:t>
            </a:r>
          </a:p>
          <a:p>
            <a:r>
              <a:rPr lang="en-US" dirty="0"/>
              <a:t>Isolate identifier binding control traffic from the data-plane</a:t>
            </a:r>
          </a:p>
          <a:p>
            <a:pPr lvl="1"/>
            <a:r>
              <a:rPr lang="en-US" dirty="0"/>
              <a:t>Preventing attackers from observing and responding to queries</a:t>
            </a:r>
          </a:p>
          <a:p>
            <a:pPr lvl="1"/>
            <a:r>
              <a:rPr lang="en-US" dirty="0"/>
              <a:t>Mediate all bindings and answer queries</a:t>
            </a:r>
          </a:p>
          <a:p>
            <a:r>
              <a:rPr lang="en-US" dirty="0"/>
              <a:t>Validate changes to existing bindings</a:t>
            </a:r>
          </a:p>
          <a:p>
            <a:pPr lvl="1"/>
            <a:r>
              <a:rPr lang="en-US" dirty="0"/>
              <a:t>Preventing attackers from poisoning these mappings and impersonating other hosts</a:t>
            </a:r>
          </a:p>
          <a:p>
            <a:pPr lvl="1"/>
            <a:r>
              <a:rPr lang="en-US" dirty="0"/>
              <a:t>Use a global network view to detect and resolve conflicts</a:t>
            </a:r>
          </a:p>
          <a:p>
            <a:r>
              <a:rPr lang="en-US" dirty="0"/>
              <a:t>Validate binding control traffic</a:t>
            </a:r>
          </a:p>
          <a:p>
            <a:pPr lvl="1"/>
            <a:r>
              <a:rPr lang="en-US" dirty="0"/>
              <a:t>Preventing attacker from using forged lower-layer identifiers to change </a:t>
            </a:r>
            <a:r>
              <a:rPr lang="en-US"/>
              <a:t>higher-layer bindings</a:t>
            </a:r>
            <a:endParaRPr lang="en-US" dirty="0"/>
          </a:p>
          <a:p>
            <a:pPr lvl="1"/>
            <a:r>
              <a:rPr lang="en-US" dirty="0"/>
              <a:t>Ensure that lower-layer bindings are valid before processing binding control traffic</a:t>
            </a:r>
          </a:p>
          <a:p>
            <a:r>
              <a:rPr lang="en-US" dirty="0"/>
              <a:t>Protect readily-changed root identifiers (MAC Addresses)</a:t>
            </a:r>
          </a:p>
          <a:p>
            <a:pPr lvl="1"/>
            <a:r>
              <a:rPr lang="en-US" dirty="0"/>
              <a:t>Preventing attackers from impersonating known, but powered-off, devices</a:t>
            </a:r>
          </a:p>
          <a:p>
            <a:pPr lvl="1"/>
            <a:r>
              <a:rPr lang="en-US" dirty="0"/>
              <a:t>Use IEEE 802.1x to provide a root-of-trust for our network identifiers</a:t>
            </a:r>
          </a:p>
        </p:txBody>
      </p:sp>
      <p:sp>
        <p:nvSpPr>
          <p:cNvPr id="3" name="Title 2"/>
          <p:cNvSpPr>
            <a:spLocks noGrp="1"/>
          </p:cNvSpPr>
          <p:nvPr>
            <p:ph type="title"/>
          </p:nvPr>
        </p:nvSpPr>
        <p:spPr/>
        <p:txBody>
          <a:bodyPr/>
          <a:lstStyle/>
          <a:p>
            <a:r>
              <a:rPr lang="en-US" dirty="0" err="1"/>
              <a:t>SecureBinder</a:t>
            </a:r>
            <a:r>
              <a:rPr lang="en-US" dirty="0"/>
              <a:t>: Design</a:t>
            </a:r>
          </a:p>
        </p:txBody>
      </p:sp>
      <p:sp>
        <p:nvSpPr>
          <p:cNvPr id="6" name="Rectangle 5"/>
          <p:cNvSpPr/>
          <p:nvPr/>
        </p:nvSpPr>
        <p:spPr>
          <a:xfrm>
            <a:off x="10229356" y="1002286"/>
            <a:ext cx="1808480" cy="355601"/>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Active Directory Communication</a:t>
            </a:r>
          </a:p>
        </p:txBody>
      </p:sp>
      <p:sp>
        <p:nvSpPr>
          <p:cNvPr id="7" name="Rectangle 6"/>
          <p:cNvSpPr/>
          <p:nvPr/>
        </p:nvSpPr>
        <p:spPr>
          <a:xfrm>
            <a:off x="10229356" y="1357887"/>
            <a:ext cx="1808480" cy="340900"/>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DNS Protocol</a:t>
            </a:r>
          </a:p>
        </p:txBody>
      </p:sp>
      <p:sp>
        <p:nvSpPr>
          <p:cNvPr id="8" name="Rectangle 7"/>
          <p:cNvSpPr/>
          <p:nvPr/>
        </p:nvSpPr>
        <p:spPr>
          <a:xfrm>
            <a:off x="10229356" y="1711718"/>
            <a:ext cx="924560" cy="352827"/>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DHCP</a:t>
            </a:r>
          </a:p>
        </p:txBody>
      </p:sp>
      <p:sp>
        <p:nvSpPr>
          <p:cNvPr id="9" name="Rectangle 8"/>
          <p:cNvSpPr/>
          <p:nvPr/>
        </p:nvSpPr>
        <p:spPr>
          <a:xfrm>
            <a:off x="11123436" y="1711718"/>
            <a:ext cx="924560" cy="338817"/>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ARP</a:t>
            </a:r>
          </a:p>
        </p:txBody>
      </p:sp>
      <p:sp>
        <p:nvSpPr>
          <p:cNvPr id="10" name="Rectangle 9"/>
          <p:cNvSpPr/>
          <p:nvPr/>
        </p:nvSpPr>
        <p:spPr>
          <a:xfrm>
            <a:off x="10229356" y="2063466"/>
            <a:ext cx="1808480" cy="354910"/>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L2 Switching</a:t>
            </a:r>
          </a:p>
        </p:txBody>
      </p:sp>
      <p:sp>
        <p:nvSpPr>
          <p:cNvPr id="11" name="Rectangle 10"/>
          <p:cNvSpPr/>
          <p:nvPr/>
        </p:nvSpPr>
        <p:spPr>
          <a:xfrm>
            <a:off x="10229356" y="2417297"/>
            <a:ext cx="1808480" cy="324771"/>
          </a:xfrm>
          <a:prstGeom prst="rect">
            <a:avLst/>
          </a:prstGeom>
          <a:solidFill>
            <a:srgbClr val="FFB3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MAC Addresses</a:t>
            </a:r>
          </a:p>
        </p:txBody>
      </p:sp>
      <p:sp>
        <p:nvSpPr>
          <p:cNvPr id="12" name="Rectangle 11"/>
          <p:cNvSpPr/>
          <p:nvPr/>
        </p:nvSpPr>
        <p:spPr>
          <a:xfrm>
            <a:off x="10574796" y="4502635"/>
            <a:ext cx="1464804" cy="355601"/>
          </a:xfrm>
          <a:prstGeom prst="rect">
            <a:avLst/>
          </a:prstGeom>
          <a:solidFill>
            <a:srgbClr val="B3FF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Active Directory Server</a:t>
            </a:r>
          </a:p>
        </p:txBody>
      </p:sp>
      <p:sp>
        <p:nvSpPr>
          <p:cNvPr id="13" name="Rectangle 12"/>
          <p:cNvSpPr/>
          <p:nvPr/>
        </p:nvSpPr>
        <p:spPr>
          <a:xfrm>
            <a:off x="10574796" y="4858236"/>
            <a:ext cx="1464804" cy="355601"/>
          </a:xfrm>
          <a:prstGeom prst="rect">
            <a:avLst/>
          </a:prstGeom>
          <a:solidFill>
            <a:srgbClr val="B3FF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DNS Server</a:t>
            </a:r>
          </a:p>
        </p:txBody>
      </p:sp>
      <p:sp>
        <p:nvSpPr>
          <p:cNvPr id="14" name="Rectangle 13"/>
          <p:cNvSpPr/>
          <p:nvPr/>
        </p:nvSpPr>
        <p:spPr>
          <a:xfrm>
            <a:off x="10573032" y="5216270"/>
            <a:ext cx="1464804" cy="355601"/>
          </a:xfrm>
          <a:prstGeom prst="rect">
            <a:avLst/>
          </a:prstGeom>
          <a:solidFill>
            <a:srgbClr val="B3FF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SDN Controller</a:t>
            </a:r>
          </a:p>
        </p:txBody>
      </p:sp>
      <p:sp>
        <p:nvSpPr>
          <p:cNvPr id="15" name="Rectangle 14"/>
          <p:cNvSpPr/>
          <p:nvPr/>
        </p:nvSpPr>
        <p:spPr>
          <a:xfrm>
            <a:off x="10573032" y="5570454"/>
            <a:ext cx="1464804" cy="355601"/>
          </a:xfrm>
          <a:prstGeom prst="rect">
            <a:avLst/>
          </a:prstGeom>
          <a:solidFill>
            <a:srgbClr val="B3FFB3"/>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sz="1200" b="1" dirty="0">
                <a:solidFill>
                  <a:schemeClr val="tx1"/>
                </a:solidFill>
              </a:rPr>
              <a:t>RADIUS Server</a:t>
            </a:r>
          </a:p>
        </p:txBody>
      </p:sp>
      <p:sp>
        <p:nvSpPr>
          <p:cNvPr id="16" name="TextBox 15"/>
          <p:cNvSpPr txBox="1"/>
          <p:nvPr/>
        </p:nvSpPr>
        <p:spPr>
          <a:xfrm>
            <a:off x="10233995" y="2763726"/>
            <a:ext cx="1839842" cy="307777"/>
          </a:xfrm>
          <a:prstGeom prst="rect">
            <a:avLst/>
          </a:prstGeom>
          <a:noFill/>
        </p:spPr>
        <p:txBody>
          <a:bodyPr wrap="square" rtlCol="0">
            <a:spAutoFit/>
          </a:bodyPr>
          <a:lstStyle/>
          <a:p>
            <a:pPr algn="ctr"/>
            <a:r>
              <a:rPr lang="en-US" sz="1400" b="1" dirty="0"/>
              <a:t>No trust required</a:t>
            </a:r>
          </a:p>
        </p:txBody>
      </p:sp>
      <p:sp>
        <p:nvSpPr>
          <p:cNvPr id="17" name="TextBox 16"/>
          <p:cNvSpPr txBox="1"/>
          <p:nvPr/>
        </p:nvSpPr>
        <p:spPr>
          <a:xfrm>
            <a:off x="10385513" y="5935489"/>
            <a:ext cx="1839842" cy="307777"/>
          </a:xfrm>
          <a:prstGeom prst="rect">
            <a:avLst/>
          </a:prstGeom>
          <a:noFill/>
        </p:spPr>
        <p:txBody>
          <a:bodyPr wrap="square" rtlCol="0">
            <a:spAutoFit/>
          </a:bodyPr>
          <a:lstStyle/>
          <a:p>
            <a:pPr algn="ctr"/>
            <a:r>
              <a:rPr lang="en-US" sz="1400" b="1" dirty="0"/>
              <a:t>Trusted</a:t>
            </a:r>
          </a:p>
        </p:txBody>
      </p:sp>
    </p:spTree>
    <p:extLst>
      <p:ext uri="{BB962C8B-B14F-4D97-AF65-F5344CB8AC3E}">
        <p14:creationId xmlns:p14="http://schemas.microsoft.com/office/powerpoint/2010/main" val="1625476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2" y="1293094"/>
            <a:ext cx="5959673" cy="5000828"/>
          </a:xfrm>
        </p:spPr>
        <p:txBody>
          <a:bodyPr/>
          <a:lstStyle/>
          <a:p>
            <a:r>
              <a:rPr lang="en-US" dirty="0"/>
              <a:t>Separate control-plane and data-plane</a:t>
            </a:r>
          </a:p>
          <a:p>
            <a:pPr lvl="1"/>
            <a:r>
              <a:rPr lang="en-US" dirty="0"/>
              <a:t>Send binding control traffic to the control-plane</a:t>
            </a:r>
          </a:p>
          <a:p>
            <a:pPr lvl="1"/>
            <a:r>
              <a:rPr lang="en-US" dirty="0"/>
              <a:t>Seamlessly interpose on all binding protocols and requests</a:t>
            </a:r>
          </a:p>
          <a:p>
            <a:pPr lvl="2"/>
            <a:r>
              <a:rPr lang="en-US" dirty="0"/>
              <a:t>ARP, DHCP, DNS, NETBIOS, Active Directory</a:t>
            </a:r>
          </a:p>
          <a:p>
            <a:pPr lvl="1"/>
            <a:r>
              <a:rPr lang="en-US" dirty="0"/>
              <a:t>Eliminates broadcast requests</a:t>
            </a:r>
          </a:p>
          <a:p>
            <a:r>
              <a:rPr lang="en-US" dirty="0"/>
              <a:t>Global view of the network</a:t>
            </a:r>
          </a:p>
          <a:p>
            <a:pPr lvl="1"/>
            <a:r>
              <a:rPr lang="en-US" dirty="0"/>
              <a:t>Validate bindings by ensuring that identifiers are unique and binding requests come from expected locations</a:t>
            </a:r>
          </a:p>
          <a:p>
            <a:pPr lvl="1"/>
            <a:r>
              <a:rPr lang="en-US" dirty="0"/>
              <a:t>Validate all layers of binding control traffic</a:t>
            </a:r>
          </a:p>
          <a:p>
            <a:r>
              <a:rPr lang="en-US" dirty="0"/>
              <a:t>Programmatic control of the network</a:t>
            </a:r>
          </a:p>
          <a:p>
            <a:pPr lvl="1"/>
            <a:r>
              <a:rPr lang="en-US" dirty="0"/>
              <a:t>Efficiently prevent all spoofed packets using PER PORT egress (outbound) filters</a:t>
            </a:r>
          </a:p>
          <a:p>
            <a:pPr lvl="1"/>
            <a:r>
              <a:rPr lang="en-US" dirty="0"/>
              <a:t>Painless for administrators</a:t>
            </a:r>
          </a:p>
        </p:txBody>
      </p:sp>
      <p:sp>
        <p:nvSpPr>
          <p:cNvPr id="3" name="Title 2"/>
          <p:cNvSpPr>
            <a:spLocks noGrp="1"/>
          </p:cNvSpPr>
          <p:nvPr>
            <p:ph type="title"/>
          </p:nvPr>
        </p:nvSpPr>
        <p:spPr/>
        <p:txBody>
          <a:bodyPr/>
          <a:lstStyle/>
          <a:p>
            <a:r>
              <a:rPr lang="en-US" dirty="0" err="1"/>
              <a:t>SecureBinder</a:t>
            </a:r>
            <a:r>
              <a:rPr lang="en-US" dirty="0"/>
              <a:t>: Leveraging SDN</a:t>
            </a:r>
          </a:p>
        </p:txBody>
      </p:sp>
      <p:sp>
        <p:nvSpPr>
          <p:cNvPr id="39" name="TextBox 38"/>
          <p:cNvSpPr txBox="1"/>
          <p:nvPr/>
        </p:nvSpPr>
        <p:spPr>
          <a:xfrm>
            <a:off x="11078312" y="2581309"/>
            <a:ext cx="842962" cy="523220"/>
          </a:xfrm>
          <a:prstGeom prst="rect">
            <a:avLst/>
          </a:prstGeom>
          <a:noFill/>
        </p:spPr>
        <p:txBody>
          <a:bodyPr wrap="square" rtlCol="0">
            <a:spAutoFit/>
          </a:bodyPr>
          <a:lstStyle/>
          <a:p>
            <a:r>
              <a:rPr lang="en-US" sz="1400" b="1" dirty="0"/>
              <a:t>Control</a:t>
            </a:r>
          </a:p>
          <a:p>
            <a:r>
              <a:rPr lang="en-US" sz="1400" b="1" dirty="0"/>
              <a:t>Plane</a:t>
            </a:r>
          </a:p>
        </p:txBody>
      </p:sp>
      <p:sp>
        <p:nvSpPr>
          <p:cNvPr id="40" name="TextBox 39"/>
          <p:cNvSpPr txBox="1"/>
          <p:nvPr/>
        </p:nvSpPr>
        <p:spPr>
          <a:xfrm>
            <a:off x="11104198" y="4735436"/>
            <a:ext cx="842962" cy="523220"/>
          </a:xfrm>
          <a:prstGeom prst="rect">
            <a:avLst/>
          </a:prstGeom>
          <a:noFill/>
        </p:spPr>
        <p:txBody>
          <a:bodyPr wrap="square" rtlCol="0">
            <a:spAutoFit/>
          </a:bodyPr>
          <a:lstStyle/>
          <a:p>
            <a:r>
              <a:rPr lang="en-US" sz="1400" b="1" dirty="0"/>
              <a:t>Data</a:t>
            </a:r>
          </a:p>
          <a:p>
            <a:r>
              <a:rPr lang="en-US" sz="1400" b="1" dirty="0"/>
              <a:t>Plane</a:t>
            </a:r>
          </a:p>
        </p:txBody>
      </p:sp>
      <p:grpSp>
        <p:nvGrpSpPr>
          <p:cNvPr id="44" name="Group 60"/>
          <p:cNvGrpSpPr/>
          <p:nvPr/>
        </p:nvGrpSpPr>
        <p:grpSpPr>
          <a:xfrm>
            <a:off x="6454239" y="4351708"/>
            <a:ext cx="4649959" cy="1324948"/>
            <a:chOff x="1754156" y="5271794"/>
            <a:chExt cx="5131836" cy="1324948"/>
          </a:xfrm>
        </p:grpSpPr>
        <p:sp>
          <p:nvSpPr>
            <p:cNvPr id="45" name="Cloud Callout 44"/>
            <p:cNvSpPr/>
            <p:nvPr/>
          </p:nvSpPr>
          <p:spPr>
            <a:xfrm>
              <a:off x="1754156" y="5271794"/>
              <a:ext cx="5131836" cy="1324948"/>
            </a:xfrm>
            <a:prstGeom prst="cloudCallout">
              <a:avLst>
                <a:gd name="adj1" fmla="val 607"/>
                <a:gd name="adj2" fmla="val 43908"/>
              </a:avLst>
            </a:prstGeom>
            <a:ln/>
          </p:spPr>
          <p:style>
            <a:lnRef idx="1">
              <a:schemeClr val="dk1"/>
            </a:lnRef>
            <a:fillRef idx="2">
              <a:schemeClr val="dk1"/>
            </a:fillRef>
            <a:effectRef idx="1">
              <a:schemeClr val="dk1"/>
            </a:effectRef>
            <a:fontRef idx="minor">
              <a:schemeClr val="dk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chemeClr val="tx1"/>
                </a:solidFill>
                <a:effectLst/>
                <a:uLnTx/>
                <a:uFillTx/>
                <a:ea typeface="+mn-ea"/>
                <a:cs typeface="+mn-cs"/>
              </a:endParaRPr>
            </a:p>
          </p:txBody>
        </p:sp>
        <p:sp>
          <p:nvSpPr>
            <p:cNvPr id="46" name="Rectangle 45"/>
            <p:cNvSpPr/>
            <p:nvPr/>
          </p:nvSpPr>
          <p:spPr>
            <a:xfrm>
              <a:off x="2088804" y="5776048"/>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47" name="Rectangle 46"/>
            <p:cNvSpPr/>
            <p:nvPr/>
          </p:nvSpPr>
          <p:spPr>
            <a:xfrm>
              <a:off x="3269023" y="5570774"/>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48" name="Rectangle 47"/>
            <p:cNvSpPr/>
            <p:nvPr/>
          </p:nvSpPr>
          <p:spPr>
            <a:xfrm>
              <a:off x="5447615" y="5720063"/>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49" name="Rectangle 48"/>
            <p:cNvSpPr/>
            <p:nvPr/>
          </p:nvSpPr>
          <p:spPr>
            <a:xfrm>
              <a:off x="3876253" y="6167934"/>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50" name="Straight Arrow Connector 49"/>
            <p:cNvCxnSpPr>
              <a:stCxn id="46" idx="3"/>
              <a:endCxn id="47" idx="1"/>
            </p:cNvCxnSpPr>
            <p:nvPr/>
          </p:nvCxnSpPr>
          <p:spPr bwMode="auto">
            <a:xfrm flipV="1">
              <a:off x="2965077" y="5695768"/>
              <a:ext cx="303946" cy="205274"/>
            </a:xfrm>
            <a:prstGeom prst="straightConnector1">
              <a:avLst/>
            </a:prstGeom>
            <a:noFill/>
            <a:ln w="25400" cap="flat" cmpd="sng" algn="ctr">
              <a:solidFill>
                <a:schemeClr val="accent4"/>
              </a:solidFill>
              <a:prstDash val="solid"/>
              <a:round/>
              <a:headEnd type="none" w="med" len="med"/>
              <a:tailEnd type="none"/>
            </a:ln>
            <a:effectLst/>
          </p:spPr>
        </p:cxnSp>
        <p:cxnSp>
          <p:nvCxnSpPr>
            <p:cNvPr id="51" name="Straight Arrow Connector 50"/>
            <p:cNvCxnSpPr>
              <a:stCxn id="47" idx="3"/>
              <a:endCxn id="48" idx="1"/>
            </p:cNvCxnSpPr>
            <p:nvPr/>
          </p:nvCxnSpPr>
          <p:spPr bwMode="auto">
            <a:xfrm>
              <a:off x="4145296" y="5695768"/>
              <a:ext cx="1302319" cy="149289"/>
            </a:xfrm>
            <a:prstGeom prst="straightConnector1">
              <a:avLst/>
            </a:prstGeom>
            <a:noFill/>
            <a:ln w="25400" cap="flat" cmpd="sng" algn="ctr">
              <a:solidFill>
                <a:schemeClr val="accent4"/>
              </a:solidFill>
              <a:prstDash val="solid"/>
              <a:round/>
              <a:headEnd type="none" w="med" len="med"/>
              <a:tailEnd type="none"/>
            </a:ln>
            <a:effectLst/>
          </p:spPr>
        </p:cxnSp>
        <p:cxnSp>
          <p:nvCxnSpPr>
            <p:cNvPr id="52" name="Straight Arrow Connector 51"/>
            <p:cNvCxnSpPr>
              <a:stCxn id="47" idx="2"/>
              <a:endCxn id="49" idx="0"/>
            </p:cNvCxnSpPr>
            <p:nvPr/>
          </p:nvCxnSpPr>
          <p:spPr bwMode="auto">
            <a:xfrm>
              <a:off x="3707160" y="5820761"/>
              <a:ext cx="657264" cy="347173"/>
            </a:xfrm>
            <a:prstGeom prst="straightConnector1">
              <a:avLst/>
            </a:prstGeom>
            <a:noFill/>
            <a:ln w="25400" cap="flat" cmpd="sng" algn="ctr">
              <a:solidFill>
                <a:schemeClr val="accent4"/>
              </a:solidFill>
              <a:prstDash val="solid"/>
              <a:round/>
              <a:headEnd type="none" w="med" len="med"/>
              <a:tailEnd type="none"/>
            </a:ln>
            <a:effectLst/>
          </p:spPr>
        </p:cxnSp>
        <p:cxnSp>
          <p:nvCxnSpPr>
            <p:cNvPr id="53" name="Straight Arrow Connector 52"/>
            <p:cNvCxnSpPr>
              <a:stCxn id="45" idx="2"/>
              <a:endCxn id="48" idx="3"/>
            </p:cNvCxnSpPr>
            <p:nvPr/>
          </p:nvCxnSpPr>
          <p:spPr bwMode="auto">
            <a:xfrm flipH="1" flipV="1">
              <a:off x="6323888" y="5845057"/>
              <a:ext cx="557827" cy="89211"/>
            </a:xfrm>
            <a:prstGeom prst="straightConnector1">
              <a:avLst/>
            </a:prstGeom>
            <a:noFill/>
            <a:ln w="25400" cap="flat" cmpd="sng" algn="ctr">
              <a:solidFill>
                <a:schemeClr val="accent4"/>
              </a:solidFill>
              <a:prstDash val="solid"/>
              <a:round/>
              <a:headEnd type="none" w="med" len="med"/>
              <a:tailEnd type="none"/>
            </a:ln>
            <a:effectLst/>
          </p:spPr>
        </p:cxnSp>
        <p:sp>
          <p:nvSpPr>
            <p:cNvPr id="54" name="Rectangle 53"/>
            <p:cNvSpPr/>
            <p:nvPr/>
          </p:nvSpPr>
          <p:spPr>
            <a:xfrm>
              <a:off x="5017698" y="6143052"/>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55" name="Straight Arrow Connector 54"/>
            <p:cNvCxnSpPr>
              <a:stCxn id="54" idx="0"/>
              <a:endCxn id="48" idx="2"/>
            </p:cNvCxnSpPr>
            <p:nvPr/>
          </p:nvCxnSpPr>
          <p:spPr bwMode="auto">
            <a:xfrm flipV="1">
              <a:off x="5505869" y="5970050"/>
              <a:ext cx="379883" cy="173002"/>
            </a:xfrm>
            <a:prstGeom prst="straightConnector1">
              <a:avLst/>
            </a:prstGeom>
            <a:noFill/>
            <a:ln w="25400" cap="flat" cmpd="sng" algn="ctr">
              <a:solidFill>
                <a:schemeClr val="accent4"/>
              </a:solidFill>
              <a:prstDash val="solid"/>
              <a:round/>
              <a:headEnd type="none" w="med" len="med"/>
              <a:tailEnd type="none"/>
            </a:ln>
            <a:effectLst/>
          </p:spPr>
        </p:cxnSp>
        <p:sp>
          <p:nvSpPr>
            <p:cNvPr id="56" name="Rectangle 55"/>
            <p:cNvSpPr/>
            <p:nvPr/>
          </p:nvSpPr>
          <p:spPr>
            <a:xfrm>
              <a:off x="4438459" y="5349949"/>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cxnSp>
          <p:nvCxnSpPr>
            <p:cNvPr id="57" name="Straight Arrow Connector 56"/>
            <p:cNvCxnSpPr>
              <a:stCxn id="56" idx="3"/>
              <a:endCxn id="48" idx="0"/>
            </p:cNvCxnSpPr>
            <p:nvPr/>
          </p:nvCxnSpPr>
          <p:spPr bwMode="auto">
            <a:xfrm>
              <a:off x="5314732" y="5474943"/>
              <a:ext cx="571020" cy="245120"/>
            </a:xfrm>
            <a:prstGeom prst="straightConnector1">
              <a:avLst/>
            </a:prstGeom>
            <a:noFill/>
            <a:ln w="25400" cap="flat" cmpd="sng" algn="ctr">
              <a:solidFill>
                <a:schemeClr val="accent4"/>
              </a:solidFill>
              <a:prstDash val="solid"/>
              <a:round/>
              <a:headEnd type="none" w="med" len="med"/>
              <a:tailEnd type="none"/>
            </a:ln>
            <a:effectLst/>
          </p:spPr>
        </p:cxnSp>
        <p:cxnSp>
          <p:nvCxnSpPr>
            <p:cNvPr id="58" name="Straight Arrow Connector 57"/>
            <p:cNvCxnSpPr>
              <a:stCxn id="47" idx="0"/>
              <a:endCxn id="56" idx="1"/>
            </p:cNvCxnSpPr>
            <p:nvPr/>
          </p:nvCxnSpPr>
          <p:spPr bwMode="auto">
            <a:xfrm flipV="1">
              <a:off x="3707160" y="5474943"/>
              <a:ext cx="731299" cy="95831"/>
            </a:xfrm>
            <a:prstGeom prst="straightConnector1">
              <a:avLst/>
            </a:prstGeom>
            <a:noFill/>
            <a:ln w="25400" cap="flat" cmpd="sng" algn="ctr">
              <a:solidFill>
                <a:schemeClr val="accent4"/>
              </a:solidFill>
              <a:prstDash val="solid"/>
              <a:round/>
              <a:headEnd type="none" w="med" len="med"/>
              <a:tailEnd type="none"/>
            </a:ln>
            <a:effectLst/>
          </p:spPr>
        </p:cxnSp>
      </p:grpSp>
      <p:sp>
        <p:nvSpPr>
          <p:cNvPr id="65" name="Rectangle 64"/>
          <p:cNvSpPr/>
          <p:nvPr/>
        </p:nvSpPr>
        <p:spPr>
          <a:xfrm>
            <a:off x="6994347" y="1911776"/>
            <a:ext cx="3203533" cy="1192754"/>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endParaRPr lang="en-US" sz="1400" dirty="0">
              <a:cs typeface="Trebuchet MS"/>
            </a:endParaRPr>
          </a:p>
        </p:txBody>
      </p:sp>
      <p:sp>
        <p:nvSpPr>
          <p:cNvPr id="72" name="Rectangle 71"/>
          <p:cNvSpPr/>
          <p:nvPr/>
        </p:nvSpPr>
        <p:spPr>
          <a:xfrm>
            <a:off x="6989751" y="1661788"/>
            <a:ext cx="1606363" cy="234393"/>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err="1">
                <a:cs typeface="Trebuchet MS"/>
              </a:rPr>
              <a:t>Fwd</a:t>
            </a:r>
            <a:endParaRPr lang="en-US" sz="1400" dirty="0">
              <a:cs typeface="Trebuchet MS"/>
            </a:endParaRPr>
          </a:p>
        </p:txBody>
      </p:sp>
      <p:sp>
        <p:nvSpPr>
          <p:cNvPr id="73" name="Rectangle 72"/>
          <p:cNvSpPr/>
          <p:nvPr/>
        </p:nvSpPr>
        <p:spPr>
          <a:xfrm>
            <a:off x="8596114" y="1661789"/>
            <a:ext cx="1601765" cy="243203"/>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ACLs</a:t>
            </a:r>
          </a:p>
        </p:txBody>
      </p:sp>
      <p:cxnSp>
        <p:nvCxnSpPr>
          <p:cNvPr id="74" name="Straight Arrow Connector 73"/>
          <p:cNvCxnSpPr>
            <a:stCxn id="65" idx="2"/>
            <a:endCxn id="46" idx="0"/>
          </p:cNvCxnSpPr>
          <p:nvPr/>
        </p:nvCxnSpPr>
        <p:spPr bwMode="auto">
          <a:xfrm flipH="1">
            <a:off x="7154460" y="3104530"/>
            <a:ext cx="1441654" cy="1751432"/>
          </a:xfrm>
          <a:prstGeom prst="straightConnector1">
            <a:avLst/>
          </a:prstGeom>
          <a:noFill/>
          <a:ln w="25400" cap="flat" cmpd="sng" algn="ctr">
            <a:solidFill>
              <a:srgbClr val="7030A0"/>
            </a:solidFill>
            <a:prstDash val="solid"/>
            <a:round/>
            <a:headEnd type="none" w="med" len="med"/>
            <a:tailEnd type="none"/>
          </a:ln>
          <a:effectLst/>
        </p:spPr>
      </p:cxnSp>
      <p:cxnSp>
        <p:nvCxnSpPr>
          <p:cNvPr id="77" name="Straight Arrow Connector 76"/>
          <p:cNvCxnSpPr>
            <a:stCxn id="65" idx="2"/>
            <a:endCxn id="47" idx="0"/>
          </p:cNvCxnSpPr>
          <p:nvPr/>
        </p:nvCxnSpPr>
        <p:spPr bwMode="auto">
          <a:xfrm flipH="1">
            <a:off x="8223857" y="3104530"/>
            <a:ext cx="372257" cy="1546158"/>
          </a:xfrm>
          <a:prstGeom prst="straightConnector1">
            <a:avLst/>
          </a:prstGeom>
          <a:noFill/>
          <a:ln w="25400" cap="flat" cmpd="sng" algn="ctr">
            <a:solidFill>
              <a:srgbClr val="7030A0"/>
            </a:solidFill>
            <a:prstDash val="solid"/>
            <a:round/>
            <a:headEnd type="none" w="med" len="med"/>
            <a:tailEnd type="none"/>
          </a:ln>
          <a:effectLst/>
        </p:spPr>
      </p:cxnSp>
      <p:cxnSp>
        <p:nvCxnSpPr>
          <p:cNvPr id="80" name="Straight Arrow Connector 79"/>
          <p:cNvCxnSpPr>
            <a:stCxn id="65" idx="2"/>
            <a:endCxn id="56" idx="0"/>
          </p:cNvCxnSpPr>
          <p:nvPr/>
        </p:nvCxnSpPr>
        <p:spPr bwMode="auto">
          <a:xfrm>
            <a:off x="8596114" y="3104530"/>
            <a:ext cx="687369" cy="1325333"/>
          </a:xfrm>
          <a:prstGeom prst="straightConnector1">
            <a:avLst/>
          </a:prstGeom>
          <a:noFill/>
          <a:ln w="25400" cap="flat" cmpd="sng" algn="ctr">
            <a:solidFill>
              <a:srgbClr val="7030A0"/>
            </a:solidFill>
            <a:prstDash val="solid"/>
            <a:round/>
            <a:headEnd type="none" w="med" len="med"/>
            <a:tailEnd type="none"/>
          </a:ln>
          <a:effectLst/>
        </p:spPr>
      </p:cxnSp>
      <p:cxnSp>
        <p:nvCxnSpPr>
          <p:cNvPr id="83" name="Straight Arrow Connector 82"/>
          <p:cNvCxnSpPr>
            <a:stCxn id="65" idx="2"/>
            <a:endCxn id="48" idx="0"/>
          </p:cNvCxnSpPr>
          <p:nvPr/>
        </p:nvCxnSpPr>
        <p:spPr bwMode="auto">
          <a:xfrm>
            <a:off x="8596114" y="3104530"/>
            <a:ext cx="1601766" cy="1695447"/>
          </a:xfrm>
          <a:prstGeom prst="straightConnector1">
            <a:avLst/>
          </a:prstGeom>
          <a:noFill/>
          <a:ln w="25400" cap="flat" cmpd="sng" algn="ctr">
            <a:solidFill>
              <a:srgbClr val="7030A0"/>
            </a:solidFill>
            <a:prstDash val="solid"/>
            <a:round/>
            <a:headEnd type="none" w="med" len="med"/>
            <a:tailEnd type="none"/>
          </a:ln>
          <a:effectLst/>
        </p:spPr>
      </p:cxnSp>
      <p:sp>
        <p:nvSpPr>
          <p:cNvPr id="8" name="Rectangle 7"/>
          <p:cNvSpPr/>
          <p:nvPr/>
        </p:nvSpPr>
        <p:spPr>
          <a:xfrm>
            <a:off x="6989751" y="2326538"/>
            <a:ext cx="1043931" cy="773207"/>
          </a:xfrm>
          <a:prstGeom prst="rect">
            <a:avLst/>
          </a:prstGeom>
          <a:solidFill>
            <a:schemeClr val="accent2">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bg1"/>
                </a:solidFill>
              </a:rPr>
              <a:t>Binding Mediator</a:t>
            </a:r>
          </a:p>
        </p:txBody>
      </p:sp>
      <p:sp>
        <p:nvSpPr>
          <p:cNvPr id="21" name="TextBox 20"/>
          <p:cNvSpPr txBox="1"/>
          <p:nvPr/>
        </p:nvSpPr>
        <p:spPr>
          <a:xfrm>
            <a:off x="7522906" y="1940894"/>
            <a:ext cx="2031404" cy="307777"/>
          </a:xfrm>
          <a:prstGeom prst="rect">
            <a:avLst/>
          </a:prstGeom>
          <a:noFill/>
        </p:spPr>
        <p:txBody>
          <a:bodyPr wrap="square" rtlCol="0">
            <a:spAutoFit/>
          </a:bodyPr>
          <a:lstStyle/>
          <a:p>
            <a:pPr algn="ctr"/>
            <a:r>
              <a:rPr lang="en-US" sz="1400" b="1" dirty="0">
                <a:solidFill>
                  <a:schemeClr val="bg1"/>
                </a:solidFill>
                <a:cs typeface="Trebuchet MS"/>
              </a:rPr>
              <a:t>SDN Controller</a:t>
            </a:r>
          </a:p>
        </p:txBody>
      </p:sp>
      <p:sp>
        <p:nvSpPr>
          <p:cNvPr id="59" name="Rectangle 58"/>
          <p:cNvSpPr/>
          <p:nvPr/>
        </p:nvSpPr>
        <p:spPr>
          <a:xfrm>
            <a:off x="9157819" y="2326538"/>
            <a:ext cx="1043931" cy="773207"/>
          </a:xfrm>
          <a:prstGeom prst="rect">
            <a:avLst/>
          </a:prstGeom>
          <a:solidFill>
            <a:schemeClr val="accent2">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bg1"/>
                </a:solidFill>
              </a:rPr>
              <a:t>Egress Filter</a:t>
            </a:r>
            <a:br>
              <a:rPr lang="en-US" sz="1400" b="1" dirty="0">
                <a:solidFill>
                  <a:schemeClr val="bg1"/>
                </a:solidFill>
              </a:rPr>
            </a:br>
            <a:r>
              <a:rPr lang="en-US" sz="1400" b="1" dirty="0">
                <a:solidFill>
                  <a:schemeClr val="bg1"/>
                </a:solidFill>
              </a:rPr>
              <a:t>Control</a:t>
            </a:r>
          </a:p>
        </p:txBody>
      </p:sp>
      <p:cxnSp>
        <p:nvCxnSpPr>
          <p:cNvPr id="23" name="Connector: Curved 22"/>
          <p:cNvCxnSpPr>
            <a:stCxn id="46" idx="0"/>
            <a:endCxn id="8" idx="2"/>
          </p:cNvCxnSpPr>
          <p:nvPr/>
        </p:nvCxnSpPr>
        <p:spPr>
          <a:xfrm rot="5400000" flipH="1" flipV="1">
            <a:off x="6454980" y="3799226"/>
            <a:ext cx="1756217" cy="357257"/>
          </a:xfrm>
          <a:prstGeom prst="curvedConnector3">
            <a:avLst>
              <a:gd name="adj1" fmla="val 50000"/>
            </a:avLst>
          </a:prstGeom>
          <a:ln w="50800">
            <a:solidFill>
              <a:srgbClr val="FF0000"/>
            </a:solidFill>
            <a:prstDash val="sysDash"/>
            <a:headEnd type="triangle"/>
            <a:tailEnd type="arrow"/>
          </a:ln>
        </p:spPr>
        <p:style>
          <a:lnRef idx="1">
            <a:schemeClr val="accent1"/>
          </a:lnRef>
          <a:fillRef idx="0">
            <a:schemeClr val="accent1"/>
          </a:fillRef>
          <a:effectRef idx="0">
            <a:schemeClr val="accent1"/>
          </a:effectRef>
          <a:fontRef idx="minor">
            <a:schemeClr val="tx1"/>
          </a:fontRef>
        </p:style>
      </p:cxnSp>
      <p:cxnSp>
        <p:nvCxnSpPr>
          <p:cNvPr id="26" name="Connector: Curved 25"/>
          <p:cNvCxnSpPr>
            <a:stCxn id="47" idx="0"/>
            <a:endCxn id="8" idx="2"/>
          </p:cNvCxnSpPr>
          <p:nvPr/>
        </p:nvCxnSpPr>
        <p:spPr>
          <a:xfrm rot="16200000" flipV="1">
            <a:off x="7092316" y="3519147"/>
            <a:ext cx="1550943" cy="712140"/>
          </a:xfrm>
          <a:prstGeom prst="curvedConnector3">
            <a:avLst/>
          </a:prstGeom>
          <a:ln w="50800">
            <a:solidFill>
              <a:srgbClr val="FF0000"/>
            </a:solidFill>
            <a:prstDash val="sysDash"/>
            <a:headEnd type="triangle"/>
            <a:tailEnd type="arrow"/>
          </a:ln>
        </p:spPr>
        <p:style>
          <a:lnRef idx="1">
            <a:schemeClr val="accent1"/>
          </a:lnRef>
          <a:fillRef idx="0">
            <a:schemeClr val="accent1"/>
          </a:fillRef>
          <a:effectRef idx="0">
            <a:schemeClr val="accent1"/>
          </a:effectRef>
          <a:fontRef idx="minor">
            <a:schemeClr val="tx1"/>
          </a:fontRef>
        </p:style>
      </p:cxnSp>
      <p:cxnSp>
        <p:nvCxnSpPr>
          <p:cNvPr id="28" name="Connector: Curved 27"/>
          <p:cNvCxnSpPr>
            <a:stCxn id="56" idx="0"/>
            <a:endCxn id="8" idx="2"/>
          </p:cNvCxnSpPr>
          <p:nvPr/>
        </p:nvCxnSpPr>
        <p:spPr>
          <a:xfrm rot="16200000" flipV="1">
            <a:off x="7732541" y="2878921"/>
            <a:ext cx="1330118" cy="1771766"/>
          </a:xfrm>
          <a:prstGeom prst="curvedConnector3">
            <a:avLst/>
          </a:prstGeom>
          <a:ln w="50800">
            <a:solidFill>
              <a:srgbClr val="FF0000"/>
            </a:solidFill>
            <a:prstDash val="sysDash"/>
            <a:headEnd type="triangle"/>
            <a:tailEnd type="arrow"/>
          </a:ln>
        </p:spPr>
        <p:style>
          <a:lnRef idx="1">
            <a:schemeClr val="accent1"/>
          </a:lnRef>
          <a:fillRef idx="0">
            <a:schemeClr val="accent1"/>
          </a:fillRef>
          <a:effectRef idx="0">
            <a:schemeClr val="accent1"/>
          </a:effectRef>
          <a:fontRef idx="minor">
            <a:schemeClr val="tx1"/>
          </a:fontRef>
        </p:style>
      </p:cxnSp>
      <p:cxnSp>
        <p:nvCxnSpPr>
          <p:cNvPr id="30" name="Connector: Curved 29"/>
          <p:cNvCxnSpPr>
            <a:stCxn id="48" idx="0"/>
            <a:endCxn id="8" idx="2"/>
          </p:cNvCxnSpPr>
          <p:nvPr/>
        </p:nvCxnSpPr>
        <p:spPr>
          <a:xfrm rot="16200000" flipV="1">
            <a:off x="8004683" y="2606779"/>
            <a:ext cx="1700232" cy="2686163"/>
          </a:xfrm>
          <a:prstGeom prst="curvedConnector3">
            <a:avLst>
              <a:gd name="adj1" fmla="val 50000"/>
            </a:avLst>
          </a:prstGeom>
          <a:ln w="50800">
            <a:solidFill>
              <a:srgbClr val="FF0000"/>
            </a:solidFill>
            <a:prstDash val="sysDash"/>
            <a:headEnd type="triangle"/>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6435345" y="3532957"/>
            <a:ext cx="849913" cy="738664"/>
          </a:xfrm>
          <a:prstGeom prst="rect">
            <a:avLst/>
          </a:prstGeom>
          <a:noFill/>
        </p:spPr>
        <p:txBody>
          <a:bodyPr wrap="none" rtlCol="0">
            <a:spAutoFit/>
          </a:bodyPr>
          <a:lstStyle/>
          <a:p>
            <a:pPr algn="ctr"/>
            <a:r>
              <a:rPr lang="en-US" sz="1400" b="1" dirty="0"/>
              <a:t>Binding</a:t>
            </a:r>
          </a:p>
          <a:p>
            <a:pPr algn="ctr"/>
            <a:r>
              <a:rPr lang="en-US" sz="1400" b="1" dirty="0"/>
              <a:t>Control</a:t>
            </a:r>
          </a:p>
          <a:p>
            <a:pPr algn="ctr"/>
            <a:r>
              <a:rPr lang="en-US" sz="1400" b="1" dirty="0"/>
              <a:t>Traffic</a:t>
            </a:r>
          </a:p>
        </p:txBody>
      </p:sp>
      <p:cxnSp>
        <p:nvCxnSpPr>
          <p:cNvPr id="34" name="Straight Arrow Connector 33"/>
          <p:cNvCxnSpPr/>
          <p:nvPr/>
        </p:nvCxnSpPr>
        <p:spPr>
          <a:xfrm>
            <a:off x="8033681" y="2912534"/>
            <a:ext cx="1124138" cy="623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48" idx="0"/>
          </p:cNvCxnSpPr>
          <p:nvPr/>
        </p:nvCxnSpPr>
        <p:spPr>
          <a:xfrm>
            <a:off x="9800884" y="3099744"/>
            <a:ext cx="396996" cy="1700233"/>
          </a:xfrm>
          <a:prstGeom prst="straightConnector1">
            <a:avLst/>
          </a:prstGeom>
          <a:ln w="38100">
            <a:solidFill>
              <a:srgbClr val="FFC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56" idx="0"/>
          </p:cNvCxnSpPr>
          <p:nvPr/>
        </p:nvCxnSpPr>
        <p:spPr>
          <a:xfrm flipH="1">
            <a:off x="9283483" y="3099744"/>
            <a:ext cx="570185" cy="1330119"/>
          </a:xfrm>
          <a:prstGeom prst="straightConnector1">
            <a:avLst/>
          </a:prstGeom>
          <a:ln w="38100">
            <a:solidFill>
              <a:srgbClr val="FFC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47" idx="0"/>
          </p:cNvCxnSpPr>
          <p:nvPr/>
        </p:nvCxnSpPr>
        <p:spPr>
          <a:xfrm flipH="1">
            <a:off x="8223857" y="3099743"/>
            <a:ext cx="1629811" cy="1550945"/>
          </a:xfrm>
          <a:prstGeom prst="straightConnector1">
            <a:avLst/>
          </a:prstGeom>
          <a:ln w="38100">
            <a:solidFill>
              <a:srgbClr val="FFC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7154460" y="3043759"/>
            <a:ext cx="2699208" cy="1756217"/>
          </a:xfrm>
          <a:prstGeom prst="straightConnector1">
            <a:avLst/>
          </a:prstGeom>
          <a:ln w="38100">
            <a:solidFill>
              <a:srgbClr val="FFC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9884573" y="3391880"/>
            <a:ext cx="782587" cy="523220"/>
          </a:xfrm>
          <a:prstGeom prst="rect">
            <a:avLst/>
          </a:prstGeom>
          <a:noFill/>
        </p:spPr>
        <p:txBody>
          <a:bodyPr wrap="none" rtlCol="0">
            <a:spAutoFit/>
          </a:bodyPr>
          <a:lstStyle/>
          <a:p>
            <a:pPr algn="ctr"/>
            <a:r>
              <a:rPr lang="en-US" sz="1400" b="1" dirty="0"/>
              <a:t>Egress</a:t>
            </a:r>
          </a:p>
          <a:p>
            <a:pPr algn="ctr"/>
            <a:r>
              <a:rPr lang="en-US" sz="1400" b="1" dirty="0"/>
              <a:t>Filters</a:t>
            </a:r>
          </a:p>
        </p:txBody>
      </p:sp>
      <p:sp>
        <p:nvSpPr>
          <p:cNvPr id="62" name="Rectangle 61"/>
          <p:cNvSpPr/>
          <p:nvPr/>
        </p:nvSpPr>
        <p:spPr>
          <a:xfrm>
            <a:off x="8033681" y="2326538"/>
            <a:ext cx="933961" cy="467234"/>
          </a:xfrm>
          <a:prstGeom prst="rect">
            <a:avLst/>
          </a:prstGeom>
          <a:solidFill>
            <a:schemeClr val="accent2">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bg1"/>
                </a:solidFill>
              </a:rPr>
              <a:t>Global</a:t>
            </a:r>
          </a:p>
          <a:p>
            <a:pPr algn="ctr"/>
            <a:r>
              <a:rPr lang="en-US" sz="1400" b="1" dirty="0">
                <a:solidFill>
                  <a:schemeClr val="bg1"/>
                </a:solidFill>
              </a:rPr>
              <a:t>Check</a:t>
            </a:r>
          </a:p>
        </p:txBody>
      </p:sp>
    </p:spTree>
    <p:extLst>
      <p:ext uri="{BB962C8B-B14F-4D97-AF65-F5344CB8AC3E}">
        <p14:creationId xmlns:p14="http://schemas.microsoft.com/office/powerpoint/2010/main" val="3162121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633082" y="1293094"/>
            <a:ext cx="10644518" cy="3837046"/>
          </a:xfrm>
        </p:spPr>
        <p:txBody>
          <a:bodyPr/>
          <a:lstStyle/>
          <a:p>
            <a:r>
              <a:rPr lang="en-US" dirty="0">
                <a:solidFill>
                  <a:schemeClr val="tx1"/>
                </a:solidFill>
              </a:rPr>
              <a:t>MAC addresses are easily modified</a:t>
            </a:r>
          </a:p>
          <a:p>
            <a:pPr lvl="1"/>
            <a:r>
              <a:rPr lang="en-US" dirty="0">
                <a:solidFill>
                  <a:schemeClr val="tx1"/>
                </a:solidFill>
              </a:rPr>
              <a:t>Attacker can trivially clone the MAC address of a victim device</a:t>
            </a:r>
          </a:p>
          <a:p>
            <a:pPr lvl="1"/>
            <a:r>
              <a:rPr lang="en-US" dirty="0">
                <a:solidFill>
                  <a:schemeClr val="tx1"/>
                </a:solidFill>
              </a:rPr>
              <a:t>Network cannot tell the difference between the legitimate device and a cloned MAC address</a:t>
            </a:r>
          </a:p>
          <a:p>
            <a:r>
              <a:rPr lang="en-US" dirty="0">
                <a:solidFill>
                  <a:schemeClr val="tx1"/>
                </a:solidFill>
              </a:rPr>
              <a:t>MAC addresses are often equated with particular devices</a:t>
            </a:r>
          </a:p>
          <a:p>
            <a:pPr lvl="1"/>
            <a:r>
              <a:rPr lang="en-US" dirty="0"/>
              <a:t>i.e. The CEO’s Laptop, My Desktop, the GIT server</a:t>
            </a:r>
          </a:p>
          <a:p>
            <a:pPr lvl="1"/>
            <a:r>
              <a:rPr lang="en-US" dirty="0"/>
              <a:t>Commonly used in or for Access Control</a:t>
            </a:r>
            <a:endParaRPr lang="en-US" dirty="0">
              <a:solidFill>
                <a:schemeClr val="tx1"/>
              </a:solidFill>
            </a:endParaRPr>
          </a:p>
          <a:p>
            <a:r>
              <a:rPr lang="en-US" dirty="0">
                <a:solidFill>
                  <a:schemeClr val="tx1"/>
                </a:solidFill>
              </a:rPr>
              <a:t>A global network view does not help</a:t>
            </a:r>
          </a:p>
          <a:p>
            <a:pPr lvl="1"/>
            <a:r>
              <a:rPr lang="en-US" dirty="0">
                <a:solidFill>
                  <a:schemeClr val="tx1"/>
                </a:solidFill>
              </a:rPr>
              <a:t>Can ensure that MAC address is at exactly one place in the network</a:t>
            </a:r>
          </a:p>
          <a:p>
            <a:pPr lvl="1"/>
            <a:r>
              <a:rPr lang="en-US" dirty="0">
                <a:solidFill>
                  <a:schemeClr val="tx1"/>
                </a:solidFill>
              </a:rPr>
              <a:t>Cannot ensure it corresponds to the device we expect</a:t>
            </a:r>
          </a:p>
          <a:p>
            <a:r>
              <a:rPr lang="en-US" dirty="0">
                <a:solidFill>
                  <a:schemeClr val="tx1"/>
                </a:solidFill>
              </a:rPr>
              <a:t>Need a root-of-trust</a:t>
            </a:r>
          </a:p>
          <a:p>
            <a:endParaRPr lang="en-US" dirty="0">
              <a:solidFill>
                <a:schemeClr val="tx1"/>
              </a:solidFill>
            </a:endParaRPr>
          </a:p>
        </p:txBody>
      </p:sp>
      <p:sp>
        <p:nvSpPr>
          <p:cNvPr id="3" name="Title 2"/>
          <p:cNvSpPr>
            <a:spLocks noGrp="1"/>
          </p:cNvSpPr>
          <p:nvPr>
            <p:ph type="title"/>
          </p:nvPr>
        </p:nvSpPr>
        <p:spPr/>
        <p:txBody>
          <a:bodyPr/>
          <a:lstStyle/>
          <a:p>
            <a:r>
              <a:rPr lang="en-US" dirty="0"/>
              <a:t>Need to Protect MAC Addresses</a:t>
            </a:r>
          </a:p>
        </p:txBody>
      </p:sp>
      <p:sp>
        <p:nvSpPr>
          <p:cNvPr id="7" name="Text Box 10"/>
          <p:cNvSpPr txBox="1">
            <a:spLocks noChangeArrowheads="1"/>
          </p:cNvSpPr>
          <p:nvPr/>
        </p:nvSpPr>
        <p:spPr bwMode="auto">
          <a:xfrm>
            <a:off x="725122" y="5334431"/>
            <a:ext cx="10738581"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While not needed to prevent Persona Hijacking or ARP Poisoning, protecting MAC addresses is required to completely eliminate identifier binding attacks</a:t>
            </a:r>
          </a:p>
        </p:txBody>
      </p:sp>
    </p:spTree>
    <p:extLst>
      <p:ext uri="{BB962C8B-B14F-4D97-AF65-F5344CB8AC3E}">
        <p14:creationId xmlns:p14="http://schemas.microsoft.com/office/powerpoint/2010/main" val="3218686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3" y="1086592"/>
            <a:ext cx="5317368" cy="5037118"/>
          </a:xfrm>
        </p:spPr>
        <p:txBody>
          <a:bodyPr/>
          <a:lstStyle/>
          <a:p>
            <a:r>
              <a:rPr lang="en-US" dirty="0"/>
              <a:t>IEEE 802.1x provides cryptographic assurance that a host is authorized to access the network</a:t>
            </a:r>
          </a:p>
          <a:p>
            <a:pPr lvl="1"/>
            <a:r>
              <a:rPr lang="en-US" dirty="0"/>
              <a:t>Optional extension ensures that it has the MAC address we expect</a:t>
            </a:r>
          </a:p>
          <a:p>
            <a:r>
              <a:rPr lang="en-US" dirty="0"/>
              <a:t>Supported by all major OSes and switches</a:t>
            </a:r>
          </a:p>
          <a:p>
            <a:pPr lvl="1"/>
            <a:r>
              <a:rPr lang="en-US" dirty="0"/>
              <a:t>Same technology as WPA2 Enterprise</a:t>
            </a:r>
          </a:p>
        </p:txBody>
      </p:sp>
      <p:sp>
        <p:nvSpPr>
          <p:cNvPr id="3" name="Title 2"/>
          <p:cNvSpPr>
            <a:spLocks noGrp="1"/>
          </p:cNvSpPr>
          <p:nvPr>
            <p:ph type="title"/>
          </p:nvPr>
        </p:nvSpPr>
        <p:spPr/>
        <p:txBody>
          <a:bodyPr/>
          <a:lstStyle/>
          <a:p>
            <a:r>
              <a:rPr lang="en-US" dirty="0"/>
              <a:t>An IEEE 802.1x Solution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27174" y="1277092"/>
            <a:ext cx="1338151" cy="1338151"/>
          </a:xfrm>
          <a:prstGeom prst="rect">
            <a:avLst/>
          </a:prstGeom>
        </p:spPr>
      </p:pic>
      <p:pic>
        <p:nvPicPr>
          <p:cNvPr id="7" name="Picture 6"/>
          <p:cNvPicPr>
            <a:picLocks noChangeAspect="1"/>
          </p:cNvPicPr>
          <p:nvPr/>
        </p:nvPicPr>
        <p:blipFill>
          <a:blip r:embed="rId4"/>
          <a:stretch>
            <a:fillRect/>
          </a:stretch>
        </p:blipFill>
        <p:spPr>
          <a:xfrm>
            <a:off x="10337465" y="2892451"/>
            <a:ext cx="1041567" cy="1470448"/>
          </a:xfrm>
          <a:prstGeom prst="rect">
            <a:avLst/>
          </a:prstGeom>
        </p:spPr>
      </p:pic>
      <p:pic>
        <p:nvPicPr>
          <p:cNvPr id="15" name="Picture 14"/>
          <p:cNvPicPr>
            <a:picLocks noChangeAspect="1"/>
          </p:cNvPicPr>
          <p:nvPr/>
        </p:nvPicPr>
        <p:blipFill>
          <a:blip r:embed="rId5"/>
          <a:stretch>
            <a:fillRect/>
          </a:stretch>
        </p:blipFill>
        <p:spPr>
          <a:xfrm>
            <a:off x="7547760" y="2892451"/>
            <a:ext cx="1567665" cy="1567665"/>
          </a:xfrm>
          <a:prstGeom prst="rect">
            <a:avLst/>
          </a:prstGeom>
        </p:spPr>
      </p:pic>
      <p:sp>
        <p:nvSpPr>
          <p:cNvPr id="31" name="Cloud Callout 30"/>
          <p:cNvSpPr/>
          <p:nvPr/>
        </p:nvSpPr>
        <p:spPr>
          <a:xfrm>
            <a:off x="6665230" y="4724400"/>
            <a:ext cx="3351773" cy="1020590"/>
          </a:xfrm>
          <a:prstGeom prst="cloudCallout">
            <a:avLst>
              <a:gd name="adj1" fmla="val 607"/>
              <a:gd name="adj2" fmla="val 43908"/>
            </a:avLst>
          </a:prstGeom>
          <a:ln/>
        </p:spPr>
        <p:style>
          <a:lnRef idx="1">
            <a:schemeClr val="dk1"/>
          </a:lnRef>
          <a:fillRef idx="2">
            <a:schemeClr val="dk1"/>
          </a:fillRef>
          <a:effectRef idx="1">
            <a:schemeClr val="dk1"/>
          </a:effectRef>
          <a:fontRef idx="minor">
            <a:schemeClr val="dk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chemeClr val="tx1"/>
                </a:solidFill>
                <a:effectLst/>
                <a:uLnTx/>
                <a:uFillTx/>
                <a:ea typeface="+mn-ea"/>
                <a:cs typeface="+mn-cs"/>
              </a:rPr>
              <a:t>Network</a:t>
            </a:r>
          </a:p>
        </p:txBody>
      </p:sp>
      <p:cxnSp>
        <p:nvCxnSpPr>
          <p:cNvPr id="32" name="Straight Arrow Connector 31"/>
          <p:cNvCxnSpPr/>
          <p:nvPr/>
        </p:nvCxnSpPr>
        <p:spPr bwMode="auto">
          <a:xfrm flipH="1">
            <a:off x="7810500" y="2543175"/>
            <a:ext cx="381000" cy="1323975"/>
          </a:xfrm>
          <a:prstGeom prst="straightConnector1">
            <a:avLst/>
          </a:prstGeom>
          <a:noFill/>
          <a:ln w="25400" cap="flat" cmpd="sng" algn="ctr">
            <a:solidFill>
              <a:schemeClr val="accent4"/>
            </a:solidFill>
            <a:prstDash val="solid"/>
            <a:round/>
            <a:headEnd type="none" w="med" len="med"/>
            <a:tailEnd type="none"/>
          </a:ln>
          <a:effectLst/>
        </p:spPr>
      </p:cxnSp>
      <p:cxnSp>
        <p:nvCxnSpPr>
          <p:cNvPr id="35" name="Straight Arrow Connector 34"/>
          <p:cNvCxnSpPr>
            <a:endCxn id="31" idx="3"/>
          </p:cNvCxnSpPr>
          <p:nvPr/>
        </p:nvCxnSpPr>
        <p:spPr bwMode="auto">
          <a:xfrm>
            <a:off x="8201025" y="3981450"/>
            <a:ext cx="140092" cy="801303"/>
          </a:xfrm>
          <a:prstGeom prst="straightConnector1">
            <a:avLst/>
          </a:prstGeom>
          <a:noFill/>
          <a:ln w="25400" cap="flat" cmpd="sng" algn="ctr">
            <a:solidFill>
              <a:schemeClr val="accent4"/>
            </a:solidFill>
            <a:prstDash val="solid"/>
            <a:round/>
            <a:headEnd type="none" w="med" len="med"/>
            <a:tailEnd type="none"/>
          </a:ln>
          <a:effectLst/>
        </p:spPr>
      </p:cxnSp>
      <p:cxnSp>
        <p:nvCxnSpPr>
          <p:cNvPr id="38" name="Straight Arrow Connector 37"/>
          <p:cNvCxnSpPr/>
          <p:nvPr/>
        </p:nvCxnSpPr>
        <p:spPr bwMode="auto">
          <a:xfrm flipV="1">
            <a:off x="8331592" y="3676283"/>
            <a:ext cx="2231633" cy="305167"/>
          </a:xfrm>
          <a:prstGeom prst="straightConnector1">
            <a:avLst/>
          </a:prstGeom>
          <a:noFill/>
          <a:ln w="25400" cap="flat" cmpd="sng" algn="ctr">
            <a:solidFill>
              <a:schemeClr val="accent4"/>
            </a:solidFill>
            <a:prstDash val="solid"/>
            <a:round/>
            <a:headEnd type="none" w="med" len="med"/>
            <a:tailEnd type="none"/>
          </a:ln>
          <a:effectLst/>
        </p:spPr>
      </p:cxnSp>
      <p:sp>
        <p:nvSpPr>
          <p:cNvPr id="41" name="TextBox 40"/>
          <p:cNvSpPr txBox="1"/>
          <p:nvPr/>
        </p:nvSpPr>
        <p:spPr>
          <a:xfrm>
            <a:off x="10505075" y="4228445"/>
            <a:ext cx="873957" cy="523220"/>
          </a:xfrm>
          <a:prstGeom prst="rect">
            <a:avLst/>
          </a:prstGeom>
          <a:noFill/>
        </p:spPr>
        <p:txBody>
          <a:bodyPr wrap="none" rtlCol="0">
            <a:spAutoFit/>
          </a:bodyPr>
          <a:lstStyle/>
          <a:p>
            <a:pPr algn="ctr"/>
            <a:r>
              <a:rPr lang="en-US" sz="1400" b="1" dirty="0"/>
              <a:t>RADIUS</a:t>
            </a:r>
            <a:br>
              <a:rPr lang="en-US" sz="1400" b="1" dirty="0"/>
            </a:br>
            <a:r>
              <a:rPr lang="en-US" sz="1400" b="1" dirty="0"/>
              <a:t>Server</a:t>
            </a:r>
          </a:p>
        </p:txBody>
      </p:sp>
      <p:pic>
        <p:nvPicPr>
          <p:cNvPr id="43" name="Picture 4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41117" y="1789798"/>
            <a:ext cx="504825" cy="504825"/>
          </a:xfrm>
          <a:prstGeom prst="rect">
            <a:avLst/>
          </a:prstGeom>
        </p:spPr>
      </p:pic>
      <p:sp>
        <p:nvSpPr>
          <p:cNvPr id="44" name="TextBox 43"/>
          <p:cNvSpPr txBox="1"/>
          <p:nvPr/>
        </p:nvSpPr>
        <p:spPr>
          <a:xfrm>
            <a:off x="8400146" y="1491546"/>
            <a:ext cx="891591" cy="307777"/>
          </a:xfrm>
          <a:prstGeom prst="rect">
            <a:avLst/>
          </a:prstGeom>
          <a:noFill/>
        </p:spPr>
        <p:txBody>
          <a:bodyPr wrap="none" rtlCol="0">
            <a:spAutoFit/>
          </a:bodyPr>
          <a:lstStyle/>
          <a:p>
            <a:pPr algn="ctr"/>
            <a:r>
              <a:rPr lang="en-US" sz="1400" b="1" dirty="0"/>
              <a:t>Daemon</a:t>
            </a:r>
          </a:p>
        </p:txBody>
      </p:sp>
      <p:cxnSp>
        <p:nvCxnSpPr>
          <p:cNvPr id="46" name="Curved Connector 45"/>
          <p:cNvCxnSpPr>
            <a:stCxn id="43" idx="2"/>
          </p:cNvCxnSpPr>
          <p:nvPr/>
        </p:nvCxnSpPr>
        <p:spPr>
          <a:xfrm rot="5400000">
            <a:off x="7844377" y="2651272"/>
            <a:ext cx="1105802" cy="392505"/>
          </a:xfrm>
          <a:prstGeom prst="curvedConnector3">
            <a:avLst/>
          </a:prstGeom>
          <a:ln w="76200">
            <a:solidFill>
              <a:srgbClr val="0A2EDE"/>
            </a:solidFill>
            <a:tailEnd type="arrow"/>
          </a:ln>
        </p:spPr>
        <p:style>
          <a:lnRef idx="1">
            <a:schemeClr val="accent1"/>
          </a:lnRef>
          <a:fillRef idx="0">
            <a:schemeClr val="accent1"/>
          </a:fillRef>
          <a:effectRef idx="0">
            <a:schemeClr val="accent1"/>
          </a:effectRef>
          <a:fontRef idx="minor">
            <a:schemeClr val="tx1"/>
          </a:fontRef>
        </p:style>
      </p:cxnSp>
      <p:cxnSp>
        <p:nvCxnSpPr>
          <p:cNvPr id="47" name="Curved Connector 46"/>
          <p:cNvCxnSpPr/>
          <p:nvPr/>
        </p:nvCxnSpPr>
        <p:spPr>
          <a:xfrm>
            <a:off x="8943975" y="3514725"/>
            <a:ext cx="1561100" cy="112953"/>
          </a:xfrm>
          <a:prstGeom prst="curvedConnector3">
            <a:avLst>
              <a:gd name="adj1" fmla="val 50000"/>
            </a:avLst>
          </a:prstGeom>
          <a:ln w="76200">
            <a:solidFill>
              <a:srgbClr val="0A2EDE"/>
            </a:solidFill>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p:nvPr/>
        </p:nvCxnSpPr>
        <p:spPr>
          <a:xfrm rot="10800000" flipV="1">
            <a:off x="9039226" y="3828866"/>
            <a:ext cx="1465851" cy="152585"/>
          </a:xfrm>
          <a:prstGeom prst="curvedConnector3">
            <a:avLst/>
          </a:prstGeom>
          <a:ln w="76200">
            <a:solidFill>
              <a:srgbClr val="0A2EDE"/>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7810500" y="2543175"/>
            <a:ext cx="381000" cy="2181225"/>
          </a:xfrm>
          <a:prstGeom prst="straightConnector1">
            <a:avLst/>
          </a:prstGeom>
          <a:ln w="76200">
            <a:solidFill>
              <a:schemeClr val="accent6"/>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pic>
        <p:nvPicPr>
          <p:cNvPr id="66" name="Picture 6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63225" y="3348037"/>
            <a:ext cx="538639" cy="571500"/>
          </a:xfrm>
          <a:prstGeom prst="rect">
            <a:avLst/>
          </a:prstGeom>
        </p:spPr>
      </p:pic>
    </p:spTree>
    <p:extLst>
      <p:ext uri="{BB962C8B-B14F-4D97-AF65-F5344CB8AC3E}">
        <p14:creationId xmlns:p14="http://schemas.microsoft.com/office/powerpoint/2010/main" val="1181226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7686674" y="1293094"/>
            <a:ext cx="4010521" cy="4830616"/>
          </a:xfrm>
        </p:spPr>
        <p:txBody>
          <a:bodyPr/>
          <a:lstStyle/>
          <a:p>
            <a:r>
              <a:rPr lang="en-US" dirty="0"/>
              <a:t>OF 1.3 Multiple Flow Tables</a:t>
            </a:r>
          </a:p>
          <a:p>
            <a:pPr lvl="1"/>
            <a:r>
              <a:rPr lang="en-US" dirty="0"/>
              <a:t>Table 0 is egress filtering and binding traffic separation</a:t>
            </a:r>
          </a:p>
          <a:p>
            <a:pPr lvl="1"/>
            <a:r>
              <a:rPr lang="en-US" dirty="0"/>
              <a:t>Table 1+ is forwarding, </a:t>
            </a:r>
            <a:r>
              <a:rPr lang="en-US" dirty="0" err="1"/>
              <a:t>etc</a:t>
            </a:r>
            <a:endParaRPr lang="en-US" dirty="0"/>
          </a:p>
          <a:p>
            <a:r>
              <a:rPr lang="en-US" dirty="0"/>
              <a:t>Based on the ONOS SDN controller</a:t>
            </a:r>
          </a:p>
          <a:p>
            <a:pPr lvl="1"/>
            <a:r>
              <a:rPr lang="en-US" dirty="0"/>
              <a:t>Version 1.5.1</a:t>
            </a:r>
          </a:p>
          <a:p>
            <a:pPr lvl="1"/>
            <a:r>
              <a:rPr lang="en-US" dirty="0"/>
              <a:t>Including Apps: Forwarding, ARP Proxy, DHCP</a:t>
            </a:r>
          </a:p>
          <a:p>
            <a:r>
              <a:rPr lang="en-US" dirty="0"/>
              <a:t>New Apps</a:t>
            </a:r>
          </a:p>
          <a:p>
            <a:pPr lvl="1"/>
            <a:r>
              <a:rPr lang="en-US" dirty="0"/>
              <a:t>Binding Security App maintaining verified bindings</a:t>
            </a:r>
          </a:p>
          <a:p>
            <a:pPr lvl="1"/>
            <a:r>
              <a:rPr lang="en-US" dirty="0"/>
              <a:t>IEEE 802.1x app heavily modified</a:t>
            </a:r>
          </a:p>
        </p:txBody>
      </p:sp>
      <p:sp>
        <p:nvSpPr>
          <p:cNvPr id="3" name="Title 2"/>
          <p:cNvSpPr>
            <a:spLocks noGrp="1"/>
          </p:cNvSpPr>
          <p:nvPr>
            <p:ph type="title"/>
          </p:nvPr>
        </p:nvSpPr>
        <p:spPr/>
        <p:txBody>
          <a:bodyPr/>
          <a:lstStyle/>
          <a:p>
            <a:r>
              <a:rPr lang="en-US" dirty="0"/>
              <a:t>Implementation</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831" y="2289068"/>
            <a:ext cx="901808" cy="901808"/>
          </a:xfrm>
          <a:prstGeom prst="rect">
            <a:avLst/>
          </a:prstGeom>
        </p:spPr>
      </p:pic>
      <p:pic>
        <p:nvPicPr>
          <p:cNvPr id="5" name="Picture 4"/>
          <p:cNvPicPr>
            <a:picLocks noChangeAspect="1"/>
          </p:cNvPicPr>
          <p:nvPr/>
        </p:nvPicPr>
        <p:blipFill>
          <a:blip r:embed="rId4"/>
          <a:stretch>
            <a:fillRect/>
          </a:stretch>
        </p:blipFill>
        <p:spPr>
          <a:xfrm>
            <a:off x="272554" y="4044216"/>
            <a:ext cx="798362" cy="1127099"/>
          </a:xfrm>
          <a:prstGeom prst="rect">
            <a:avLst/>
          </a:prstGeom>
        </p:spPr>
      </p:pic>
      <p:pic>
        <p:nvPicPr>
          <p:cNvPr id="6" name="Picture 5"/>
          <p:cNvPicPr>
            <a:picLocks noChangeAspect="1"/>
          </p:cNvPicPr>
          <p:nvPr/>
        </p:nvPicPr>
        <p:blipFill>
          <a:blip r:embed="rId5"/>
          <a:stretch>
            <a:fillRect/>
          </a:stretch>
        </p:blipFill>
        <p:spPr>
          <a:xfrm>
            <a:off x="1299360" y="1831409"/>
            <a:ext cx="2015340" cy="1567665"/>
          </a:xfrm>
          <a:prstGeom prst="rect">
            <a:avLst/>
          </a:prstGeom>
        </p:spPr>
      </p:pic>
      <p:pic>
        <p:nvPicPr>
          <p:cNvPr id="7" name="Picture 6"/>
          <p:cNvPicPr>
            <a:picLocks noChangeAspect="1"/>
          </p:cNvPicPr>
          <p:nvPr/>
        </p:nvPicPr>
        <p:blipFill>
          <a:blip r:embed="rId5"/>
          <a:stretch>
            <a:fillRect/>
          </a:stretch>
        </p:blipFill>
        <p:spPr>
          <a:xfrm>
            <a:off x="1299360" y="3871559"/>
            <a:ext cx="2015340" cy="1567665"/>
          </a:xfrm>
          <a:prstGeom prst="rect">
            <a:avLst/>
          </a:prstGeom>
        </p:spPr>
      </p:pic>
      <p:sp>
        <p:nvSpPr>
          <p:cNvPr id="8" name="Rectangle 7"/>
          <p:cNvSpPr/>
          <p:nvPr/>
        </p:nvSpPr>
        <p:spPr>
          <a:xfrm>
            <a:off x="4610861" y="3623104"/>
            <a:ext cx="2529497" cy="49690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ONOS</a:t>
            </a:r>
            <a:br>
              <a:rPr lang="en-US" sz="1400" dirty="0">
                <a:cs typeface="Trebuchet MS"/>
              </a:rPr>
            </a:br>
            <a:r>
              <a:rPr lang="en-US" sz="1400" dirty="0">
                <a:cs typeface="Trebuchet MS"/>
              </a:rPr>
              <a:t>SDN Controller</a:t>
            </a:r>
          </a:p>
        </p:txBody>
      </p:sp>
      <p:sp>
        <p:nvSpPr>
          <p:cNvPr id="9" name="Rectangle 8"/>
          <p:cNvSpPr/>
          <p:nvPr/>
        </p:nvSpPr>
        <p:spPr>
          <a:xfrm>
            <a:off x="4610861" y="3190876"/>
            <a:ext cx="1266064" cy="40865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Forwarding</a:t>
            </a:r>
          </a:p>
        </p:txBody>
      </p:sp>
      <p:sp>
        <p:nvSpPr>
          <p:cNvPr id="10" name="Rectangle 9"/>
          <p:cNvSpPr/>
          <p:nvPr/>
        </p:nvSpPr>
        <p:spPr>
          <a:xfrm>
            <a:off x="5876925" y="2765466"/>
            <a:ext cx="1266065" cy="40865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IEEE 802.1x</a:t>
            </a:r>
          </a:p>
        </p:txBody>
      </p:sp>
      <p:sp>
        <p:nvSpPr>
          <p:cNvPr id="12" name="Rectangle 11"/>
          <p:cNvSpPr/>
          <p:nvPr/>
        </p:nvSpPr>
        <p:spPr>
          <a:xfrm>
            <a:off x="4608229" y="2764248"/>
            <a:ext cx="1266065" cy="40865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DHCP</a:t>
            </a:r>
          </a:p>
        </p:txBody>
      </p:sp>
      <p:sp>
        <p:nvSpPr>
          <p:cNvPr id="13" name="Rectangle 12"/>
          <p:cNvSpPr/>
          <p:nvPr/>
        </p:nvSpPr>
        <p:spPr>
          <a:xfrm>
            <a:off x="5874293" y="3194749"/>
            <a:ext cx="1266065" cy="40865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ARP Proxy</a:t>
            </a:r>
          </a:p>
        </p:txBody>
      </p:sp>
      <p:sp>
        <p:nvSpPr>
          <p:cNvPr id="14" name="Rectangle 13"/>
          <p:cNvSpPr/>
          <p:nvPr/>
        </p:nvSpPr>
        <p:spPr>
          <a:xfrm>
            <a:off x="5878184" y="2336693"/>
            <a:ext cx="1266065" cy="408650"/>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err="1">
                <a:cs typeface="Trebuchet MS"/>
              </a:rPr>
              <a:t>BindingApp</a:t>
            </a:r>
            <a:endParaRPr lang="en-US" sz="1400" dirty="0">
              <a:cs typeface="Trebuchet MS"/>
            </a:endParaRPr>
          </a:p>
        </p:txBody>
      </p:sp>
      <p:pic>
        <p:nvPicPr>
          <p:cNvPr id="15" name="Picture 14"/>
          <p:cNvPicPr>
            <a:picLocks noChangeAspect="1"/>
          </p:cNvPicPr>
          <p:nvPr/>
        </p:nvPicPr>
        <p:blipFill>
          <a:blip r:embed="rId4"/>
          <a:stretch>
            <a:fillRect/>
          </a:stretch>
        </p:blipFill>
        <p:spPr>
          <a:xfrm>
            <a:off x="5254677" y="5101940"/>
            <a:ext cx="1041567" cy="1470448"/>
          </a:xfrm>
          <a:prstGeom prst="rect">
            <a:avLst/>
          </a:prstGeom>
        </p:spPr>
      </p:pic>
      <p:sp>
        <p:nvSpPr>
          <p:cNvPr id="16" name="Rectangle 15"/>
          <p:cNvSpPr/>
          <p:nvPr/>
        </p:nvSpPr>
        <p:spPr>
          <a:xfrm>
            <a:off x="1479113" y="3088064"/>
            <a:ext cx="827917" cy="249987"/>
          </a:xfrm>
          <a:prstGeom prst="rect">
            <a:avLst/>
          </a:prstGeom>
          <a:solidFill>
            <a:schemeClr val="bg1"/>
          </a:solidFill>
          <a:ln>
            <a:solidFill>
              <a:schemeClr val="accent2"/>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solidFill>
                  <a:schemeClr val="tx1"/>
                </a:solidFill>
                <a:cs typeface="Trebuchet MS"/>
              </a:rPr>
              <a:t>TBL 0</a:t>
            </a:r>
          </a:p>
        </p:txBody>
      </p:sp>
      <p:sp>
        <p:nvSpPr>
          <p:cNvPr id="17" name="Rectangle 16"/>
          <p:cNvSpPr/>
          <p:nvPr/>
        </p:nvSpPr>
        <p:spPr>
          <a:xfrm>
            <a:off x="2507813" y="3088064"/>
            <a:ext cx="827917" cy="249987"/>
          </a:xfrm>
          <a:prstGeom prst="rect">
            <a:avLst/>
          </a:prstGeom>
          <a:solidFill>
            <a:schemeClr val="bg1"/>
          </a:solidFill>
          <a:ln>
            <a:solidFill>
              <a:schemeClr val="accent2"/>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solidFill>
                  <a:schemeClr val="tx1"/>
                </a:solidFill>
                <a:cs typeface="Trebuchet MS"/>
              </a:rPr>
              <a:t>TBL 1</a:t>
            </a:r>
          </a:p>
        </p:txBody>
      </p:sp>
      <p:sp>
        <p:nvSpPr>
          <p:cNvPr id="18" name="Rectangle 17"/>
          <p:cNvSpPr/>
          <p:nvPr/>
        </p:nvSpPr>
        <p:spPr>
          <a:xfrm>
            <a:off x="1458083" y="5123690"/>
            <a:ext cx="827917" cy="249987"/>
          </a:xfrm>
          <a:prstGeom prst="rect">
            <a:avLst/>
          </a:prstGeom>
          <a:solidFill>
            <a:schemeClr val="bg1"/>
          </a:solidFill>
          <a:ln>
            <a:solidFill>
              <a:schemeClr val="accent2"/>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solidFill>
                  <a:schemeClr val="tx1"/>
                </a:solidFill>
                <a:cs typeface="Trebuchet MS"/>
              </a:rPr>
              <a:t>TBL 0</a:t>
            </a:r>
          </a:p>
        </p:txBody>
      </p:sp>
      <p:sp>
        <p:nvSpPr>
          <p:cNvPr id="19" name="Rectangle 18"/>
          <p:cNvSpPr/>
          <p:nvPr/>
        </p:nvSpPr>
        <p:spPr>
          <a:xfrm>
            <a:off x="2486783" y="5123690"/>
            <a:ext cx="827917" cy="249987"/>
          </a:xfrm>
          <a:prstGeom prst="rect">
            <a:avLst/>
          </a:prstGeom>
          <a:solidFill>
            <a:schemeClr val="bg1"/>
          </a:solidFill>
          <a:ln>
            <a:solidFill>
              <a:schemeClr val="accent2"/>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solidFill>
                  <a:schemeClr val="tx1"/>
                </a:solidFill>
                <a:cs typeface="Trebuchet MS"/>
              </a:rPr>
              <a:t>TBL 1</a:t>
            </a:r>
          </a:p>
        </p:txBody>
      </p:sp>
      <p:sp>
        <p:nvSpPr>
          <p:cNvPr id="20" name="TextBox 19"/>
          <p:cNvSpPr txBox="1"/>
          <p:nvPr/>
        </p:nvSpPr>
        <p:spPr>
          <a:xfrm>
            <a:off x="1081199" y="3363785"/>
            <a:ext cx="1120821" cy="307777"/>
          </a:xfrm>
          <a:prstGeom prst="rect">
            <a:avLst/>
          </a:prstGeom>
          <a:noFill/>
        </p:spPr>
        <p:txBody>
          <a:bodyPr wrap="none" rtlCol="0">
            <a:spAutoFit/>
          </a:bodyPr>
          <a:lstStyle/>
          <a:p>
            <a:pPr algn="ctr"/>
            <a:r>
              <a:rPr lang="en-US" sz="1400" b="1" dirty="0"/>
              <a:t>Egress </a:t>
            </a:r>
            <a:r>
              <a:rPr lang="en-US" sz="1400" b="1" dirty="0" err="1"/>
              <a:t>Fltr</a:t>
            </a:r>
            <a:endParaRPr lang="en-US" sz="1400" b="1" dirty="0"/>
          </a:p>
        </p:txBody>
      </p:sp>
      <p:sp>
        <p:nvSpPr>
          <p:cNvPr id="21" name="TextBox 20"/>
          <p:cNvSpPr txBox="1"/>
          <p:nvPr/>
        </p:nvSpPr>
        <p:spPr>
          <a:xfrm>
            <a:off x="2797155" y="3363785"/>
            <a:ext cx="542136" cy="307777"/>
          </a:xfrm>
          <a:prstGeom prst="rect">
            <a:avLst/>
          </a:prstGeom>
          <a:noFill/>
        </p:spPr>
        <p:txBody>
          <a:bodyPr wrap="none" rtlCol="0">
            <a:spAutoFit/>
          </a:bodyPr>
          <a:lstStyle/>
          <a:p>
            <a:pPr algn="ctr"/>
            <a:r>
              <a:rPr lang="en-US" sz="1400" b="1" dirty="0" err="1"/>
              <a:t>Fwd</a:t>
            </a:r>
            <a:endParaRPr lang="en-US" sz="1400" b="1" dirty="0"/>
          </a:p>
        </p:txBody>
      </p:sp>
      <p:sp>
        <p:nvSpPr>
          <p:cNvPr id="22" name="TextBox 21"/>
          <p:cNvSpPr txBox="1"/>
          <p:nvPr/>
        </p:nvSpPr>
        <p:spPr>
          <a:xfrm>
            <a:off x="1063729" y="5391599"/>
            <a:ext cx="1120821" cy="307777"/>
          </a:xfrm>
          <a:prstGeom prst="rect">
            <a:avLst/>
          </a:prstGeom>
          <a:noFill/>
        </p:spPr>
        <p:txBody>
          <a:bodyPr wrap="none" rtlCol="0">
            <a:spAutoFit/>
          </a:bodyPr>
          <a:lstStyle/>
          <a:p>
            <a:pPr algn="ctr"/>
            <a:r>
              <a:rPr lang="en-US" sz="1400" b="1" dirty="0"/>
              <a:t>Egress </a:t>
            </a:r>
            <a:r>
              <a:rPr lang="en-US" sz="1400" b="1" dirty="0" err="1"/>
              <a:t>Fltr</a:t>
            </a:r>
            <a:endParaRPr lang="en-US" sz="1400" b="1" dirty="0"/>
          </a:p>
        </p:txBody>
      </p:sp>
      <p:sp>
        <p:nvSpPr>
          <p:cNvPr id="23" name="TextBox 22"/>
          <p:cNvSpPr txBox="1"/>
          <p:nvPr/>
        </p:nvSpPr>
        <p:spPr>
          <a:xfrm>
            <a:off x="2779685" y="5391599"/>
            <a:ext cx="542136" cy="307777"/>
          </a:xfrm>
          <a:prstGeom prst="rect">
            <a:avLst/>
          </a:prstGeom>
          <a:noFill/>
        </p:spPr>
        <p:txBody>
          <a:bodyPr wrap="none" rtlCol="0">
            <a:spAutoFit/>
          </a:bodyPr>
          <a:lstStyle/>
          <a:p>
            <a:pPr algn="ctr"/>
            <a:r>
              <a:rPr lang="en-US" sz="1400" b="1" dirty="0" err="1"/>
              <a:t>Fwd</a:t>
            </a:r>
            <a:endParaRPr lang="en-US" sz="1400" b="1" dirty="0"/>
          </a:p>
        </p:txBody>
      </p:sp>
      <p:cxnSp>
        <p:nvCxnSpPr>
          <p:cNvPr id="25" name="Elbow Connector 24"/>
          <p:cNvCxnSpPr/>
          <p:nvPr/>
        </p:nvCxnSpPr>
        <p:spPr>
          <a:xfrm rot="5400000">
            <a:off x="3002983" y="4269808"/>
            <a:ext cx="671063" cy="371476"/>
          </a:xfrm>
          <a:prstGeom prst="bentConnector3">
            <a:avLst>
              <a:gd name="adj1" fmla="val 98259"/>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Elbow Connector 33"/>
          <p:cNvCxnSpPr/>
          <p:nvPr/>
        </p:nvCxnSpPr>
        <p:spPr>
          <a:xfrm rot="16200000" flipH="1">
            <a:off x="2648491" y="3244254"/>
            <a:ext cx="1380044" cy="371473"/>
          </a:xfrm>
          <a:prstGeom prst="bentConnector3">
            <a:avLst>
              <a:gd name="adj1" fmla="val -1074"/>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923925" y="2765466"/>
            <a:ext cx="717684" cy="19358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flipV="1">
            <a:off x="904875" y="4810125"/>
            <a:ext cx="736734" cy="10828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8" idx="1"/>
          </p:cNvCxnSpPr>
          <p:nvPr/>
        </p:nvCxnSpPr>
        <p:spPr bwMode="auto">
          <a:xfrm flipH="1" flipV="1">
            <a:off x="3152777" y="2969791"/>
            <a:ext cx="1458084" cy="901768"/>
          </a:xfrm>
          <a:prstGeom prst="straightConnector1">
            <a:avLst/>
          </a:prstGeom>
          <a:noFill/>
          <a:ln w="50800" cap="flat" cmpd="sng" algn="ctr">
            <a:solidFill>
              <a:srgbClr val="7030A0"/>
            </a:solidFill>
            <a:prstDash val="solid"/>
            <a:round/>
            <a:headEnd type="none" w="med" len="med"/>
            <a:tailEnd type="none"/>
          </a:ln>
          <a:effectLst/>
        </p:spPr>
      </p:cxnSp>
      <p:cxnSp>
        <p:nvCxnSpPr>
          <p:cNvPr id="49" name="Straight Arrow Connector 48"/>
          <p:cNvCxnSpPr>
            <a:stCxn id="8" idx="1"/>
          </p:cNvCxnSpPr>
          <p:nvPr/>
        </p:nvCxnSpPr>
        <p:spPr bwMode="auto">
          <a:xfrm flipH="1">
            <a:off x="2797155" y="3871559"/>
            <a:ext cx="1813706" cy="509941"/>
          </a:xfrm>
          <a:prstGeom prst="straightConnector1">
            <a:avLst/>
          </a:prstGeom>
          <a:noFill/>
          <a:ln w="50800" cap="flat" cmpd="sng" algn="ctr">
            <a:solidFill>
              <a:srgbClr val="7030A0"/>
            </a:solidFill>
            <a:prstDash val="solid"/>
            <a:round/>
            <a:headEnd type="none" w="med" len="med"/>
            <a:tailEnd type="none"/>
          </a:ln>
          <a:effectLst/>
        </p:spPr>
      </p:cxnSp>
      <p:cxnSp>
        <p:nvCxnSpPr>
          <p:cNvPr id="57" name="Elbow Connector 56"/>
          <p:cNvCxnSpPr>
            <a:stCxn id="10" idx="3"/>
          </p:cNvCxnSpPr>
          <p:nvPr/>
        </p:nvCxnSpPr>
        <p:spPr>
          <a:xfrm flipH="1">
            <a:off x="5648325" y="2969791"/>
            <a:ext cx="1494665" cy="2575696"/>
          </a:xfrm>
          <a:prstGeom prst="bentConnector4">
            <a:avLst>
              <a:gd name="adj1" fmla="val -15294"/>
              <a:gd name="adj2" fmla="val 53966"/>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296244" y="5575554"/>
            <a:ext cx="1252267" cy="523220"/>
          </a:xfrm>
          <a:prstGeom prst="rect">
            <a:avLst/>
          </a:prstGeom>
          <a:noFill/>
        </p:spPr>
        <p:txBody>
          <a:bodyPr wrap="none" rtlCol="0">
            <a:spAutoFit/>
          </a:bodyPr>
          <a:lstStyle/>
          <a:p>
            <a:pPr algn="ctr"/>
            <a:r>
              <a:rPr lang="en-US" sz="1400" b="1" dirty="0" err="1"/>
              <a:t>FreeRADIUS</a:t>
            </a:r>
            <a:br>
              <a:rPr lang="en-US" sz="1400" b="1" dirty="0"/>
            </a:br>
            <a:r>
              <a:rPr lang="en-US" sz="1400" b="1" dirty="0"/>
              <a:t>Server</a:t>
            </a:r>
          </a:p>
        </p:txBody>
      </p:sp>
      <p:sp>
        <p:nvSpPr>
          <p:cNvPr id="31" name="TextBox 30"/>
          <p:cNvSpPr txBox="1"/>
          <p:nvPr/>
        </p:nvSpPr>
        <p:spPr>
          <a:xfrm>
            <a:off x="1611799" y="2387129"/>
            <a:ext cx="1367682" cy="307777"/>
          </a:xfrm>
          <a:prstGeom prst="rect">
            <a:avLst/>
          </a:prstGeom>
          <a:noFill/>
        </p:spPr>
        <p:txBody>
          <a:bodyPr wrap="none" rtlCol="0">
            <a:spAutoFit/>
          </a:bodyPr>
          <a:lstStyle/>
          <a:p>
            <a:pPr algn="ctr"/>
            <a:r>
              <a:rPr lang="en-US" sz="1400" b="1" dirty="0"/>
              <a:t>Open </a:t>
            </a:r>
            <a:r>
              <a:rPr lang="en-US" sz="1400" b="1" dirty="0" err="1"/>
              <a:t>vSwitch</a:t>
            </a:r>
            <a:endParaRPr lang="en-US" sz="1400" b="1" dirty="0"/>
          </a:p>
        </p:txBody>
      </p:sp>
      <p:sp>
        <p:nvSpPr>
          <p:cNvPr id="32" name="TextBox 31"/>
          <p:cNvSpPr txBox="1"/>
          <p:nvPr/>
        </p:nvSpPr>
        <p:spPr>
          <a:xfrm>
            <a:off x="1647709" y="4453876"/>
            <a:ext cx="1367682" cy="307777"/>
          </a:xfrm>
          <a:prstGeom prst="rect">
            <a:avLst/>
          </a:prstGeom>
          <a:noFill/>
        </p:spPr>
        <p:txBody>
          <a:bodyPr wrap="none" rtlCol="0">
            <a:spAutoFit/>
          </a:bodyPr>
          <a:lstStyle/>
          <a:p>
            <a:pPr algn="ctr"/>
            <a:r>
              <a:rPr lang="en-US" sz="1400" b="1" dirty="0"/>
              <a:t>Open </a:t>
            </a:r>
            <a:r>
              <a:rPr lang="en-US" sz="1400" b="1" dirty="0" err="1"/>
              <a:t>vSwitch</a:t>
            </a:r>
            <a:endParaRPr lang="en-US" sz="1400" b="1" dirty="0"/>
          </a:p>
        </p:txBody>
      </p:sp>
    </p:spTree>
    <p:extLst>
      <p:ext uri="{BB962C8B-B14F-4D97-AF65-F5344CB8AC3E}">
        <p14:creationId xmlns:p14="http://schemas.microsoft.com/office/powerpoint/2010/main" val="3820892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 Day in the Life Of Your Browser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2714" y="2685948"/>
            <a:ext cx="1905206" cy="1905206"/>
          </a:xfrm>
          <a:prstGeom prst="rect">
            <a:avLst/>
          </a:prstGeom>
        </p:spPr>
      </p:pic>
      <p:pic>
        <p:nvPicPr>
          <p:cNvPr id="5" name="Picture 4"/>
          <p:cNvPicPr>
            <a:picLocks noChangeAspect="1"/>
          </p:cNvPicPr>
          <p:nvPr/>
        </p:nvPicPr>
        <p:blipFill>
          <a:blip r:embed="rId3"/>
          <a:stretch>
            <a:fillRect/>
          </a:stretch>
        </p:blipFill>
        <p:spPr>
          <a:xfrm>
            <a:off x="10165178" y="1464609"/>
            <a:ext cx="1539875" cy="2173942"/>
          </a:xfrm>
          <a:prstGeom prst="rect">
            <a:avLst/>
          </a:prstGeom>
        </p:spPr>
      </p:pic>
      <p:sp>
        <p:nvSpPr>
          <p:cNvPr id="6" name="TextBox 5"/>
          <p:cNvSpPr txBox="1"/>
          <p:nvPr/>
        </p:nvSpPr>
        <p:spPr>
          <a:xfrm>
            <a:off x="9989276" y="1635760"/>
            <a:ext cx="1571007" cy="307777"/>
          </a:xfrm>
          <a:prstGeom prst="rect">
            <a:avLst/>
          </a:prstGeom>
          <a:noFill/>
        </p:spPr>
        <p:txBody>
          <a:bodyPr wrap="none" rtlCol="0">
            <a:spAutoFit/>
          </a:bodyPr>
          <a:lstStyle/>
          <a:p>
            <a:pPr algn="ctr"/>
            <a:r>
              <a:rPr lang="en-US" sz="1400" b="1" dirty="0"/>
              <a:t>www.chase.com</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52775" y="1185227"/>
            <a:ext cx="901065" cy="901065"/>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21721" y="3265505"/>
            <a:ext cx="1728759" cy="1294408"/>
          </a:xfrm>
          <a:prstGeom prst="rect">
            <a:avLst/>
          </a:prstGeom>
        </p:spPr>
      </p:pic>
      <p:cxnSp>
        <p:nvCxnSpPr>
          <p:cNvPr id="11" name="Connector: Elbow 10"/>
          <p:cNvCxnSpPr>
            <a:stCxn id="9" idx="2"/>
          </p:cNvCxnSpPr>
          <p:nvPr/>
        </p:nvCxnSpPr>
        <p:spPr>
          <a:xfrm rot="5400000" flipH="1" flipV="1">
            <a:off x="8150372" y="1775169"/>
            <a:ext cx="1420473" cy="4149016"/>
          </a:xfrm>
          <a:prstGeom prst="bentConnector4">
            <a:avLst>
              <a:gd name="adj1" fmla="val -16093"/>
              <a:gd name="adj2" fmla="val 101067"/>
            </a:avLst>
          </a:prstGeom>
          <a:ln/>
        </p:spPr>
        <p:style>
          <a:lnRef idx="3">
            <a:schemeClr val="dk1"/>
          </a:lnRef>
          <a:fillRef idx="0">
            <a:schemeClr val="dk1"/>
          </a:fillRef>
          <a:effectRef idx="2">
            <a:schemeClr val="dk1"/>
          </a:effectRef>
          <a:fontRef idx="minor">
            <a:schemeClr val="tx1"/>
          </a:fontRef>
        </p:style>
      </p:cxnSp>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7491" y="2759065"/>
            <a:ext cx="1132438" cy="1153644"/>
          </a:xfrm>
          <a:prstGeom prst="rect">
            <a:avLst/>
          </a:prstGeom>
        </p:spPr>
      </p:pic>
      <p:sp>
        <p:nvSpPr>
          <p:cNvPr id="16" name="Arrow: Right 15"/>
          <p:cNvSpPr/>
          <p:nvPr/>
        </p:nvSpPr>
        <p:spPr>
          <a:xfrm>
            <a:off x="2677258" y="3522184"/>
            <a:ext cx="2194560" cy="781049"/>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DNS Request</a:t>
            </a:r>
          </a:p>
        </p:txBody>
      </p:sp>
      <p:sp>
        <p:nvSpPr>
          <p:cNvPr id="17" name="Arrow: Right 16"/>
          <p:cNvSpPr/>
          <p:nvPr/>
        </p:nvSpPr>
        <p:spPr>
          <a:xfrm rot="1995789">
            <a:off x="4223302" y="1787107"/>
            <a:ext cx="2138778" cy="638520"/>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DNS Response</a:t>
            </a:r>
          </a:p>
        </p:txBody>
      </p:sp>
      <p:sp>
        <p:nvSpPr>
          <p:cNvPr id="18" name="Arrow: Right 17"/>
          <p:cNvSpPr/>
          <p:nvPr/>
        </p:nvSpPr>
        <p:spPr>
          <a:xfrm>
            <a:off x="2682529" y="4448129"/>
            <a:ext cx="2194560" cy="781049"/>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HTTP Request</a:t>
            </a:r>
          </a:p>
        </p:txBody>
      </p:sp>
      <p:sp>
        <p:nvSpPr>
          <p:cNvPr id="19" name="Arrow: Right 18"/>
          <p:cNvSpPr/>
          <p:nvPr/>
        </p:nvSpPr>
        <p:spPr>
          <a:xfrm rot="1995789">
            <a:off x="3896536" y="2092749"/>
            <a:ext cx="2138778" cy="638520"/>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ARP Reply</a:t>
            </a:r>
          </a:p>
        </p:txBody>
      </p:sp>
      <p:sp>
        <p:nvSpPr>
          <p:cNvPr id="20" name="Arrow: Right 19"/>
          <p:cNvSpPr/>
          <p:nvPr/>
        </p:nvSpPr>
        <p:spPr>
          <a:xfrm rot="1995789">
            <a:off x="3642558" y="2485839"/>
            <a:ext cx="2138778" cy="638520"/>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HTTP Reply</a:t>
            </a:r>
          </a:p>
        </p:txBody>
      </p:sp>
      <p:sp>
        <p:nvSpPr>
          <p:cNvPr id="21" name="Arrow: Right 20"/>
          <p:cNvSpPr/>
          <p:nvPr/>
        </p:nvSpPr>
        <p:spPr>
          <a:xfrm>
            <a:off x="2671233" y="3979407"/>
            <a:ext cx="2194560" cy="781049"/>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ARP Request</a:t>
            </a:r>
          </a:p>
        </p:txBody>
      </p:sp>
      <p:sp>
        <p:nvSpPr>
          <p:cNvPr id="26" name="Arrow: Right 25"/>
          <p:cNvSpPr/>
          <p:nvPr/>
        </p:nvSpPr>
        <p:spPr>
          <a:xfrm>
            <a:off x="8195518" y="3719977"/>
            <a:ext cx="2194560" cy="781049"/>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DNS Request</a:t>
            </a:r>
          </a:p>
        </p:txBody>
      </p:sp>
      <p:sp>
        <p:nvSpPr>
          <p:cNvPr id="28" name="Arrow: Left 27"/>
          <p:cNvSpPr/>
          <p:nvPr/>
        </p:nvSpPr>
        <p:spPr>
          <a:xfrm>
            <a:off x="3935898" y="3790848"/>
            <a:ext cx="1788070" cy="638564"/>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DNS Response</a:t>
            </a:r>
          </a:p>
        </p:txBody>
      </p:sp>
      <p:sp>
        <p:nvSpPr>
          <p:cNvPr id="29" name="Arrow: Left 28"/>
          <p:cNvSpPr/>
          <p:nvPr/>
        </p:nvSpPr>
        <p:spPr>
          <a:xfrm>
            <a:off x="3956730" y="4271872"/>
            <a:ext cx="1788070" cy="638564"/>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ARP Reply</a:t>
            </a:r>
          </a:p>
        </p:txBody>
      </p:sp>
      <p:sp>
        <p:nvSpPr>
          <p:cNvPr id="30" name="Arrow: Left 29"/>
          <p:cNvSpPr/>
          <p:nvPr/>
        </p:nvSpPr>
        <p:spPr>
          <a:xfrm>
            <a:off x="3961175" y="4736050"/>
            <a:ext cx="1788070" cy="638564"/>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HTTP Reply</a:t>
            </a:r>
          </a:p>
        </p:txBody>
      </p:sp>
      <p:sp>
        <p:nvSpPr>
          <p:cNvPr id="31" name="Text Box 10"/>
          <p:cNvSpPr txBox="1">
            <a:spLocks noChangeArrowheads="1"/>
          </p:cNvSpPr>
          <p:nvPr/>
        </p:nvSpPr>
        <p:spPr bwMode="auto">
          <a:xfrm>
            <a:off x="725122" y="5482634"/>
            <a:ext cx="10738581"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Insecure identifier bindings make this possible</a:t>
            </a:r>
          </a:p>
        </p:txBody>
      </p:sp>
      <p:sp>
        <p:nvSpPr>
          <p:cNvPr id="32" name="TextBox 31"/>
          <p:cNvSpPr txBox="1"/>
          <p:nvPr/>
        </p:nvSpPr>
        <p:spPr>
          <a:xfrm rot="19039456">
            <a:off x="-68373" y="2998418"/>
            <a:ext cx="2762295" cy="923330"/>
          </a:xfrm>
          <a:prstGeom prst="rect">
            <a:avLst/>
          </a:prstGeom>
          <a:noFill/>
        </p:spPr>
        <p:txBody>
          <a:bodyPr wrap="none" rtlCol="0">
            <a:spAutoFit/>
          </a:bodyPr>
          <a:lstStyle/>
          <a:p>
            <a:pPr algn="ctr"/>
            <a:r>
              <a:rPr lang="en-US" sz="5400" b="1" dirty="0">
                <a:ln>
                  <a:solidFill>
                    <a:schemeClr val="tx1"/>
                  </a:solidFill>
                </a:ln>
                <a:solidFill>
                  <a:srgbClr val="FF0000"/>
                </a:solidFill>
              </a:rPr>
              <a:t>PWNED</a:t>
            </a:r>
          </a:p>
        </p:txBody>
      </p:sp>
    </p:spTree>
    <p:extLst>
      <p:ext uri="{BB962C8B-B14F-4D97-AF65-F5344CB8AC3E}">
        <p14:creationId xmlns:p14="http://schemas.microsoft.com/office/powerpoint/2010/main" val="2670705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6"/>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2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17"/>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8"/>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21"/>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29"/>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xit" presetSubtype="0" fill="hold" grpId="1" nodeType="withEffect">
                                  <p:stCondLst>
                                    <p:cond delay="0"/>
                                  </p:stCondLst>
                                  <p:childTnLst>
                                    <p:set>
                                      <p:cBhvr>
                                        <p:cTn id="68" dur="1" fill="hold">
                                          <p:stCondLst>
                                            <p:cond delay="0"/>
                                          </p:stCondLst>
                                        </p:cTn>
                                        <p:tgtEl>
                                          <p:spTgt spid="18"/>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20"/>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3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6" grpId="0" animBg="1"/>
      <p:bldP spid="26" grpId="1" animBg="1"/>
      <p:bldP spid="28" grpId="0" animBg="1"/>
      <p:bldP spid="28" grpId="1" animBg="1"/>
      <p:bldP spid="29" grpId="0" animBg="1"/>
      <p:bldP spid="29" grpId="1" animBg="1"/>
      <p:bldP spid="30" grpId="0" animBg="1"/>
      <p:bldP spid="30" grpId="1" animBg="1"/>
      <p:bldP spid="31" grpId="0" animBg="1"/>
      <p:bldP spid="3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33083" y="1293094"/>
            <a:ext cx="5317368" cy="2602012"/>
          </a:xfrm>
        </p:spPr>
        <p:txBody>
          <a:bodyPr/>
          <a:lstStyle/>
          <a:p>
            <a:pPr marL="0" indent="0">
              <a:buNone/>
            </a:pPr>
            <a:r>
              <a:rPr lang="en-US" dirty="0"/>
              <a:t>Formal:</a:t>
            </a:r>
          </a:p>
          <a:p>
            <a:r>
              <a:rPr lang="en-US" dirty="0"/>
              <a:t>Model checking analysis using SPIN</a:t>
            </a:r>
          </a:p>
          <a:p>
            <a:r>
              <a:rPr lang="en-US" dirty="0"/>
              <a:t>Modeled ARP and DHCP</a:t>
            </a:r>
          </a:p>
          <a:p>
            <a:r>
              <a:rPr lang="en-US" dirty="0"/>
              <a:t>7 correctness invariants</a:t>
            </a:r>
          </a:p>
          <a:p>
            <a:r>
              <a:rPr lang="en-US" dirty="0"/>
              <a:t>Found 6 attacks without </a:t>
            </a:r>
            <a:r>
              <a:rPr lang="en-US" dirty="0" err="1"/>
              <a:t>SecureBinder</a:t>
            </a:r>
            <a:endParaRPr lang="en-US" dirty="0"/>
          </a:p>
          <a:p>
            <a:r>
              <a:rPr lang="en-US" dirty="0"/>
              <a:t>No attacks found with </a:t>
            </a:r>
            <a:r>
              <a:rPr lang="en-US" dirty="0" err="1"/>
              <a:t>SecureBinder</a:t>
            </a:r>
            <a:endParaRPr lang="en-US" dirty="0"/>
          </a:p>
        </p:txBody>
      </p:sp>
      <p:sp>
        <p:nvSpPr>
          <p:cNvPr id="3" name="Title 2"/>
          <p:cNvSpPr>
            <a:spLocks noGrp="1"/>
          </p:cNvSpPr>
          <p:nvPr>
            <p:ph type="title"/>
          </p:nvPr>
        </p:nvSpPr>
        <p:spPr/>
        <p:txBody>
          <a:bodyPr/>
          <a:lstStyle/>
          <a:p>
            <a:r>
              <a:rPr lang="en-US" dirty="0"/>
              <a:t>Security Evaluation</a:t>
            </a:r>
          </a:p>
        </p:txBody>
      </p:sp>
      <p:sp>
        <p:nvSpPr>
          <p:cNvPr id="4" name="Content Placeholder 3"/>
          <p:cNvSpPr>
            <a:spLocks noGrp="1"/>
          </p:cNvSpPr>
          <p:nvPr>
            <p:ph sz="quarter" idx="11"/>
          </p:nvPr>
        </p:nvSpPr>
        <p:spPr>
          <a:xfrm>
            <a:off x="6218828" y="1293094"/>
            <a:ext cx="5317368" cy="2162625"/>
          </a:xfrm>
        </p:spPr>
        <p:txBody>
          <a:bodyPr/>
          <a:lstStyle/>
          <a:p>
            <a:pPr marL="0" indent="0">
              <a:buNone/>
            </a:pPr>
            <a:r>
              <a:rPr lang="en-US" dirty="0"/>
              <a:t>Experimental:</a:t>
            </a:r>
          </a:p>
          <a:p>
            <a:r>
              <a:rPr lang="en-US" dirty="0"/>
              <a:t>Tested with </a:t>
            </a:r>
            <a:r>
              <a:rPr lang="en-US" dirty="0" err="1"/>
              <a:t>Mininet</a:t>
            </a:r>
            <a:r>
              <a:rPr lang="en-US" dirty="0"/>
              <a:t>, which provides an emulated SDN network environment</a:t>
            </a:r>
          </a:p>
          <a:p>
            <a:r>
              <a:rPr lang="en-US" dirty="0"/>
              <a:t>Launched three identifier binding attacks against ONOS and </a:t>
            </a:r>
            <a:r>
              <a:rPr lang="en-US" dirty="0" err="1"/>
              <a:t>SecureBinder</a:t>
            </a:r>
            <a:endParaRPr lang="en-US" dirty="0"/>
          </a:p>
          <a:p>
            <a:pPr marL="0" indent="0">
              <a:buNone/>
            </a:pPr>
            <a:endParaRPr lang="en-US" dirty="0"/>
          </a:p>
        </p:txBody>
      </p:sp>
      <p:graphicFrame>
        <p:nvGraphicFramePr>
          <p:cNvPr id="5" name="Group 53"/>
          <p:cNvGraphicFramePr>
            <a:graphicFrameLocks/>
          </p:cNvGraphicFramePr>
          <p:nvPr>
            <p:extLst>
              <p:ext uri="{D42A27DB-BD31-4B8C-83A1-F6EECF244321}">
                <p14:modId xmlns:p14="http://schemas.microsoft.com/office/powerpoint/2010/main" val="2020305610"/>
              </p:ext>
            </p:extLst>
          </p:nvPr>
        </p:nvGraphicFramePr>
        <p:xfrm>
          <a:off x="6217964" y="3708402"/>
          <a:ext cx="5318232" cy="1781175"/>
        </p:xfrm>
        <a:graphic>
          <a:graphicData uri="http://schemas.openxmlformats.org/drawingml/2006/table">
            <a:tbl>
              <a:tblPr/>
              <a:tblGrid>
                <a:gridCol w="1772744">
                  <a:extLst>
                    <a:ext uri="{9D8B030D-6E8A-4147-A177-3AD203B41FA5}">
                      <a16:colId xmlns:a16="http://schemas.microsoft.com/office/drawing/2014/main" val="20000"/>
                    </a:ext>
                  </a:extLst>
                </a:gridCol>
                <a:gridCol w="1772744">
                  <a:extLst>
                    <a:ext uri="{9D8B030D-6E8A-4147-A177-3AD203B41FA5}">
                      <a16:colId xmlns:a16="http://schemas.microsoft.com/office/drawing/2014/main" val="20001"/>
                    </a:ext>
                  </a:extLst>
                </a:gridCol>
                <a:gridCol w="1772744">
                  <a:extLst>
                    <a:ext uri="{9D8B030D-6E8A-4147-A177-3AD203B41FA5}">
                      <a16:colId xmlns:a16="http://schemas.microsoft.com/office/drawing/2014/main" val="20002"/>
                    </a:ext>
                  </a:extLst>
                </a:gridCol>
              </a:tblGrid>
              <a:tr h="421005">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Attack</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ONOS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err="1">
                          <a:ln>
                            <a:noFill/>
                          </a:ln>
                          <a:solidFill>
                            <a:schemeClr val="bg1"/>
                          </a:solidFill>
                          <a:effectLst>
                            <a:outerShdw blurRad="38100" dist="38100" dir="2700000" algn="tl">
                              <a:srgbClr val="000000">
                                <a:alpha val="43137"/>
                              </a:srgbClr>
                            </a:outerShdw>
                          </a:effectLst>
                          <a:latin typeface="Arial" charset="0"/>
                        </a:rPr>
                        <a:t>SecureBinder</a:t>
                      </a:r>
                      <a:endPar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Persona Hijacking</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ARP Spoofing</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Host Location Hijacking</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endParaRPr kumimoji="0" lang="en-US" sz="1400" b="1" i="0" u="none" strike="noStrike" cap="none" normalizeH="0" baseline="0" dirty="0">
                        <a:ln>
                          <a:noFill/>
                        </a:ln>
                        <a:solidFill>
                          <a:schemeClr val="tx1"/>
                        </a:solidFill>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7396" y="4160560"/>
            <a:ext cx="363582" cy="38576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7396" y="4584423"/>
            <a:ext cx="363582" cy="385763"/>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47396" y="5017810"/>
            <a:ext cx="363582" cy="385763"/>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32353" y="4208714"/>
            <a:ext cx="289454" cy="289454"/>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32353" y="4632577"/>
            <a:ext cx="289454" cy="289454"/>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32353" y="5065964"/>
            <a:ext cx="289454" cy="289454"/>
          </a:xfrm>
          <a:prstGeom prst="rect">
            <a:avLst/>
          </a:prstGeom>
        </p:spPr>
      </p:pic>
      <p:sp>
        <p:nvSpPr>
          <p:cNvPr id="13" name="Text Box 10"/>
          <p:cNvSpPr txBox="1">
            <a:spLocks noChangeArrowheads="1"/>
          </p:cNvSpPr>
          <p:nvPr/>
        </p:nvSpPr>
        <p:spPr bwMode="auto">
          <a:xfrm>
            <a:off x="668123" y="4736044"/>
            <a:ext cx="4867624"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See the paper for more details</a:t>
            </a:r>
          </a:p>
        </p:txBody>
      </p:sp>
      <p:sp>
        <p:nvSpPr>
          <p:cNvPr id="15" name="TextBox 14"/>
          <p:cNvSpPr txBox="1"/>
          <p:nvPr/>
        </p:nvSpPr>
        <p:spPr>
          <a:xfrm>
            <a:off x="6650182" y="5489577"/>
            <a:ext cx="4328556" cy="307777"/>
          </a:xfrm>
          <a:prstGeom prst="rect">
            <a:avLst/>
          </a:prstGeom>
          <a:noFill/>
        </p:spPr>
        <p:txBody>
          <a:bodyPr wrap="square" rtlCol="0">
            <a:spAutoFit/>
          </a:bodyPr>
          <a:lstStyle/>
          <a:p>
            <a:pPr algn="ctr"/>
            <a:r>
              <a:rPr lang="en-US" sz="1400" b="1" dirty="0"/>
              <a:t>Attacks Stopped by ONOS and </a:t>
            </a:r>
            <a:r>
              <a:rPr lang="en-US" sz="1400" b="1" dirty="0" err="1"/>
              <a:t>SecureBinder</a:t>
            </a:r>
            <a:endParaRPr lang="en-US" sz="1400" b="1" dirty="0"/>
          </a:p>
        </p:txBody>
      </p:sp>
    </p:spTree>
    <p:extLst>
      <p:ext uri="{BB962C8B-B14F-4D97-AF65-F5344CB8AC3E}">
        <p14:creationId xmlns:p14="http://schemas.microsoft.com/office/powerpoint/2010/main" val="1194123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722148" y="1320964"/>
            <a:ext cx="5317368" cy="1226293"/>
          </a:xfrm>
        </p:spPr>
        <p:txBody>
          <a:bodyPr/>
          <a:lstStyle/>
          <a:p>
            <a:pPr marL="0" indent="0">
              <a:buNone/>
            </a:pPr>
            <a:r>
              <a:rPr lang="en-US" dirty="0"/>
              <a:t>Latency and Controller Load:</a:t>
            </a:r>
          </a:p>
          <a:p>
            <a:r>
              <a:rPr lang="en-US" sz="1800" dirty="0"/>
              <a:t>Host Join Latency: time from host connected to network to operational network</a:t>
            </a:r>
          </a:p>
          <a:p>
            <a:r>
              <a:rPr lang="en-US" sz="1800" dirty="0"/>
              <a:t>New Flow Latency: time to start a new flow</a:t>
            </a:r>
          </a:p>
          <a:p>
            <a:pPr lvl="1"/>
            <a:r>
              <a:rPr lang="en-US" sz="1600" dirty="0"/>
              <a:t>Only the first packet will be impacted</a:t>
            </a:r>
          </a:p>
          <a:p>
            <a:r>
              <a:rPr lang="en-US" sz="1800" dirty="0"/>
              <a:t>Approximate controller load based on number of </a:t>
            </a:r>
            <a:r>
              <a:rPr lang="en-US" sz="1800" dirty="0" err="1"/>
              <a:t>pkt_in</a:t>
            </a:r>
            <a:r>
              <a:rPr lang="en-US" sz="1800" dirty="0"/>
              <a:t> events</a:t>
            </a:r>
          </a:p>
        </p:txBody>
      </p:sp>
      <p:sp>
        <p:nvSpPr>
          <p:cNvPr id="3" name="Title 2"/>
          <p:cNvSpPr>
            <a:spLocks noGrp="1"/>
          </p:cNvSpPr>
          <p:nvPr>
            <p:ph type="title"/>
          </p:nvPr>
        </p:nvSpPr>
        <p:spPr/>
        <p:txBody>
          <a:bodyPr/>
          <a:lstStyle/>
          <a:p>
            <a:r>
              <a:rPr lang="en-US" dirty="0"/>
              <a:t>Performance Evaluation</a:t>
            </a:r>
          </a:p>
        </p:txBody>
      </p:sp>
      <p:sp>
        <p:nvSpPr>
          <p:cNvPr id="4" name="Content Placeholder 3"/>
          <p:cNvSpPr>
            <a:spLocks noGrp="1"/>
          </p:cNvSpPr>
          <p:nvPr>
            <p:ph sz="quarter" idx="11"/>
          </p:nvPr>
        </p:nvSpPr>
        <p:spPr>
          <a:xfrm>
            <a:off x="6516226" y="1293094"/>
            <a:ext cx="5019969" cy="1562922"/>
          </a:xfrm>
        </p:spPr>
        <p:txBody>
          <a:bodyPr/>
          <a:lstStyle/>
          <a:p>
            <a:pPr marL="0" indent="0">
              <a:buNone/>
            </a:pPr>
            <a:r>
              <a:rPr lang="en-US" dirty="0"/>
              <a:t>Flow Rules:</a:t>
            </a:r>
          </a:p>
          <a:p>
            <a:r>
              <a:rPr lang="en-US" sz="1800" dirty="0"/>
              <a:t>Limited switch resource</a:t>
            </a:r>
          </a:p>
          <a:p>
            <a:r>
              <a:rPr lang="en-US" sz="1800" dirty="0"/>
              <a:t>Typical switch has ~2-8K slots</a:t>
            </a:r>
          </a:p>
        </p:txBody>
      </p:sp>
      <p:graphicFrame>
        <p:nvGraphicFramePr>
          <p:cNvPr id="5" name="Group 53"/>
          <p:cNvGraphicFramePr>
            <a:graphicFrameLocks/>
          </p:cNvGraphicFramePr>
          <p:nvPr>
            <p:extLst>
              <p:ext uri="{D42A27DB-BD31-4B8C-83A1-F6EECF244321}">
                <p14:modId xmlns:p14="http://schemas.microsoft.com/office/powerpoint/2010/main" val="3985900023"/>
              </p:ext>
            </p:extLst>
          </p:nvPr>
        </p:nvGraphicFramePr>
        <p:xfrm>
          <a:off x="721284" y="3941295"/>
          <a:ext cx="5318232" cy="1684020"/>
        </p:xfrm>
        <a:graphic>
          <a:graphicData uri="http://schemas.openxmlformats.org/drawingml/2006/table">
            <a:tbl>
              <a:tblPr/>
              <a:tblGrid>
                <a:gridCol w="1772744">
                  <a:extLst>
                    <a:ext uri="{9D8B030D-6E8A-4147-A177-3AD203B41FA5}">
                      <a16:colId xmlns:a16="http://schemas.microsoft.com/office/drawing/2014/main" val="20000"/>
                    </a:ext>
                  </a:extLst>
                </a:gridCol>
                <a:gridCol w="1772744">
                  <a:extLst>
                    <a:ext uri="{9D8B030D-6E8A-4147-A177-3AD203B41FA5}">
                      <a16:colId xmlns:a16="http://schemas.microsoft.com/office/drawing/2014/main" val="20001"/>
                    </a:ext>
                  </a:extLst>
                </a:gridCol>
                <a:gridCol w="1772744">
                  <a:extLst>
                    <a:ext uri="{9D8B030D-6E8A-4147-A177-3AD203B41FA5}">
                      <a16:colId xmlns:a16="http://schemas.microsoft.com/office/drawing/2014/main" val="20002"/>
                    </a:ext>
                  </a:extLst>
                </a:gridCol>
              </a:tblGrid>
              <a:tr h="421005">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endPar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rPr>
                        <a:t>ONOS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5000"/>
                        </a:spcBef>
                        <a:spcAft>
                          <a:spcPct val="0"/>
                        </a:spcAft>
                        <a:buClrTx/>
                        <a:buSzPct val="125000"/>
                        <a:buFontTx/>
                        <a:buNone/>
                        <a:tabLst/>
                      </a:pPr>
                      <a:r>
                        <a:rPr kumimoji="0" lang="en-US" sz="1600" b="1" i="0" u="none" strike="noStrike" cap="none" normalizeH="0" baseline="0" dirty="0" err="1">
                          <a:ln>
                            <a:noFill/>
                          </a:ln>
                          <a:solidFill>
                            <a:schemeClr val="bg1"/>
                          </a:solidFill>
                          <a:effectLst>
                            <a:outerShdw blurRad="38100" dist="38100" dir="2700000" algn="tl">
                              <a:srgbClr val="000000">
                                <a:alpha val="43137"/>
                              </a:srgbClr>
                            </a:outerShdw>
                          </a:effectLst>
                          <a:latin typeface="Arial" charset="0"/>
                        </a:rPr>
                        <a:t>SecureBinder</a:t>
                      </a:r>
                      <a:endParaRPr kumimoji="0" lang="en-US" sz="1600" b="1" i="0" u="none" strike="noStrike" cap="none" normalizeH="0" baseline="0" dirty="0">
                        <a:ln>
                          <a:noFill/>
                        </a:ln>
                        <a:solidFill>
                          <a:schemeClr val="bg1"/>
                        </a:solidFill>
                        <a:effectLst>
                          <a:outerShdw blurRad="38100" dist="38100" dir="2700000" algn="tl">
                            <a:srgbClr val="000000">
                              <a:alpha val="43137"/>
                            </a:srgbClr>
                          </a:outerShdw>
                        </a:effectLst>
                        <a:latin typeface="Arial" charset="0"/>
                      </a:endParaRP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0"/>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Host Join Latency</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505ms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3505ms     </a:t>
                      </a:r>
                      <a:r>
                        <a:rPr kumimoji="0" lang="en-US" sz="1400" b="1" i="0" u="none" strike="noStrike" cap="none" normalizeH="0" baseline="0" dirty="0">
                          <a:ln>
                            <a:noFill/>
                          </a:ln>
                          <a:solidFill>
                            <a:srgbClr val="FF0000"/>
                          </a:solidFill>
                          <a:effectLst/>
                          <a:latin typeface="Arial" charset="0"/>
                        </a:rPr>
                        <a:t>(+3sec)</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New Flow Latency</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8ms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6ms           </a:t>
                      </a:r>
                      <a:r>
                        <a:rPr kumimoji="0" lang="en-US" sz="1400" b="1" i="0" u="none" strike="noStrike" cap="none" normalizeH="0" baseline="0" dirty="0">
                          <a:ln>
                            <a:noFill/>
                          </a:ln>
                          <a:solidFill>
                            <a:schemeClr val="accent6"/>
                          </a:solidFill>
                          <a:effectLst/>
                          <a:latin typeface="Arial" charset="0"/>
                        </a:rPr>
                        <a:t>(-2ms)</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1005">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err="1">
                          <a:ln>
                            <a:noFill/>
                          </a:ln>
                          <a:solidFill>
                            <a:schemeClr val="tx1"/>
                          </a:solidFill>
                          <a:effectLst/>
                          <a:latin typeface="Arial" charset="0"/>
                        </a:rPr>
                        <a:t>Pkt_in’s</a:t>
                      </a:r>
                      <a:r>
                        <a:rPr kumimoji="0" lang="en-US" sz="1400" b="1" i="0" u="none" strike="noStrike" cap="none" normalizeH="0" baseline="0" dirty="0">
                          <a:ln>
                            <a:noFill/>
                          </a:ln>
                          <a:solidFill>
                            <a:schemeClr val="tx1"/>
                          </a:solidFill>
                          <a:effectLst/>
                          <a:latin typeface="Arial" charset="0"/>
                        </a:rPr>
                        <a:t> (Load)</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131</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5000"/>
                        </a:spcBef>
                        <a:spcAft>
                          <a:spcPct val="0"/>
                        </a:spcAft>
                        <a:buClrTx/>
                        <a:buSzPct val="125000"/>
                        <a:buFontTx/>
                        <a:buNone/>
                        <a:tabLst/>
                      </a:pPr>
                      <a:r>
                        <a:rPr kumimoji="0" lang="en-US" sz="1400" b="1" i="0" u="none" strike="noStrike" cap="none" normalizeH="0" baseline="0" dirty="0">
                          <a:ln>
                            <a:noFill/>
                          </a:ln>
                          <a:solidFill>
                            <a:schemeClr val="tx1"/>
                          </a:solidFill>
                          <a:effectLst/>
                          <a:latin typeface="Arial" charset="0"/>
                        </a:rPr>
                        <a:t>193            </a:t>
                      </a:r>
                      <a:r>
                        <a:rPr kumimoji="0" lang="en-US" sz="1400" b="1" i="0" u="none" strike="noStrike" cap="none" normalizeH="0" baseline="0" dirty="0">
                          <a:ln>
                            <a:noFill/>
                          </a:ln>
                          <a:solidFill>
                            <a:srgbClr val="FF0000"/>
                          </a:solidFill>
                          <a:effectLst/>
                          <a:latin typeface="Arial" charset="0"/>
                        </a:rPr>
                        <a:t>(+47%)</a:t>
                      </a:r>
                    </a:p>
                  </a:txBody>
                  <a:tcPr marL="115358" marR="115358" anchor="ctr" horzOverflow="overflow">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TextBox 11"/>
          <p:cNvSpPr txBox="1"/>
          <p:nvPr/>
        </p:nvSpPr>
        <p:spPr>
          <a:xfrm>
            <a:off x="2695589" y="5934074"/>
            <a:ext cx="7137981" cy="307777"/>
          </a:xfrm>
          <a:prstGeom prst="rect">
            <a:avLst/>
          </a:prstGeom>
          <a:noFill/>
        </p:spPr>
        <p:txBody>
          <a:bodyPr wrap="none" rtlCol="0">
            <a:spAutoFit/>
          </a:bodyPr>
          <a:lstStyle/>
          <a:p>
            <a:pPr algn="ctr"/>
            <a:r>
              <a:rPr lang="en-US" sz="1400" b="1" dirty="0"/>
              <a:t>Testing done with </a:t>
            </a:r>
            <a:r>
              <a:rPr lang="en-US" sz="1400" b="1" dirty="0" err="1"/>
              <a:t>Mininet</a:t>
            </a:r>
            <a:r>
              <a:rPr lang="en-US" sz="1400" b="1" dirty="0"/>
              <a:t>, which provides an emulated SDN network environment </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8259" y="2521089"/>
            <a:ext cx="3930693" cy="3258606"/>
          </a:xfrm>
          <a:prstGeom prst="rect">
            <a:avLst/>
          </a:prstGeom>
        </p:spPr>
      </p:pic>
    </p:spTree>
    <p:extLst>
      <p:ext uri="{BB962C8B-B14F-4D97-AF65-F5344CB8AC3E}">
        <p14:creationId xmlns:p14="http://schemas.microsoft.com/office/powerpoint/2010/main" val="2262780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p:txBody>
          <a:bodyPr/>
          <a:lstStyle/>
          <a:p>
            <a:r>
              <a:rPr lang="en-US" dirty="0"/>
              <a:t>We demonstrated the power of identifier binding attacks in SDNs by developing a new attack called Persona Hijacking that progressively breaks multiple bindings to hijack a Victim’s IP address and hostname persistently and co-opts the network infrastructure to propagate that deception</a:t>
            </a:r>
          </a:p>
          <a:p>
            <a:r>
              <a:rPr lang="en-US" dirty="0"/>
              <a:t>We showed that this attack is effective against ONOS and </a:t>
            </a:r>
            <a:r>
              <a:rPr lang="en-US" dirty="0" err="1"/>
              <a:t>Ryu</a:t>
            </a:r>
            <a:endParaRPr lang="en-US" dirty="0"/>
          </a:p>
          <a:p>
            <a:r>
              <a:rPr lang="en-US" dirty="0"/>
              <a:t>We then developed a defense called </a:t>
            </a:r>
            <a:r>
              <a:rPr lang="en-US" dirty="0" err="1"/>
              <a:t>SecureBinder</a:t>
            </a:r>
            <a:r>
              <a:rPr lang="en-US" dirty="0"/>
              <a:t> that systematically and completely prevent all identifier binding attacks at multiple layers of the network stack by leveraging the programmatic control and global view of the network in SDN and a root-of-trust provided by IEEE 802.1x</a:t>
            </a:r>
          </a:p>
          <a:p>
            <a:r>
              <a:rPr lang="en-US" dirty="0"/>
              <a:t>We showed that this defense is effective against 3 identifier binding attacks, including Persona Hijacking, and that its performance overhead is acceptable</a:t>
            </a:r>
          </a:p>
        </p:txBody>
      </p:sp>
      <p:sp>
        <p:nvSpPr>
          <p:cNvPr id="5" name="Title 4"/>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2500847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Questions?</a:t>
            </a:r>
          </a:p>
        </p:txBody>
      </p:sp>
      <p:sp>
        <p:nvSpPr>
          <p:cNvPr id="4" name="Freeform 6"/>
          <p:cNvSpPr/>
          <p:nvPr/>
        </p:nvSpPr>
        <p:spPr>
          <a:xfrm>
            <a:off x="4145143" y="2769894"/>
            <a:ext cx="3898540" cy="2059564"/>
          </a:xfrm>
          <a:custGeom>
            <a:avLst/>
            <a:gdLst>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67841 w 3896591"/>
              <a:gd name="connsiteY27" fmla="*/ 161059 h 2093768"/>
              <a:gd name="connsiteX28" fmla="*/ 2462645 w 3896591"/>
              <a:gd name="connsiteY28" fmla="*/ 15586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67841 w 3896591"/>
              <a:gd name="connsiteY27" fmla="*/ 161059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61359 w 3896591"/>
              <a:gd name="connsiteY26" fmla="*/ 192232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66554 w 3896591"/>
              <a:gd name="connsiteY25" fmla="*/ 503959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34045 w 3896591"/>
              <a:gd name="connsiteY24" fmla="*/ 503959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39241 w 3896591"/>
              <a:gd name="connsiteY23" fmla="*/ 223404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37954 w 3896591"/>
              <a:gd name="connsiteY22" fmla="*/ 181841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17173 w 3896591"/>
              <a:gd name="connsiteY21" fmla="*/ 15586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563832 w 3896591"/>
              <a:gd name="connsiteY20" fmla="*/ 15586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569027 w 3896591"/>
              <a:gd name="connsiteY19" fmla="*/ 192232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46959 w 3896591"/>
              <a:gd name="connsiteY18" fmla="*/ 223404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52154 w 3896591"/>
              <a:gd name="connsiteY17" fmla="*/ 519545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24841 w 3896591"/>
              <a:gd name="connsiteY16" fmla="*/ 514350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19645 w 3896591"/>
              <a:gd name="connsiteY15" fmla="*/ 228600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413164 w 3896591"/>
              <a:gd name="connsiteY14" fmla="*/ 19742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13164 w 3896591"/>
              <a:gd name="connsiteY13" fmla="*/ 15586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380259 w 3896591"/>
              <a:gd name="connsiteY13" fmla="*/ 25977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3802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040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040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3708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3708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994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99459 w 3896591"/>
              <a:gd name="connsiteY25" fmla="*/ 559377 h 2093768"/>
              <a:gd name="connsiteX26" fmla="*/ 25232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5195 h 2093768"/>
              <a:gd name="connsiteX1" fmla="*/ 3709554 w 3896591"/>
              <a:gd name="connsiteY1" fmla="*/ 5195 h 2093768"/>
              <a:gd name="connsiteX2" fmla="*/ 3865418 w 3896591"/>
              <a:gd name="connsiteY2" fmla="*/ 57150 h 2093768"/>
              <a:gd name="connsiteX3" fmla="*/ 3896591 w 3896591"/>
              <a:gd name="connsiteY3" fmla="*/ 207818 h 2093768"/>
              <a:gd name="connsiteX4" fmla="*/ 3891395 w 3896591"/>
              <a:gd name="connsiteY4" fmla="*/ 1880754 h 2093768"/>
              <a:gd name="connsiteX5" fmla="*/ 3875809 w 3896591"/>
              <a:gd name="connsiteY5" fmla="*/ 2047009 h 2093768"/>
              <a:gd name="connsiteX6" fmla="*/ 3699164 w 3896591"/>
              <a:gd name="connsiteY6" fmla="*/ 2093768 h 2093768"/>
              <a:gd name="connsiteX7" fmla="*/ 176645 w 3896591"/>
              <a:gd name="connsiteY7" fmla="*/ 2088572 h 2093768"/>
              <a:gd name="connsiteX8" fmla="*/ 51954 w 3896591"/>
              <a:gd name="connsiteY8" fmla="*/ 2052204 h 2093768"/>
              <a:gd name="connsiteX9" fmla="*/ 0 w 3896591"/>
              <a:gd name="connsiteY9" fmla="*/ 1943100 h 2093768"/>
              <a:gd name="connsiteX10" fmla="*/ 5195 w 3896591"/>
              <a:gd name="connsiteY10" fmla="*/ 166254 h 2093768"/>
              <a:gd name="connsiteX11" fmla="*/ 46759 w 3896591"/>
              <a:gd name="connsiteY11" fmla="*/ 57150 h 2093768"/>
              <a:gd name="connsiteX12" fmla="*/ 135082 w 3896591"/>
              <a:gd name="connsiteY12" fmla="*/ 0 h 2093768"/>
              <a:gd name="connsiteX13" fmla="*/ 1456459 w 3896591"/>
              <a:gd name="connsiteY13" fmla="*/ 25977 h 2093768"/>
              <a:gd name="connsiteX14" fmla="*/ 1456459 w 3896591"/>
              <a:gd name="connsiteY14" fmla="*/ 178377 h 2093768"/>
              <a:gd name="connsiteX15" fmla="*/ 1380259 w 3896591"/>
              <a:gd name="connsiteY15" fmla="*/ 254577 h 2093768"/>
              <a:gd name="connsiteX16" fmla="*/ 1380259 w 3896591"/>
              <a:gd name="connsiteY16" fmla="*/ 559377 h 2093768"/>
              <a:gd name="connsiteX17" fmla="*/ 1685059 w 3896591"/>
              <a:gd name="connsiteY17" fmla="*/ 559377 h 2093768"/>
              <a:gd name="connsiteX18" fmla="*/ 1685059 w 3896591"/>
              <a:gd name="connsiteY18" fmla="*/ 254577 h 2093768"/>
              <a:gd name="connsiteX19" fmla="*/ 1608859 w 3896591"/>
              <a:gd name="connsiteY19" fmla="*/ 178377 h 2093768"/>
              <a:gd name="connsiteX20" fmla="*/ 1608859 w 3896591"/>
              <a:gd name="connsiteY20" fmla="*/ 25977 h 2093768"/>
              <a:gd name="connsiteX21" fmla="*/ 2294659 w 3896591"/>
              <a:gd name="connsiteY21" fmla="*/ 25977 h 2093768"/>
              <a:gd name="connsiteX22" fmla="*/ 2294659 w 3896591"/>
              <a:gd name="connsiteY22" fmla="*/ 178377 h 2093768"/>
              <a:gd name="connsiteX23" fmla="*/ 2218459 w 3896591"/>
              <a:gd name="connsiteY23" fmla="*/ 254577 h 2093768"/>
              <a:gd name="connsiteX24" fmla="*/ 2218459 w 3896591"/>
              <a:gd name="connsiteY24" fmla="*/ 559377 h 2093768"/>
              <a:gd name="connsiteX25" fmla="*/ 2523259 w 3896591"/>
              <a:gd name="connsiteY25" fmla="*/ 559377 h 2093768"/>
              <a:gd name="connsiteX26" fmla="*/ 2523259 w 3896591"/>
              <a:gd name="connsiteY26" fmla="*/ 254577 h 2093768"/>
              <a:gd name="connsiteX27" fmla="*/ 2447059 w 3896591"/>
              <a:gd name="connsiteY27" fmla="*/ 178377 h 2093768"/>
              <a:gd name="connsiteX28" fmla="*/ 2447059 w 3896591"/>
              <a:gd name="connsiteY28" fmla="*/ 25977 h 2093768"/>
              <a:gd name="connsiteX29" fmla="*/ 3184814 w 3896591"/>
              <a:gd name="connsiteY29" fmla="*/ 5195 h 2093768"/>
              <a:gd name="connsiteX0" fmla="*/ 3184814 w 3896591"/>
              <a:gd name="connsiteY0" fmla="*/ 0 h 2088573"/>
              <a:gd name="connsiteX1" fmla="*/ 3709554 w 3896591"/>
              <a:gd name="connsiteY1" fmla="*/ 0 h 2088573"/>
              <a:gd name="connsiteX2" fmla="*/ 3865418 w 3896591"/>
              <a:gd name="connsiteY2" fmla="*/ 51955 h 2088573"/>
              <a:gd name="connsiteX3" fmla="*/ 3896591 w 3896591"/>
              <a:gd name="connsiteY3" fmla="*/ 202623 h 2088573"/>
              <a:gd name="connsiteX4" fmla="*/ 3891395 w 3896591"/>
              <a:gd name="connsiteY4" fmla="*/ 1875559 h 2088573"/>
              <a:gd name="connsiteX5" fmla="*/ 3875809 w 3896591"/>
              <a:gd name="connsiteY5" fmla="*/ 2041814 h 2088573"/>
              <a:gd name="connsiteX6" fmla="*/ 3699164 w 3896591"/>
              <a:gd name="connsiteY6" fmla="*/ 2088573 h 2088573"/>
              <a:gd name="connsiteX7" fmla="*/ 176645 w 3896591"/>
              <a:gd name="connsiteY7" fmla="*/ 2083377 h 2088573"/>
              <a:gd name="connsiteX8" fmla="*/ 51954 w 3896591"/>
              <a:gd name="connsiteY8" fmla="*/ 2047009 h 2088573"/>
              <a:gd name="connsiteX9" fmla="*/ 0 w 3896591"/>
              <a:gd name="connsiteY9" fmla="*/ 1937905 h 2088573"/>
              <a:gd name="connsiteX10" fmla="*/ 5195 w 3896591"/>
              <a:gd name="connsiteY10" fmla="*/ 161059 h 2088573"/>
              <a:gd name="connsiteX11" fmla="*/ 46759 w 3896591"/>
              <a:gd name="connsiteY11" fmla="*/ 51955 h 2088573"/>
              <a:gd name="connsiteX12" fmla="*/ 84859 w 3896591"/>
              <a:gd name="connsiteY12" fmla="*/ 20782 h 2088573"/>
              <a:gd name="connsiteX13" fmla="*/ 1456459 w 3896591"/>
              <a:gd name="connsiteY13" fmla="*/ 20782 h 2088573"/>
              <a:gd name="connsiteX14" fmla="*/ 1456459 w 3896591"/>
              <a:gd name="connsiteY14" fmla="*/ 173182 h 2088573"/>
              <a:gd name="connsiteX15" fmla="*/ 1380259 w 3896591"/>
              <a:gd name="connsiteY15" fmla="*/ 249382 h 2088573"/>
              <a:gd name="connsiteX16" fmla="*/ 1380259 w 3896591"/>
              <a:gd name="connsiteY16" fmla="*/ 554182 h 2088573"/>
              <a:gd name="connsiteX17" fmla="*/ 1685059 w 3896591"/>
              <a:gd name="connsiteY17" fmla="*/ 554182 h 2088573"/>
              <a:gd name="connsiteX18" fmla="*/ 1685059 w 3896591"/>
              <a:gd name="connsiteY18" fmla="*/ 249382 h 2088573"/>
              <a:gd name="connsiteX19" fmla="*/ 1608859 w 3896591"/>
              <a:gd name="connsiteY19" fmla="*/ 173182 h 2088573"/>
              <a:gd name="connsiteX20" fmla="*/ 1608859 w 3896591"/>
              <a:gd name="connsiteY20" fmla="*/ 20782 h 2088573"/>
              <a:gd name="connsiteX21" fmla="*/ 2294659 w 3896591"/>
              <a:gd name="connsiteY21" fmla="*/ 20782 h 2088573"/>
              <a:gd name="connsiteX22" fmla="*/ 2294659 w 3896591"/>
              <a:gd name="connsiteY22" fmla="*/ 173182 h 2088573"/>
              <a:gd name="connsiteX23" fmla="*/ 2218459 w 3896591"/>
              <a:gd name="connsiteY23" fmla="*/ 249382 h 2088573"/>
              <a:gd name="connsiteX24" fmla="*/ 2218459 w 3896591"/>
              <a:gd name="connsiteY24" fmla="*/ 554182 h 2088573"/>
              <a:gd name="connsiteX25" fmla="*/ 2523259 w 3896591"/>
              <a:gd name="connsiteY25" fmla="*/ 554182 h 2088573"/>
              <a:gd name="connsiteX26" fmla="*/ 2523259 w 3896591"/>
              <a:gd name="connsiteY26" fmla="*/ 249382 h 2088573"/>
              <a:gd name="connsiteX27" fmla="*/ 2447059 w 3896591"/>
              <a:gd name="connsiteY27" fmla="*/ 173182 h 2088573"/>
              <a:gd name="connsiteX28" fmla="*/ 2447059 w 3896591"/>
              <a:gd name="connsiteY28" fmla="*/ 20782 h 2088573"/>
              <a:gd name="connsiteX29" fmla="*/ 3184814 w 3896591"/>
              <a:gd name="connsiteY29" fmla="*/ 0 h 2088573"/>
              <a:gd name="connsiteX0" fmla="*/ 3184814 w 3896591"/>
              <a:gd name="connsiteY0" fmla="*/ 0 h 2088573"/>
              <a:gd name="connsiteX1" fmla="*/ 3709554 w 3896591"/>
              <a:gd name="connsiteY1" fmla="*/ 0 h 2088573"/>
              <a:gd name="connsiteX2" fmla="*/ 3865418 w 3896591"/>
              <a:gd name="connsiteY2" fmla="*/ 51955 h 2088573"/>
              <a:gd name="connsiteX3" fmla="*/ 3896591 w 3896591"/>
              <a:gd name="connsiteY3" fmla="*/ 202623 h 2088573"/>
              <a:gd name="connsiteX4" fmla="*/ 3891395 w 3896591"/>
              <a:gd name="connsiteY4" fmla="*/ 1875559 h 2088573"/>
              <a:gd name="connsiteX5" fmla="*/ 3875809 w 3896591"/>
              <a:gd name="connsiteY5" fmla="*/ 2041814 h 2088573"/>
              <a:gd name="connsiteX6" fmla="*/ 3699164 w 3896591"/>
              <a:gd name="connsiteY6" fmla="*/ 2088573 h 2088573"/>
              <a:gd name="connsiteX7" fmla="*/ 176645 w 3896591"/>
              <a:gd name="connsiteY7" fmla="*/ 2083377 h 2088573"/>
              <a:gd name="connsiteX8" fmla="*/ 51954 w 3896591"/>
              <a:gd name="connsiteY8" fmla="*/ 2047009 h 2088573"/>
              <a:gd name="connsiteX9" fmla="*/ 0 w 3896591"/>
              <a:gd name="connsiteY9" fmla="*/ 1937905 h 2088573"/>
              <a:gd name="connsiteX10" fmla="*/ 8659 w 3896591"/>
              <a:gd name="connsiteY10" fmla="*/ 173182 h 2088573"/>
              <a:gd name="connsiteX11" fmla="*/ 46759 w 3896591"/>
              <a:gd name="connsiteY11" fmla="*/ 51955 h 2088573"/>
              <a:gd name="connsiteX12" fmla="*/ 84859 w 3896591"/>
              <a:gd name="connsiteY12" fmla="*/ 20782 h 2088573"/>
              <a:gd name="connsiteX13" fmla="*/ 1456459 w 3896591"/>
              <a:gd name="connsiteY13" fmla="*/ 20782 h 2088573"/>
              <a:gd name="connsiteX14" fmla="*/ 1456459 w 3896591"/>
              <a:gd name="connsiteY14" fmla="*/ 173182 h 2088573"/>
              <a:gd name="connsiteX15" fmla="*/ 1380259 w 3896591"/>
              <a:gd name="connsiteY15" fmla="*/ 249382 h 2088573"/>
              <a:gd name="connsiteX16" fmla="*/ 1380259 w 3896591"/>
              <a:gd name="connsiteY16" fmla="*/ 554182 h 2088573"/>
              <a:gd name="connsiteX17" fmla="*/ 1685059 w 3896591"/>
              <a:gd name="connsiteY17" fmla="*/ 554182 h 2088573"/>
              <a:gd name="connsiteX18" fmla="*/ 1685059 w 3896591"/>
              <a:gd name="connsiteY18" fmla="*/ 249382 h 2088573"/>
              <a:gd name="connsiteX19" fmla="*/ 1608859 w 3896591"/>
              <a:gd name="connsiteY19" fmla="*/ 173182 h 2088573"/>
              <a:gd name="connsiteX20" fmla="*/ 1608859 w 3896591"/>
              <a:gd name="connsiteY20" fmla="*/ 20782 h 2088573"/>
              <a:gd name="connsiteX21" fmla="*/ 2294659 w 3896591"/>
              <a:gd name="connsiteY21" fmla="*/ 20782 h 2088573"/>
              <a:gd name="connsiteX22" fmla="*/ 2294659 w 3896591"/>
              <a:gd name="connsiteY22" fmla="*/ 173182 h 2088573"/>
              <a:gd name="connsiteX23" fmla="*/ 2218459 w 3896591"/>
              <a:gd name="connsiteY23" fmla="*/ 249382 h 2088573"/>
              <a:gd name="connsiteX24" fmla="*/ 2218459 w 3896591"/>
              <a:gd name="connsiteY24" fmla="*/ 554182 h 2088573"/>
              <a:gd name="connsiteX25" fmla="*/ 2523259 w 3896591"/>
              <a:gd name="connsiteY25" fmla="*/ 554182 h 2088573"/>
              <a:gd name="connsiteX26" fmla="*/ 2523259 w 3896591"/>
              <a:gd name="connsiteY26" fmla="*/ 249382 h 2088573"/>
              <a:gd name="connsiteX27" fmla="*/ 2447059 w 3896591"/>
              <a:gd name="connsiteY27" fmla="*/ 173182 h 2088573"/>
              <a:gd name="connsiteX28" fmla="*/ 2447059 w 3896591"/>
              <a:gd name="connsiteY28" fmla="*/ 20782 h 2088573"/>
              <a:gd name="connsiteX29" fmla="*/ 3184814 w 3896591"/>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39832 w 3889664"/>
              <a:gd name="connsiteY11" fmla="*/ 51955 h 2088573"/>
              <a:gd name="connsiteX12" fmla="*/ 77932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39832 w 3889664"/>
              <a:gd name="connsiteY11" fmla="*/ 51955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45027 w 3889664"/>
              <a:gd name="connsiteY8" fmla="*/ 2047009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1731 w 3889664"/>
              <a:gd name="connsiteY11" fmla="*/ 20782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265056 w 3976833"/>
              <a:gd name="connsiteY0" fmla="*/ 30018 h 2118591"/>
              <a:gd name="connsiteX1" fmla="*/ 3789796 w 3976833"/>
              <a:gd name="connsiteY1" fmla="*/ 30018 h 2118591"/>
              <a:gd name="connsiteX2" fmla="*/ 3945660 w 3976833"/>
              <a:gd name="connsiteY2" fmla="*/ 81973 h 2118591"/>
              <a:gd name="connsiteX3" fmla="*/ 3976833 w 3976833"/>
              <a:gd name="connsiteY3" fmla="*/ 232641 h 2118591"/>
              <a:gd name="connsiteX4" fmla="*/ 3971637 w 3976833"/>
              <a:gd name="connsiteY4" fmla="*/ 1905577 h 2118591"/>
              <a:gd name="connsiteX5" fmla="*/ 3956051 w 3976833"/>
              <a:gd name="connsiteY5" fmla="*/ 2071832 h 2118591"/>
              <a:gd name="connsiteX6" fmla="*/ 3779406 w 3976833"/>
              <a:gd name="connsiteY6" fmla="*/ 2118591 h 2118591"/>
              <a:gd name="connsiteX7" fmla="*/ 256887 w 3976833"/>
              <a:gd name="connsiteY7" fmla="*/ 2113395 h 2118591"/>
              <a:gd name="connsiteX8" fmla="*/ 88900 w 3976833"/>
              <a:gd name="connsiteY8" fmla="*/ 2108200 h 2118591"/>
              <a:gd name="connsiteX9" fmla="*/ 88901 w 3976833"/>
              <a:gd name="connsiteY9" fmla="*/ 1955800 h 2118591"/>
              <a:gd name="connsiteX10" fmla="*/ 88901 w 3976833"/>
              <a:gd name="connsiteY10" fmla="*/ 203200 h 2118591"/>
              <a:gd name="connsiteX11" fmla="*/ 88900 w 3976833"/>
              <a:gd name="connsiteY11" fmla="*/ 50800 h 2118591"/>
              <a:gd name="connsiteX12" fmla="*/ 241300 w 3976833"/>
              <a:gd name="connsiteY12" fmla="*/ 50800 h 2118591"/>
              <a:gd name="connsiteX13" fmla="*/ 1536701 w 3976833"/>
              <a:gd name="connsiteY13" fmla="*/ 50800 h 2118591"/>
              <a:gd name="connsiteX14" fmla="*/ 1536701 w 3976833"/>
              <a:gd name="connsiteY14" fmla="*/ 203200 h 2118591"/>
              <a:gd name="connsiteX15" fmla="*/ 1460501 w 3976833"/>
              <a:gd name="connsiteY15" fmla="*/ 279400 h 2118591"/>
              <a:gd name="connsiteX16" fmla="*/ 1460501 w 3976833"/>
              <a:gd name="connsiteY16" fmla="*/ 584200 h 2118591"/>
              <a:gd name="connsiteX17" fmla="*/ 1765301 w 3976833"/>
              <a:gd name="connsiteY17" fmla="*/ 584200 h 2118591"/>
              <a:gd name="connsiteX18" fmla="*/ 1765301 w 3976833"/>
              <a:gd name="connsiteY18" fmla="*/ 279400 h 2118591"/>
              <a:gd name="connsiteX19" fmla="*/ 1689101 w 3976833"/>
              <a:gd name="connsiteY19" fmla="*/ 203200 h 2118591"/>
              <a:gd name="connsiteX20" fmla="*/ 1689101 w 3976833"/>
              <a:gd name="connsiteY20" fmla="*/ 50800 h 2118591"/>
              <a:gd name="connsiteX21" fmla="*/ 2374901 w 3976833"/>
              <a:gd name="connsiteY21" fmla="*/ 50800 h 2118591"/>
              <a:gd name="connsiteX22" fmla="*/ 2374901 w 3976833"/>
              <a:gd name="connsiteY22" fmla="*/ 203200 h 2118591"/>
              <a:gd name="connsiteX23" fmla="*/ 2298701 w 3976833"/>
              <a:gd name="connsiteY23" fmla="*/ 279400 h 2118591"/>
              <a:gd name="connsiteX24" fmla="*/ 2298701 w 3976833"/>
              <a:gd name="connsiteY24" fmla="*/ 584200 h 2118591"/>
              <a:gd name="connsiteX25" fmla="*/ 2603501 w 3976833"/>
              <a:gd name="connsiteY25" fmla="*/ 584200 h 2118591"/>
              <a:gd name="connsiteX26" fmla="*/ 2603501 w 3976833"/>
              <a:gd name="connsiteY26" fmla="*/ 279400 h 2118591"/>
              <a:gd name="connsiteX27" fmla="*/ 2527301 w 3976833"/>
              <a:gd name="connsiteY27" fmla="*/ 203200 h 2118591"/>
              <a:gd name="connsiteX28" fmla="*/ 2527301 w 3976833"/>
              <a:gd name="connsiteY28" fmla="*/ 50800 h 2118591"/>
              <a:gd name="connsiteX29" fmla="*/ 3265056 w 3976833"/>
              <a:gd name="connsiteY29" fmla="*/ 30018 h 2118591"/>
              <a:gd name="connsiteX0" fmla="*/ 3265056 w 3976833"/>
              <a:gd name="connsiteY0" fmla="*/ 0 h 2088573"/>
              <a:gd name="connsiteX1" fmla="*/ 3789796 w 3976833"/>
              <a:gd name="connsiteY1" fmla="*/ 0 h 2088573"/>
              <a:gd name="connsiteX2" fmla="*/ 3945660 w 3976833"/>
              <a:gd name="connsiteY2" fmla="*/ 51955 h 2088573"/>
              <a:gd name="connsiteX3" fmla="*/ 3976833 w 3976833"/>
              <a:gd name="connsiteY3" fmla="*/ 202623 h 2088573"/>
              <a:gd name="connsiteX4" fmla="*/ 3971637 w 3976833"/>
              <a:gd name="connsiteY4" fmla="*/ 1875559 h 2088573"/>
              <a:gd name="connsiteX5" fmla="*/ 3956051 w 3976833"/>
              <a:gd name="connsiteY5" fmla="*/ 2041814 h 2088573"/>
              <a:gd name="connsiteX6" fmla="*/ 3779406 w 3976833"/>
              <a:gd name="connsiteY6" fmla="*/ 2088573 h 2088573"/>
              <a:gd name="connsiteX7" fmla="*/ 256887 w 3976833"/>
              <a:gd name="connsiteY7" fmla="*/ 2083377 h 2088573"/>
              <a:gd name="connsiteX8" fmla="*/ 88900 w 3976833"/>
              <a:gd name="connsiteY8" fmla="*/ 2078182 h 2088573"/>
              <a:gd name="connsiteX9" fmla="*/ 88901 w 3976833"/>
              <a:gd name="connsiteY9" fmla="*/ 1925782 h 2088573"/>
              <a:gd name="connsiteX10" fmla="*/ 88901 w 3976833"/>
              <a:gd name="connsiteY10" fmla="*/ 173182 h 2088573"/>
              <a:gd name="connsiteX11" fmla="*/ 88900 w 3976833"/>
              <a:gd name="connsiteY11" fmla="*/ 20782 h 2088573"/>
              <a:gd name="connsiteX12" fmla="*/ 241300 w 3976833"/>
              <a:gd name="connsiteY12" fmla="*/ 20782 h 2088573"/>
              <a:gd name="connsiteX13" fmla="*/ 1536701 w 3976833"/>
              <a:gd name="connsiteY13" fmla="*/ 20782 h 2088573"/>
              <a:gd name="connsiteX14" fmla="*/ 1536701 w 3976833"/>
              <a:gd name="connsiteY14" fmla="*/ 173182 h 2088573"/>
              <a:gd name="connsiteX15" fmla="*/ 1460501 w 3976833"/>
              <a:gd name="connsiteY15" fmla="*/ 249382 h 2088573"/>
              <a:gd name="connsiteX16" fmla="*/ 1460501 w 3976833"/>
              <a:gd name="connsiteY16" fmla="*/ 554182 h 2088573"/>
              <a:gd name="connsiteX17" fmla="*/ 1765301 w 3976833"/>
              <a:gd name="connsiteY17" fmla="*/ 554182 h 2088573"/>
              <a:gd name="connsiteX18" fmla="*/ 1765301 w 3976833"/>
              <a:gd name="connsiteY18" fmla="*/ 249382 h 2088573"/>
              <a:gd name="connsiteX19" fmla="*/ 1689101 w 3976833"/>
              <a:gd name="connsiteY19" fmla="*/ 173182 h 2088573"/>
              <a:gd name="connsiteX20" fmla="*/ 1689101 w 3976833"/>
              <a:gd name="connsiteY20" fmla="*/ 20782 h 2088573"/>
              <a:gd name="connsiteX21" fmla="*/ 2374901 w 3976833"/>
              <a:gd name="connsiteY21" fmla="*/ 20782 h 2088573"/>
              <a:gd name="connsiteX22" fmla="*/ 2374901 w 3976833"/>
              <a:gd name="connsiteY22" fmla="*/ 173182 h 2088573"/>
              <a:gd name="connsiteX23" fmla="*/ 2298701 w 3976833"/>
              <a:gd name="connsiteY23" fmla="*/ 249382 h 2088573"/>
              <a:gd name="connsiteX24" fmla="*/ 2298701 w 3976833"/>
              <a:gd name="connsiteY24" fmla="*/ 554182 h 2088573"/>
              <a:gd name="connsiteX25" fmla="*/ 2603501 w 3976833"/>
              <a:gd name="connsiteY25" fmla="*/ 554182 h 2088573"/>
              <a:gd name="connsiteX26" fmla="*/ 2603501 w 3976833"/>
              <a:gd name="connsiteY26" fmla="*/ 249382 h 2088573"/>
              <a:gd name="connsiteX27" fmla="*/ 2527301 w 3976833"/>
              <a:gd name="connsiteY27" fmla="*/ 173182 h 2088573"/>
              <a:gd name="connsiteX28" fmla="*/ 2527301 w 3976833"/>
              <a:gd name="connsiteY28" fmla="*/ 20782 h 2088573"/>
              <a:gd name="connsiteX29" fmla="*/ 3265056 w 3976833"/>
              <a:gd name="connsiteY29" fmla="*/ 0 h 2088573"/>
              <a:gd name="connsiteX0" fmla="*/ 3265056 w 3976833"/>
              <a:gd name="connsiteY0" fmla="*/ 0 h 2088573"/>
              <a:gd name="connsiteX1" fmla="*/ 3789796 w 3976833"/>
              <a:gd name="connsiteY1" fmla="*/ 0 h 2088573"/>
              <a:gd name="connsiteX2" fmla="*/ 3945660 w 3976833"/>
              <a:gd name="connsiteY2" fmla="*/ 51955 h 2088573"/>
              <a:gd name="connsiteX3" fmla="*/ 3976833 w 3976833"/>
              <a:gd name="connsiteY3" fmla="*/ 202623 h 2088573"/>
              <a:gd name="connsiteX4" fmla="*/ 3971637 w 3976833"/>
              <a:gd name="connsiteY4" fmla="*/ 1875559 h 2088573"/>
              <a:gd name="connsiteX5" fmla="*/ 3956051 w 3976833"/>
              <a:gd name="connsiteY5" fmla="*/ 2041814 h 2088573"/>
              <a:gd name="connsiteX6" fmla="*/ 3779406 w 3976833"/>
              <a:gd name="connsiteY6" fmla="*/ 2088573 h 2088573"/>
              <a:gd name="connsiteX7" fmla="*/ 256887 w 3976833"/>
              <a:gd name="connsiteY7" fmla="*/ 2083377 h 2088573"/>
              <a:gd name="connsiteX8" fmla="*/ 88900 w 3976833"/>
              <a:gd name="connsiteY8" fmla="*/ 2078182 h 2088573"/>
              <a:gd name="connsiteX9" fmla="*/ 88901 w 3976833"/>
              <a:gd name="connsiteY9" fmla="*/ 1925782 h 2088573"/>
              <a:gd name="connsiteX10" fmla="*/ 88901 w 3976833"/>
              <a:gd name="connsiteY10" fmla="*/ 173182 h 2088573"/>
              <a:gd name="connsiteX11" fmla="*/ 88901 w 3976833"/>
              <a:gd name="connsiteY11" fmla="*/ 20782 h 2088573"/>
              <a:gd name="connsiteX12" fmla="*/ 241300 w 3976833"/>
              <a:gd name="connsiteY12" fmla="*/ 20782 h 2088573"/>
              <a:gd name="connsiteX13" fmla="*/ 1536701 w 3976833"/>
              <a:gd name="connsiteY13" fmla="*/ 20782 h 2088573"/>
              <a:gd name="connsiteX14" fmla="*/ 1536701 w 3976833"/>
              <a:gd name="connsiteY14" fmla="*/ 173182 h 2088573"/>
              <a:gd name="connsiteX15" fmla="*/ 1460501 w 3976833"/>
              <a:gd name="connsiteY15" fmla="*/ 249382 h 2088573"/>
              <a:gd name="connsiteX16" fmla="*/ 1460501 w 3976833"/>
              <a:gd name="connsiteY16" fmla="*/ 554182 h 2088573"/>
              <a:gd name="connsiteX17" fmla="*/ 1765301 w 3976833"/>
              <a:gd name="connsiteY17" fmla="*/ 554182 h 2088573"/>
              <a:gd name="connsiteX18" fmla="*/ 1765301 w 3976833"/>
              <a:gd name="connsiteY18" fmla="*/ 249382 h 2088573"/>
              <a:gd name="connsiteX19" fmla="*/ 1689101 w 3976833"/>
              <a:gd name="connsiteY19" fmla="*/ 173182 h 2088573"/>
              <a:gd name="connsiteX20" fmla="*/ 1689101 w 3976833"/>
              <a:gd name="connsiteY20" fmla="*/ 20782 h 2088573"/>
              <a:gd name="connsiteX21" fmla="*/ 2374901 w 3976833"/>
              <a:gd name="connsiteY21" fmla="*/ 20782 h 2088573"/>
              <a:gd name="connsiteX22" fmla="*/ 2374901 w 3976833"/>
              <a:gd name="connsiteY22" fmla="*/ 173182 h 2088573"/>
              <a:gd name="connsiteX23" fmla="*/ 2298701 w 3976833"/>
              <a:gd name="connsiteY23" fmla="*/ 249382 h 2088573"/>
              <a:gd name="connsiteX24" fmla="*/ 2298701 w 3976833"/>
              <a:gd name="connsiteY24" fmla="*/ 554182 h 2088573"/>
              <a:gd name="connsiteX25" fmla="*/ 2603501 w 3976833"/>
              <a:gd name="connsiteY25" fmla="*/ 554182 h 2088573"/>
              <a:gd name="connsiteX26" fmla="*/ 2603501 w 3976833"/>
              <a:gd name="connsiteY26" fmla="*/ 249382 h 2088573"/>
              <a:gd name="connsiteX27" fmla="*/ 2527301 w 3976833"/>
              <a:gd name="connsiteY27" fmla="*/ 173182 h 2088573"/>
              <a:gd name="connsiteX28" fmla="*/ 2527301 w 3976833"/>
              <a:gd name="connsiteY28" fmla="*/ 20782 h 2088573"/>
              <a:gd name="connsiteX29" fmla="*/ 3265056 w 3976833"/>
              <a:gd name="connsiteY29" fmla="*/ 0 h 2088573"/>
              <a:gd name="connsiteX0" fmla="*/ 3265056 w 3976833"/>
              <a:gd name="connsiteY0" fmla="*/ 218136 h 2306709"/>
              <a:gd name="connsiteX1" fmla="*/ 3789796 w 3976833"/>
              <a:gd name="connsiteY1" fmla="*/ 218136 h 2306709"/>
              <a:gd name="connsiteX2" fmla="*/ 3945660 w 3976833"/>
              <a:gd name="connsiteY2" fmla="*/ 270091 h 2306709"/>
              <a:gd name="connsiteX3" fmla="*/ 3976833 w 3976833"/>
              <a:gd name="connsiteY3" fmla="*/ 420759 h 2306709"/>
              <a:gd name="connsiteX4" fmla="*/ 3971637 w 3976833"/>
              <a:gd name="connsiteY4" fmla="*/ 2093695 h 2306709"/>
              <a:gd name="connsiteX5" fmla="*/ 3956051 w 3976833"/>
              <a:gd name="connsiteY5" fmla="*/ 2259950 h 2306709"/>
              <a:gd name="connsiteX6" fmla="*/ 3779406 w 3976833"/>
              <a:gd name="connsiteY6" fmla="*/ 2306709 h 2306709"/>
              <a:gd name="connsiteX7" fmla="*/ 256887 w 3976833"/>
              <a:gd name="connsiteY7" fmla="*/ 2301513 h 2306709"/>
              <a:gd name="connsiteX8" fmla="*/ 88900 w 3976833"/>
              <a:gd name="connsiteY8" fmla="*/ 2296318 h 2306709"/>
              <a:gd name="connsiteX9" fmla="*/ 88901 w 3976833"/>
              <a:gd name="connsiteY9" fmla="*/ 2143918 h 2306709"/>
              <a:gd name="connsiteX10" fmla="*/ 88901 w 3976833"/>
              <a:gd name="connsiteY10" fmla="*/ 391318 h 2306709"/>
              <a:gd name="connsiteX11" fmla="*/ 88901 w 3976833"/>
              <a:gd name="connsiteY11" fmla="*/ 238918 h 2306709"/>
              <a:gd name="connsiteX12" fmla="*/ 241300 w 3976833"/>
              <a:gd name="connsiteY12" fmla="*/ 238918 h 2306709"/>
              <a:gd name="connsiteX13" fmla="*/ 1536701 w 3976833"/>
              <a:gd name="connsiteY13" fmla="*/ 238918 h 2306709"/>
              <a:gd name="connsiteX14" fmla="*/ 1536701 w 3976833"/>
              <a:gd name="connsiteY14" fmla="*/ 391318 h 2306709"/>
              <a:gd name="connsiteX15" fmla="*/ 1460501 w 3976833"/>
              <a:gd name="connsiteY15" fmla="*/ 467518 h 2306709"/>
              <a:gd name="connsiteX16" fmla="*/ 1460501 w 3976833"/>
              <a:gd name="connsiteY16" fmla="*/ 772318 h 2306709"/>
              <a:gd name="connsiteX17" fmla="*/ 1765301 w 3976833"/>
              <a:gd name="connsiteY17" fmla="*/ 772318 h 2306709"/>
              <a:gd name="connsiteX18" fmla="*/ 1765301 w 3976833"/>
              <a:gd name="connsiteY18" fmla="*/ 467518 h 2306709"/>
              <a:gd name="connsiteX19" fmla="*/ 1689101 w 3976833"/>
              <a:gd name="connsiteY19" fmla="*/ 391318 h 2306709"/>
              <a:gd name="connsiteX20" fmla="*/ 1689101 w 3976833"/>
              <a:gd name="connsiteY20" fmla="*/ 238918 h 2306709"/>
              <a:gd name="connsiteX21" fmla="*/ 2374901 w 3976833"/>
              <a:gd name="connsiteY21" fmla="*/ 238918 h 2306709"/>
              <a:gd name="connsiteX22" fmla="*/ 2374901 w 3976833"/>
              <a:gd name="connsiteY22" fmla="*/ 391318 h 2306709"/>
              <a:gd name="connsiteX23" fmla="*/ 2298701 w 3976833"/>
              <a:gd name="connsiteY23" fmla="*/ 467518 h 2306709"/>
              <a:gd name="connsiteX24" fmla="*/ 2298701 w 3976833"/>
              <a:gd name="connsiteY24" fmla="*/ 772318 h 2306709"/>
              <a:gd name="connsiteX25" fmla="*/ 2603501 w 3976833"/>
              <a:gd name="connsiteY25" fmla="*/ 772318 h 2306709"/>
              <a:gd name="connsiteX26" fmla="*/ 2603501 w 3976833"/>
              <a:gd name="connsiteY26" fmla="*/ 467518 h 2306709"/>
              <a:gd name="connsiteX27" fmla="*/ 2527301 w 3976833"/>
              <a:gd name="connsiteY27" fmla="*/ 391318 h 2306709"/>
              <a:gd name="connsiteX28" fmla="*/ 2527301 w 3976833"/>
              <a:gd name="connsiteY28" fmla="*/ 238918 h 2306709"/>
              <a:gd name="connsiteX29" fmla="*/ 3265056 w 3976833"/>
              <a:gd name="connsiteY29" fmla="*/ 218136 h 2306709"/>
              <a:gd name="connsiteX0" fmla="*/ 3177887 w 3889664"/>
              <a:gd name="connsiteY0" fmla="*/ 218136 h 2306709"/>
              <a:gd name="connsiteX1" fmla="*/ 3702627 w 3889664"/>
              <a:gd name="connsiteY1" fmla="*/ 218136 h 2306709"/>
              <a:gd name="connsiteX2" fmla="*/ 3858491 w 3889664"/>
              <a:gd name="connsiteY2" fmla="*/ 270091 h 2306709"/>
              <a:gd name="connsiteX3" fmla="*/ 3889664 w 3889664"/>
              <a:gd name="connsiteY3" fmla="*/ 420759 h 2306709"/>
              <a:gd name="connsiteX4" fmla="*/ 3884468 w 3889664"/>
              <a:gd name="connsiteY4" fmla="*/ 2093695 h 2306709"/>
              <a:gd name="connsiteX5" fmla="*/ 3868882 w 3889664"/>
              <a:gd name="connsiteY5" fmla="*/ 2259950 h 2306709"/>
              <a:gd name="connsiteX6" fmla="*/ 3692237 w 3889664"/>
              <a:gd name="connsiteY6" fmla="*/ 2306709 h 2306709"/>
              <a:gd name="connsiteX7" fmla="*/ 169718 w 3889664"/>
              <a:gd name="connsiteY7" fmla="*/ 2301513 h 2306709"/>
              <a:gd name="connsiteX8" fmla="*/ 1731 w 3889664"/>
              <a:gd name="connsiteY8" fmla="*/ 2296318 h 2306709"/>
              <a:gd name="connsiteX9" fmla="*/ 1732 w 3889664"/>
              <a:gd name="connsiteY9" fmla="*/ 2143918 h 2306709"/>
              <a:gd name="connsiteX10" fmla="*/ 1732 w 3889664"/>
              <a:gd name="connsiteY10" fmla="*/ 391318 h 2306709"/>
              <a:gd name="connsiteX11" fmla="*/ 1732 w 3889664"/>
              <a:gd name="connsiteY11" fmla="*/ 238918 h 2306709"/>
              <a:gd name="connsiteX12" fmla="*/ 154131 w 3889664"/>
              <a:gd name="connsiteY12" fmla="*/ 238918 h 2306709"/>
              <a:gd name="connsiteX13" fmla="*/ 1449532 w 3889664"/>
              <a:gd name="connsiteY13" fmla="*/ 238918 h 2306709"/>
              <a:gd name="connsiteX14" fmla="*/ 1449532 w 3889664"/>
              <a:gd name="connsiteY14" fmla="*/ 391318 h 2306709"/>
              <a:gd name="connsiteX15" fmla="*/ 1373332 w 3889664"/>
              <a:gd name="connsiteY15" fmla="*/ 467518 h 2306709"/>
              <a:gd name="connsiteX16" fmla="*/ 1373332 w 3889664"/>
              <a:gd name="connsiteY16" fmla="*/ 772318 h 2306709"/>
              <a:gd name="connsiteX17" fmla="*/ 1678132 w 3889664"/>
              <a:gd name="connsiteY17" fmla="*/ 772318 h 2306709"/>
              <a:gd name="connsiteX18" fmla="*/ 1678132 w 3889664"/>
              <a:gd name="connsiteY18" fmla="*/ 467518 h 2306709"/>
              <a:gd name="connsiteX19" fmla="*/ 1601932 w 3889664"/>
              <a:gd name="connsiteY19" fmla="*/ 391318 h 2306709"/>
              <a:gd name="connsiteX20" fmla="*/ 1601932 w 3889664"/>
              <a:gd name="connsiteY20" fmla="*/ 238918 h 2306709"/>
              <a:gd name="connsiteX21" fmla="*/ 2287732 w 3889664"/>
              <a:gd name="connsiteY21" fmla="*/ 238918 h 2306709"/>
              <a:gd name="connsiteX22" fmla="*/ 2287732 w 3889664"/>
              <a:gd name="connsiteY22" fmla="*/ 391318 h 2306709"/>
              <a:gd name="connsiteX23" fmla="*/ 2211532 w 3889664"/>
              <a:gd name="connsiteY23" fmla="*/ 467518 h 2306709"/>
              <a:gd name="connsiteX24" fmla="*/ 2211532 w 3889664"/>
              <a:gd name="connsiteY24" fmla="*/ 772318 h 2306709"/>
              <a:gd name="connsiteX25" fmla="*/ 2516332 w 3889664"/>
              <a:gd name="connsiteY25" fmla="*/ 772318 h 2306709"/>
              <a:gd name="connsiteX26" fmla="*/ 2516332 w 3889664"/>
              <a:gd name="connsiteY26" fmla="*/ 467518 h 2306709"/>
              <a:gd name="connsiteX27" fmla="*/ 2440132 w 3889664"/>
              <a:gd name="connsiteY27" fmla="*/ 391318 h 2306709"/>
              <a:gd name="connsiteX28" fmla="*/ 2440132 w 3889664"/>
              <a:gd name="connsiteY28" fmla="*/ 238918 h 2306709"/>
              <a:gd name="connsiteX29" fmla="*/ 3177887 w 3889664"/>
              <a:gd name="connsiteY29" fmla="*/ 218136 h 2306709"/>
              <a:gd name="connsiteX0" fmla="*/ 3177887 w 3889664"/>
              <a:gd name="connsiteY0" fmla="*/ 27636 h 2116209"/>
              <a:gd name="connsiteX1" fmla="*/ 3702627 w 3889664"/>
              <a:gd name="connsiteY1" fmla="*/ 27636 h 2116209"/>
              <a:gd name="connsiteX2" fmla="*/ 3858491 w 3889664"/>
              <a:gd name="connsiteY2" fmla="*/ 79591 h 2116209"/>
              <a:gd name="connsiteX3" fmla="*/ 3889664 w 3889664"/>
              <a:gd name="connsiteY3" fmla="*/ 230259 h 2116209"/>
              <a:gd name="connsiteX4" fmla="*/ 3884468 w 3889664"/>
              <a:gd name="connsiteY4" fmla="*/ 1903195 h 2116209"/>
              <a:gd name="connsiteX5" fmla="*/ 3868882 w 3889664"/>
              <a:gd name="connsiteY5" fmla="*/ 2069450 h 2116209"/>
              <a:gd name="connsiteX6" fmla="*/ 3692237 w 3889664"/>
              <a:gd name="connsiteY6" fmla="*/ 2116209 h 2116209"/>
              <a:gd name="connsiteX7" fmla="*/ 169718 w 3889664"/>
              <a:gd name="connsiteY7" fmla="*/ 2111013 h 2116209"/>
              <a:gd name="connsiteX8" fmla="*/ 1731 w 3889664"/>
              <a:gd name="connsiteY8" fmla="*/ 2105818 h 2116209"/>
              <a:gd name="connsiteX9" fmla="*/ 1732 w 3889664"/>
              <a:gd name="connsiteY9" fmla="*/ 1953418 h 2116209"/>
              <a:gd name="connsiteX10" fmla="*/ 1732 w 3889664"/>
              <a:gd name="connsiteY10" fmla="*/ 200818 h 2116209"/>
              <a:gd name="connsiteX11" fmla="*/ 1732 w 3889664"/>
              <a:gd name="connsiteY11" fmla="*/ 48418 h 2116209"/>
              <a:gd name="connsiteX12" fmla="*/ 154131 w 3889664"/>
              <a:gd name="connsiteY12" fmla="*/ 48418 h 2116209"/>
              <a:gd name="connsiteX13" fmla="*/ 1449532 w 3889664"/>
              <a:gd name="connsiteY13" fmla="*/ 48418 h 2116209"/>
              <a:gd name="connsiteX14" fmla="*/ 1449532 w 3889664"/>
              <a:gd name="connsiteY14" fmla="*/ 200818 h 2116209"/>
              <a:gd name="connsiteX15" fmla="*/ 1373332 w 3889664"/>
              <a:gd name="connsiteY15" fmla="*/ 277018 h 2116209"/>
              <a:gd name="connsiteX16" fmla="*/ 1373332 w 3889664"/>
              <a:gd name="connsiteY16" fmla="*/ 581818 h 2116209"/>
              <a:gd name="connsiteX17" fmla="*/ 1678132 w 3889664"/>
              <a:gd name="connsiteY17" fmla="*/ 581818 h 2116209"/>
              <a:gd name="connsiteX18" fmla="*/ 1678132 w 3889664"/>
              <a:gd name="connsiteY18" fmla="*/ 277018 h 2116209"/>
              <a:gd name="connsiteX19" fmla="*/ 1601932 w 3889664"/>
              <a:gd name="connsiteY19" fmla="*/ 200818 h 2116209"/>
              <a:gd name="connsiteX20" fmla="*/ 1601932 w 3889664"/>
              <a:gd name="connsiteY20" fmla="*/ 48418 h 2116209"/>
              <a:gd name="connsiteX21" fmla="*/ 2287732 w 3889664"/>
              <a:gd name="connsiteY21" fmla="*/ 48418 h 2116209"/>
              <a:gd name="connsiteX22" fmla="*/ 2287732 w 3889664"/>
              <a:gd name="connsiteY22" fmla="*/ 200818 h 2116209"/>
              <a:gd name="connsiteX23" fmla="*/ 2211532 w 3889664"/>
              <a:gd name="connsiteY23" fmla="*/ 277018 h 2116209"/>
              <a:gd name="connsiteX24" fmla="*/ 2211532 w 3889664"/>
              <a:gd name="connsiteY24" fmla="*/ 581818 h 2116209"/>
              <a:gd name="connsiteX25" fmla="*/ 2516332 w 3889664"/>
              <a:gd name="connsiteY25" fmla="*/ 581818 h 2116209"/>
              <a:gd name="connsiteX26" fmla="*/ 2516332 w 3889664"/>
              <a:gd name="connsiteY26" fmla="*/ 277018 h 2116209"/>
              <a:gd name="connsiteX27" fmla="*/ 2440132 w 3889664"/>
              <a:gd name="connsiteY27" fmla="*/ 200818 h 2116209"/>
              <a:gd name="connsiteX28" fmla="*/ 2440132 w 3889664"/>
              <a:gd name="connsiteY28" fmla="*/ 48418 h 2116209"/>
              <a:gd name="connsiteX29" fmla="*/ 3177887 w 3889664"/>
              <a:gd name="connsiteY29" fmla="*/ 27636 h 2116209"/>
              <a:gd name="connsiteX0" fmla="*/ 3209492 w 3921269"/>
              <a:gd name="connsiteY0" fmla="*/ 27636 h 2116209"/>
              <a:gd name="connsiteX1" fmla="*/ 3734232 w 3921269"/>
              <a:gd name="connsiteY1" fmla="*/ 27636 h 2116209"/>
              <a:gd name="connsiteX2" fmla="*/ 3890096 w 3921269"/>
              <a:gd name="connsiteY2" fmla="*/ 79591 h 2116209"/>
              <a:gd name="connsiteX3" fmla="*/ 3921269 w 3921269"/>
              <a:gd name="connsiteY3" fmla="*/ 230259 h 2116209"/>
              <a:gd name="connsiteX4" fmla="*/ 3916073 w 3921269"/>
              <a:gd name="connsiteY4" fmla="*/ 1903195 h 2116209"/>
              <a:gd name="connsiteX5" fmla="*/ 3900487 w 3921269"/>
              <a:gd name="connsiteY5" fmla="*/ 2069450 h 2116209"/>
              <a:gd name="connsiteX6" fmla="*/ 3723842 w 3921269"/>
              <a:gd name="connsiteY6" fmla="*/ 2116209 h 2116209"/>
              <a:gd name="connsiteX7" fmla="*/ 201323 w 3921269"/>
              <a:gd name="connsiteY7" fmla="*/ 2111013 h 2116209"/>
              <a:gd name="connsiteX8" fmla="*/ 33336 w 3921269"/>
              <a:gd name="connsiteY8" fmla="*/ 2105818 h 2116209"/>
              <a:gd name="connsiteX9" fmla="*/ 33337 w 3921269"/>
              <a:gd name="connsiteY9" fmla="*/ 1953418 h 2116209"/>
              <a:gd name="connsiteX10" fmla="*/ 33337 w 3921269"/>
              <a:gd name="connsiteY10" fmla="*/ 200818 h 2116209"/>
              <a:gd name="connsiteX11" fmla="*/ 33337 w 3921269"/>
              <a:gd name="connsiteY11" fmla="*/ 48418 h 2116209"/>
              <a:gd name="connsiteX12" fmla="*/ 185736 w 3921269"/>
              <a:gd name="connsiteY12" fmla="*/ 48418 h 2116209"/>
              <a:gd name="connsiteX13" fmla="*/ 1481137 w 3921269"/>
              <a:gd name="connsiteY13" fmla="*/ 48418 h 2116209"/>
              <a:gd name="connsiteX14" fmla="*/ 1481137 w 3921269"/>
              <a:gd name="connsiteY14" fmla="*/ 200818 h 2116209"/>
              <a:gd name="connsiteX15" fmla="*/ 1404937 w 3921269"/>
              <a:gd name="connsiteY15" fmla="*/ 277018 h 2116209"/>
              <a:gd name="connsiteX16" fmla="*/ 1404937 w 3921269"/>
              <a:gd name="connsiteY16" fmla="*/ 581818 h 2116209"/>
              <a:gd name="connsiteX17" fmla="*/ 1709737 w 3921269"/>
              <a:gd name="connsiteY17" fmla="*/ 581818 h 2116209"/>
              <a:gd name="connsiteX18" fmla="*/ 1709737 w 3921269"/>
              <a:gd name="connsiteY18" fmla="*/ 277018 h 2116209"/>
              <a:gd name="connsiteX19" fmla="*/ 1633537 w 3921269"/>
              <a:gd name="connsiteY19" fmla="*/ 200818 h 2116209"/>
              <a:gd name="connsiteX20" fmla="*/ 1633537 w 3921269"/>
              <a:gd name="connsiteY20" fmla="*/ 48418 h 2116209"/>
              <a:gd name="connsiteX21" fmla="*/ 2319337 w 3921269"/>
              <a:gd name="connsiteY21" fmla="*/ 48418 h 2116209"/>
              <a:gd name="connsiteX22" fmla="*/ 2319337 w 3921269"/>
              <a:gd name="connsiteY22" fmla="*/ 200818 h 2116209"/>
              <a:gd name="connsiteX23" fmla="*/ 2243137 w 3921269"/>
              <a:gd name="connsiteY23" fmla="*/ 277018 h 2116209"/>
              <a:gd name="connsiteX24" fmla="*/ 2243137 w 3921269"/>
              <a:gd name="connsiteY24" fmla="*/ 581818 h 2116209"/>
              <a:gd name="connsiteX25" fmla="*/ 2547937 w 3921269"/>
              <a:gd name="connsiteY25" fmla="*/ 581818 h 2116209"/>
              <a:gd name="connsiteX26" fmla="*/ 2547937 w 3921269"/>
              <a:gd name="connsiteY26" fmla="*/ 277018 h 2116209"/>
              <a:gd name="connsiteX27" fmla="*/ 2471737 w 3921269"/>
              <a:gd name="connsiteY27" fmla="*/ 200818 h 2116209"/>
              <a:gd name="connsiteX28" fmla="*/ 2471737 w 3921269"/>
              <a:gd name="connsiteY28" fmla="*/ 48418 h 2116209"/>
              <a:gd name="connsiteX29" fmla="*/ 3209492 w 3921269"/>
              <a:gd name="connsiteY29" fmla="*/ 27636 h 2116209"/>
              <a:gd name="connsiteX0" fmla="*/ 3259500 w 3971277"/>
              <a:gd name="connsiteY0" fmla="*/ 0 h 2088573"/>
              <a:gd name="connsiteX1" fmla="*/ 3784240 w 3971277"/>
              <a:gd name="connsiteY1" fmla="*/ 0 h 2088573"/>
              <a:gd name="connsiteX2" fmla="*/ 3940104 w 3971277"/>
              <a:gd name="connsiteY2" fmla="*/ 51955 h 2088573"/>
              <a:gd name="connsiteX3" fmla="*/ 3971277 w 3971277"/>
              <a:gd name="connsiteY3" fmla="*/ 202623 h 2088573"/>
              <a:gd name="connsiteX4" fmla="*/ 3966081 w 3971277"/>
              <a:gd name="connsiteY4" fmla="*/ 1875559 h 2088573"/>
              <a:gd name="connsiteX5" fmla="*/ 3950495 w 3971277"/>
              <a:gd name="connsiteY5" fmla="*/ 2041814 h 2088573"/>
              <a:gd name="connsiteX6" fmla="*/ 3773850 w 3971277"/>
              <a:gd name="connsiteY6" fmla="*/ 2088573 h 2088573"/>
              <a:gd name="connsiteX7" fmla="*/ 251331 w 3971277"/>
              <a:gd name="connsiteY7" fmla="*/ 2083377 h 2088573"/>
              <a:gd name="connsiteX8" fmla="*/ 83344 w 3971277"/>
              <a:gd name="connsiteY8" fmla="*/ 2078182 h 2088573"/>
              <a:gd name="connsiteX9" fmla="*/ 83345 w 3971277"/>
              <a:gd name="connsiteY9" fmla="*/ 1925782 h 2088573"/>
              <a:gd name="connsiteX10" fmla="*/ 83345 w 3971277"/>
              <a:gd name="connsiteY10" fmla="*/ 173182 h 2088573"/>
              <a:gd name="connsiteX11" fmla="*/ 116683 w 3971277"/>
              <a:gd name="connsiteY11" fmla="*/ 51738 h 2088573"/>
              <a:gd name="connsiteX12" fmla="*/ 235744 w 3971277"/>
              <a:gd name="connsiteY12" fmla="*/ 20782 h 2088573"/>
              <a:gd name="connsiteX13" fmla="*/ 1531145 w 3971277"/>
              <a:gd name="connsiteY13" fmla="*/ 20782 h 2088573"/>
              <a:gd name="connsiteX14" fmla="*/ 1531145 w 3971277"/>
              <a:gd name="connsiteY14" fmla="*/ 173182 h 2088573"/>
              <a:gd name="connsiteX15" fmla="*/ 1454945 w 3971277"/>
              <a:gd name="connsiteY15" fmla="*/ 249382 h 2088573"/>
              <a:gd name="connsiteX16" fmla="*/ 1454945 w 3971277"/>
              <a:gd name="connsiteY16" fmla="*/ 554182 h 2088573"/>
              <a:gd name="connsiteX17" fmla="*/ 1759745 w 3971277"/>
              <a:gd name="connsiteY17" fmla="*/ 554182 h 2088573"/>
              <a:gd name="connsiteX18" fmla="*/ 1759745 w 3971277"/>
              <a:gd name="connsiteY18" fmla="*/ 249382 h 2088573"/>
              <a:gd name="connsiteX19" fmla="*/ 1683545 w 3971277"/>
              <a:gd name="connsiteY19" fmla="*/ 173182 h 2088573"/>
              <a:gd name="connsiteX20" fmla="*/ 1683545 w 3971277"/>
              <a:gd name="connsiteY20" fmla="*/ 20782 h 2088573"/>
              <a:gd name="connsiteX21" fmla="*/ 2369345 w 3971277"/>
              <a:gd name="connsiteY21" fmla="*/ 20782 h 2088573"/>
              <a:gd name="connsiteX22" fmla="*/ 2369345 w 3971277"/>
              <a:gd name="connsiteY22" fmla="*/ 173182 h 2088573"/>
              <a:gd name="connsiteX23" fmla="*/ 2293145 w 3971277"/>
              <a:gd name="connsiteY23" fmla="*/ 249382 h 2088573"/>
              <a:gd name="connsiteX24" fmla="*/ 2293145 w 3971277"/>
              <a:gd name="connsiteY24" fmla="*/ 554182 h 2088573"/>
              <a:gd name="connsiteX25" fmla="*/ 2597945 w 3971277"/>
              <a:gd name="connsiteY25" fmla="*/ 554182 h 2088573"/>
              <a:gd name="connsiteX26" fmla="*/ 2597945 w 3971277"/>
              <a:gd name="connsiteY26" fmla="*/ 249382 h 2088573"/>
              <a:gd name="connsiteX27" fmla="*/ 2521745 w 3971277"/>
              <a:gd name="connsiteY27" fmla="*/ 173182 h 2088573"/>
              <a:gd name="connsiteX28" fmla="*/ 2521745 w 3971277"/>
              <a:gd name="connsiteY28" fmla="*/ 20782 h 2088573"/>
              <a:gd name="connsiteX29" fmla="*/ 3259500 w 3971277"/>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7887 w 3889664"/>
              <a:gd name="connsiteY0" fmla="*/ 0 h 2088573"/>
              <a:gd name="connsiteX1" fmla="*/ 3702627 w 3889664"/>
              <a:gd name="connsiteY1" fmla="*/ 0 h 2088573"/>
              <a:gd name="connsiteX2" fmla="*/ 3858491 w 3889664"/>
              <a:gd name="connsiteY2" fmla="*/ 51955 h 2088573"/>
              <a:gd name="connsiteX3" fmla="*/ 3889664 w 3889664"/>
              <a:gd name="connsiteY3" fmla="*/ 202623 h 2088573"/>
              <a:gd name="connsiteX4" fmla="*/ 3884468 w 3889664"/>
              <a:gd name="connsiteY4" fmla="*/ 1875559 h 2088573"/>
              <a:gd name="connsiteX5" fmla="*/ 3868882 w 3889664"/>
              <a:gd name="connsiteY5" fmla="*/ 2041814 h 2088573"/>
              <a:gd name="connsiteX6" fmla="*/ 3692237 w 3889664"/>
              <a:gd name="connsiteY6" fmla="*/ 2088573 h 2088573"/>
              <a:gd name="connsiteX7" fmla="*/ 169718 w 3889664"/>
              <a:gd name="connsiteY7" fmla="*/ 2083377 h 2088573"/>
              <a:gd name="connsiteX8" fmla="*/ 1731 w 3889664"/>
              <a:gd name="connsiteY8" fmla="*/ 2078182 h 2088573"/>
              <a:gd name="connsiteX9" fmla="*/ 1732 w 3889664"/>
              <a:gd name="connsiteY9" fmla="*/ 1925782 h 2088573"/>
              <a:gd name="connsiteX10" fmla="*/ 1732 w 3889664"/>
              <a:gd name="connsiteY10" fmla="*/ 173182 h 2088573"/>
              <a:gd name="connsiteX11" fmla="*/ 35070 w 3889664"/>
              <a:gd name="connsiteY11" fmla="*/ 51738 h 2088573"/>
              <a:gd name="connsiteX12" fmla="*/ 154131 w 3889664"/>
              <a:gd name="connsiteY12" fmla="*/ 20782 h 2088573"/>
              <a:gd name="connsiteX13" fmla="*/ 1449532 w 3889664"/>
              <a:gd name="connsiteY13" fmla="*/ 20782 h 2088573"/>
              <a:gd name="connsiteX14" fmla="*/ 1449532 w 3889664"/>
              <a:gd name="connsiteY14" fmla="*/ 173182 h 2088573"/>
              <a:gd name="connsiteX15" fmla="*/ 1373332 w 3889664"/>
              <a:gd name="connsiteY15" fmla="*/ 249382 h 2088573"/>
              <a:gd name="connsiteX16" fmla="*/ 1373332 w 3889664"/>
              <a:gd name="connsiteY16" fmla="*/ 554182 h 2088573"/>
              <a:gd name="connsiteX17" fmla="*/ 1678132 w 3889664"/>
              <a:gd name="connsiteY17" fmla="*/ 554182 h 2088573"/>
              <a:gd name="connsiteX18" fmla="*/ 1678132 w 3889664"/>
              <a:gd name="connsiteY18" fmla="*/ 249382 h 2088573"/>
              <a:gd name="connsiteX19" fmla="*/ 1601932 w 3889664"/>
              <a:gd name="connsiteY19" fmla="*/ 173182 h 2088573"/>
              <a:gd name="connsiteX20" fmla="*/ 1601932 w 3889664"/>
              <a:gd name="connsiteY20" fmla="*/ 20782 h 2088573"/>
              <a:gd name="connsiteX21" fmla="*/ 2287732 w 3889664"/>
              <a:gd name="connsiteY21" fmla="*/ 20782 h 2088573"/>
              <a:gd name="connsiteX22" fmla="*/ 2287732 w 3889664"/>
              <a:gd name="connsiteY22" fmla="*/ 173182 h 2088573"/>
              <a:gd name="connsiteX23" fmla="*/ 2211532 w 3889664"/>
              <a:gd name="connsiteY23" fmla="*/ 249382 h 2088573"/>
              <a:gd name="connsiteX24" fmla="*/ 2211532 w 3889664"/>
              <a:gd name="connsiteY24" fmla="*/ 554182 h 2088573"/>
              <a:gd name="connsiteX25" fmla="*/ 2516332 w 3889664"/>
              <a:gd name="connsiteY25" fmla="*/ 554182 h 2088573"/>
              <a:gd name="connsiteX26" fmla="*/ 2516332 w 3889664"/>
              <a:gd name="connsiteY26" fmla="*/ 249382 h 2088573"/>
              <a:gd name="connsiteX27" fmla="*/ 2440132 w 3889664"/>
              <a:gd name="connsiteY27" fmla="*/ 173182 h 2088573"/>
              <a:gd name="connsiteX28" fmla="*/ 2440132 w 3889664"/>
              <a:gd name="connsiteY28" fmla="*/ 20782 h 2088573"/>
              <a:gd name="connsiteX29" fmla="*/ 3177887 w 3889664"/>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70366 w 3890312"/>
              <a:gd name="connsiteY7" fmla="*/ 2083377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638840 w 4350617"/>
              <a:gd name="connsiteY0" fmla="*/ 0 h 2128982"/>
              <a:gd name="connsiteX1" fmla="*/ 4163580 w 4350617"/>
              <a:gd name="connsiteY1" fmla="*/ 0 h 2128982"/>
              <a:gd name="connsiteX2" fmla="*/ 4319444 w 4350617"/>
              <a:gd name="connsiteY2" fmla="*/ 51955 h 2128982"/>
              <a:gd name="connsiteX3" fmla="*/ 4350617 w 4350617"/>
              <a:gd name="connsiteY3" fmla="*/ 202623 h 2128982"/>
              <a:gd name="connsiteX4" fmla="*/ 4345421 w 4350617"/>
              <a:gd name="connsiteY4" fmla="*/ 1875559 h 2128982"/>
              <a:gd name="connsiteX5" fmla="*/ 4329835 w 4350617"/>
              <a:gd name="connsiteY5" fmla="*/ 2041814 h 2128982"/>
              <a:gd name="connsiteX6" fmla="*/ 4153190 w 4350617"/>
              <a:gd name="connsiteY6" fmla="*/ 2088573 h 2128982"/>
              <a:gd name="connsiteX7" fmla="*/ 615084 w 4350617"/>
              <a:gd name="connsiteY7" fmla="*/ 2078182 h 2128982"/>
              <a:gd name="connsiteX8" fmla="*/ 462684 w 4350617"/>
              <a:gd name="connsiteY8" fmla="*/ 2078182 h 2128982"/>
              <a:gd name="connsiteX9" fmla="*/ 462685 w 4350617"/>
              <a:gd name="connsiteY9" fmla="*/ 1925782 h 2128982"/>
              <a:gd name="connsiteX10" fmla="*/ 462685 w 4350617"/>
              <a:gd name="connsiteY10" fmla="*/ 173182 h 2128982"/>
              <a:gd name="connsiteX11" fmla="*/ 496023 w 4350617"/>
              <a:gd name="connsiteY11" fmla="*/ 51738 h 2128982"/>
              <a:gd name="connsiteX12" fmla="*/ 615084 w 4350617"/>
              <a:gd name="connsiteY12" fmla="*/ 20782 h 2128982"/>
              <a:gd name="connsiteX13" fmla="*/ 1910485 w 4350617"/>
              <a:gd name="connsiteY13" fmla="*/ 20782 h 2128982"/>
              <a:gd name="connsiteX14" fmla="*/ 1910485 w 4350617"/>
              <a:gd name="connsiteY14" fmla="*/ 173182 h 2128982"/>
              <a:gd name="connsiteX15" fmla="*/ 1834285 w 4350617"/>
              <a:gd name="connsiteY15" fmla="*/ 249382 h 2128982"/>
              <a:gd name="connsiteX16" fmla="*/ 1834285 w 4350617"/>
              <a:gd name="connsiteY16" fmla="*/ 554182 h 2128982"/>
              <a:gd name="connsiteX17" fmla="*/ 2139085 w 4350617"/>
              <a:gd name="connsiteY17" fmla="*/ 554182 h 2128982"/>
              <a:gd name="connsiteX18" fmla="*/ 2139085 w 4350617"/>
              <a:gd name="connsiteY18" fmla="*/ 249382 h 2128982"/>
              <a:gd name="connsiteX19" fmla="*/ 2062885 w 4350617"/>
              <a:gd name="connsiteY19" fmla="*/ 173182 h 2128982"/>
              <a:gd name="connsiteX20" fmla="*/ 2062885 w 4350617"/>
              <a:gd name="connsiteY20" fmla="*/ 20782 h 2128982"/>
              <a:gd name="connsiteX21" fmla="*/ 2748685 w 4350617"/>
              <a:gd name="connsiteY21" fmla="*/ 20782 h 2128982"/>
              <a:gd name="connsiteX22" fmla="*/ 2748685 w 4350617"/>
              <a:gd name="connsiteY22" fmla="*/ 173182 h 2128982"/>
              <a:gd name="connsiteX23" fmla="*/ 2672485 w 4350617"/>
              <a:gd name="connsiteY23" fmla="*/ 249382 h 2128982"/>
              <a:gd name="connsiteX24" fmla="*/ 2672485 w 4350617"/>
              <a:gd name="connsiteY24" fmla="*/ 554182 h 2128982"/>
              <a:gd name="connsiteX25" fmla="*/ 2977285 w 4350617"/>
              <a:gd name="connsiteY25" fmla="*/ 554182 h 2128982"/>
              <a:gd name="connsiteX26" fmla="*/ 2977285 w 4350617"/>
              <a:gd name="connsiteY26" fmla="*/ 249382 h 2128982"/>
              <a:gd name="connsiteX27" fmla="*/ 2901085 w 4350617"/>
              <a:gd name="connsiteY27" fmla="*/ 173182 h 2128982"/>
              <a:gd name="connsiteX28" fmla="*/ 2901085 w 4350617"/>
              <a:gd name="connsiteY28" fmla="*/ 20782 h 2128982"/>
              <a:gd name="connsiteX29" fmla="*/ 3638840 w 4350617"/>
              <a:gd name="connsiteY29" fmla="*/ 0 h 2128982"/>
              <a:gd name="connsiteX0" fmla="*/ 3638840 w 4350617"/>
              <a:gd name="connsiteY0" fmla="*/ 0 h 2205182"/>
              <a:gd name="connsiteX1" fmla="*/ 4163580 w 4350617"/>
              <a:gd name="connsiteY1" fmla="*/ 0 h 2205182"/>
              <a:gd name="connsiteX2" fmla="*/ 4319444 w 4350617"/>
              <a:gd name="connsiteY2" fmla="*/ 51955 h 2205182"/>
              <a:gd name="connsiteX3" fmla="*/ 4350617 w 4350617"/>
              <a:gd name="connsiteY3" fmla="*/ 202623 h 2205182"/>
              <a:gd name="connsiteX4" fmla="*/ 4345421 w 4350617"/>
              <a:gd name="connsiteY4" fmla="*/ 1875559 h 2205182"/>
              <a:gd name="connsiteX5" fmla="*/ 4329835 w 4350617"/>
              <a:gd name="connsiteY5" fmla="*/ 2041814 h 2205182"/>
              <a:gd name="connsiteX6" fmla="*/ 4153190 w 4350617"/>
              <a:gd name="connsiteY6" fmla="*/ 2088573 h 2205182"/>
              <a:gd name="connsiteX7" fmla="*/ 615084 w 4350617"/>
              <a:gd name="connsiteY7" fmla="*/ 2078182 h 2205182"/>
              <a:gd name="connsiteX8" fmla="*/ 462684 w 4350617"/>
              <a:gd name="connsiteY8" fmla="*/ 2078182 h 2205182"/>
              <a:gd name="connsiteX9" fmla="*/ 462685 w 4350617"/>
              <a:gd name="connsiteY9" fmla="*/ 1925782 h 2205182"/>
              <a:gd name="connsiteX10" fmla="*/ 462685 w 4350617"/>
              <a:gd name="connsiteY10" fmla="*/ 173182 h 2205182"/>
              <a:gd name="connsiteX11" fmla="*/ 496023 w 4350617"/>
              <a:gd name="connsiteY11" fmla="*/ 51738 h 2205182"/>
              <a:gd name="connsiteX12" fmla="*/ 615084 w 4350617"/>
              <a:gd name="connsiteY12" fmla="*/ 20782 h 2205182"/>
              <a:gd name="connsiteX13" fmla="*/ 1910485 w 4350617"/>
              <a:gd name="connsiteY13" fmla="*/ 20782 h 2205182"/>
              <a:gd name="connsiteX14" fmla="*/ 1910485 w 4350617"/>
              <a:gd name="connsiteY14" fmla="*/ 173182 h 2205182"/>
              <a:gd name="connsiteX15" fmla="*/ 1834285 w 4350617"/>
              <a:gd name="connsiteY15" fmla="*/ 249382 h 2205182"/>
              <a:gd name="connsiteX16" fmla="*/ 1834285 w 4350617"/>
              <a:gd name="connsiteY16" fmla="*/ 554182 h 2205182"/>
              <a:gd name="connsiteX17" fmla="*/ 2139085 w 4350617"/>
              <a:gd name="connsiteY17" fmla="*/ 554182 h 2205182"/>
              <a:gd name="connsiteX18" fmla="*/ 2139085 w 4350617"/>
              <a:gd name="connsiteY18" fmla="*/ 249382 h 2205182"/>
              <a:gd name="connsiteX19" fmla="*/ 2062885 w 4350617"/>
              <a:gd name="connsiteY19" fmla="*/ 173182 h 2205182"/>
              <a:gd name="connsiteX20" fmla="*/ 2062885 w 4350617"/>
              <a:gd name="connsiteY20" fmla="*/ 20782 h 2205182"/>
              <a:gd name="connsiteX21" fmla="*/ 2748685 w 4350617"/>
              <a:gd name="connsiteY21" fmla="*/ 20782 h 2205182"/>
              <a:gd name="connsiteX22" fmla="*/ 2748685 w 4350617"/>
              <a:gd name="connsiteY22" fmla="*/ 173182 h 2205182"/>
              <a:gd name="connsiteX23" fmla="*/ 2672485 w 4350617"/>
              <a:gd name="connsiteY23" fmla="*/ 249382 h 2205182"/>
              <a:gd name="connsiteX24" fmla="*/ 2672485 w 4350617"/>
              <a:gd name="connsiteY24" fmla="*/ 554182 h 2205182"/>
              <a:gd name="connsiteX25" fmla="*/ 2977285 w 4350617"/>
              <a:gd name="connsiteY25" fmla="*/ 554182 h 2205182"/>
              <a:gd name="connsiteX26" fmla="*/ 2977285 w 4350617"/>
              <a:gd name="connsiteY26" fmla="*/ 249382 h 2205182"/>
              <a:gd name="connsiteX27" fmla="*/ 2901085 w 4350617"/>
              <a:gd name="connsiteY27" fmla="*/ 173182 h 2205182"/>
              <a:gd name="connsiteX28" fmla="*/ 2901085 w 4350617"/>
              <a:gd name="connsiteY28" fmla="*/ 20782 h 2205182"/>
              <a:gd name="connsiteX29" fmla="*/ 3638840 w 4350617"/>
              <a:gd name="connsiteY29" fmla="*/ 0 h 2205182"/>
              <a:gd name="connsiteX0" fmla="*/ 3638840 w 4350617"/>
              <a:gd name="connsiteY0" fmla="*/ 0 h 2088573"/>
              <a:gd name="connsiteX1" fmla="*/ 4163580 w 4350617"/>
              <a:gd name="connsiteY1" fmla="*/ 0 h 2088573"/>
              <a:gd name="connsiteX2" fmla="*/ 4319444 w 4350617"/>
              <a:gd name="connsiteY2" fmla="*/ 51955 h 2088573"/>
              <a:gd name="connsiteX3" fmla="*/ 4350617 w 4350617"/>
              <a:gd name="connsiteY3" fmla="*/ 202623 h 2088573"/>
              <a:gd name="connsiteX4" fmla="*/ 4345421 w 4350617"/>
              <a:gd name="connsiteY4" fmla="*/ 1875559 h 2088573"/>
              <a:gd name="connsiteX5" fmla="*/ 4329835 w 4350617"/>
              <a:gd name="connsiteY5" fmla="*/ 2041814 h 2088573"/>
              <a:gd name="connsiteX6" fmla="*/ 4153190 w 4350617"/>
              <a:gd name="connsiteY6" fmla="*/ 2088573 h 2088573"/>
              <a:gd name="connsiteX7" fmla="*/ 615084 w 4350617"/>
              <a:gd name="connsiteY7" fmla="*/ 2078182 h 2088573"/>
              <a:gd name="connsiteX8" fmla="*/ 462684 w 4350617"/>
              <a:gd name="connsiteY8" fmla="*/ 2078182 h 2088573"/>
              <a:gd name="connsiteX9" fmla="*/ 462685 w 4350617"/>
              <a:gd name="connsiteY9" fmla="*/ 1925782 h 2088573"/>
              <a:gd name="connsiteX10" fmla="*/ 462685 w 4350617"/>
              <a:gd name="connsiteY10" fmla="*/ 173182 h 2088573"/>
              <a:gd name="connsiteX11" fmla="*/ 496023 w 4350617"/>
              <a:gd name="connsiteY11" fmla="*/ 51738 h 2088573"/>
              <a:gd name="connsiteX12" fmla="*/ 615084 w 4350617"/>
              <a:gd name="connsiteY12" fmla="*/ 20782 h 2088573"/>
              <a:gd name="connsiteX13" fmla="*/ 1910485 w 4350617"/>
              <a:gd name="connsiteY13" fmla="*/ 20782 h 2088573"/>
              <a:gd name="connsiteX14" fmla="*/ 1910485 w 4350617"/>
              <a:gd name="connsiteY14" fmla="*/ 173182 h 2088573"/>
              <a:gd name="connsiteX15" fmla="*/ 1834285 w 4350617"/>
              <a:gd name="connsiteY15" fmla="*/ 249382 h 2088573"/>
              <a:gd name="connsiteX16" fmla="*/ 1834285 w 4350617"/>
              <a:gd name="connsiteY16" fmla="*/ 554182 h 2088573"/>
              <a:gd name="connsiteX17" fmla="*/ 2139085 w 4350617"/>
              <a:gd name="connsiteY17" fmla="*/ 554182 h 2088573"/>
              <a:gd name="connsiteX18" fmla="*/ 2139085 w 4350617"/>
              <a:gd name="connsiteY18" fmla="*/ 249382 h 2088573"/>
              <a:gd name="connsiteX19" fmla="*/ 2062885 w 4350617"/>
              <a:gd name="connsiteY19" fmla="*/ 173182 h 2088573"/>
              <a:gd name="connsiteX20" fmla="*/ 2062885 w 4350617"/>
              <a:gd name="connsiteY20" fmla="*/ 20782 h 2088573"/>
              <a:gd name="connsiteX21" fmla="*/ 2748685 w 4350617"/>
              <a:gd name="connsiteY21" fmla="*/ 20782 h 2088573"/>
              <a:gd name="connsiteX22" fmla="*/ 2748685 w 4350617"/>
              <a:gd name="connsiteY22" fmla="*/ 173182 h 2088573"/>
              <a:gd name="connsiteX23" fmla="*/ 2672485 w 4350617"/>
              <a:gd name="connsiteY23" fmla="*/ 249382 h 2088573"/>
              <a:gd name="connsiteX24" fmla="*/ 2672485 w 4350617"/>
              <a:gd name="connsiteY24" fmla="*/ 554182 h 2088573"/>
              <a:gd name="connsiteX25" fmla="*/ 2977285 w 4350617"/>
              <a:gd name="connsiteY25" fmla="*/ 554182 h 2088573"/>
              <a:gd name="connsiteX26" fmla="*/ 2977285 w 4350617"/>
              <a:gd name="connsiteY26" fmla="*/ 249382 h 2088573"/>
              <a:gd name="connsiteX27" fmla="*/ 2901085 w 4350617"/>
              <a:gd name="connsiteY27" fmla="*/ 173182 h 2088573"/>
              <a:gd name="connsiteX28" fmla="*/ 2901085 w 4350617"/>
              <a:gd name="connsiteY28" fmla="*/ 20782 h 2088573"/>
              <a:gd name="connsiteX29" fmla="*/ 3638840 w 4350617"/>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178535 w 3890312"/>
              <a:gd name="connsiteY0" fmla="*/ 0 h 2088573"/>
              <a:gd name="connsiteX1" fmla="*/ 3703275 w 3890312"/>
              <a:gd name="connsiteY1" fmla="*/ 0 h 2088573"/>
              <a:gd name="connsiteX2" fmla="*/ 3859139 w 3890312"/>
              <a:gd name="connsiteY2" fmla="*/ 51955 h 2088573"/>
              <a:gd name="connsiteX3" fmla="*/ 3890312 w 3890312"/>
              <a:gd name="connsiteY3" fmla="*/ 202623 h 2088573"/>
              <a:gd name="connsiteX4" fmla="*/ 3885116 w 3890312"/>
              <a:gd name="connsiteY4" fmla="*/ 1875559 h 2088573"/>
              <a:gd name="connsiteX5" fmla="*/ 3869530 w 3890312"/>
              <a:gd name="connsiteY5" fmla="*/ 2041814 h 2088573"/>
              <a:gd name="connsiteX6" fmla="*/ 3692885 w 3890312"/>
              <a:gd name="connsiteY6" fmla="*/ 2088573 h 2088573"/>
              <a:gd name="connsiteX7" fmla="*/ 154779 w 3890312"/>
              <a:gd name="connsiteY7" fmla="*/ 2078182 h 2088573"/>
              <a:gd name="connsiteX8" fmla="*/ 2379 w 3890312"/>
              <a:gd name="connsiteY8" fmla="*/ 2078182 h 2088573"/>
              <a:gd name="connsiteX9" fmla="*/ 2380 w 3890312"/>
              <a:gd name="connsiteY9" fmla="*/ 1925782 h 2088573"/>
              <a:gd name="connsiteX10" fmla="*/ 2380 w 3890312"/>
              <a:gd name="connsiteY10" fmla="*/ 173182 h 2088573"/>
              <a:gd name="connsiteX11" fmla="*/ 35718 w 3890312"/>
              <a:gd name="connsiteY11" fmla="*/ 51738 h 2088573"/>
              <a:gd name="connsiteX12" fmla="*/ 154779 w 3890312"/>
              <a:gd name="connsiteY12" fmla="*/ 20782 h 2088573"/>
              <a:gd name="connsiteX13" fmla="*/ 1450180 w 3890312"/>
              <a:gd name="connsiteY13" fmla="*/ 20782 h 2088573"/>
              <a:gd name="connsiteX14" fmla="*/ 1450180 w 3890312"/>
              <a:gd name="connsiteY14" fmla="*/ 173182 h 2088573"/>
              <a:gd name="connsiteX15" fmla="*/ 1373980 w 3890312"/>
              <a:gd name="connsiteY15" fmla="*/ 249382 h 2088573"/>
              <a:gd name="connsiteX16" fmla="*/ 1373980 w 3890312"/>
              <a:gd name="connsiteY16" fmla="*/ 554182 h 2088573"/>
              <a:gd name="connsiteX17" fmla="*/ 1678780 w 3890312"/>
              <a:gd name="connsiteY17" fmla="*/ 554182 h 2088573"/>
              <a:gd name="connsiteX18" fmla="*/ 1678780 w 3890312"/>
              <a:gd name="connsiteY18" fmla="*/ 249382 h 2088573"/>
              <a:gd name="connsiteX19" fmla="*/ 1602580 w 3890312"/>
              <a:gd name="connsiteY19" fmla="*/ 173182 h 2088573"/>
              <a:gd name="connsiteX20" fmla="*/ 1602580 w 3890312"/>
              <a:gd name="connsiteY20" fmla="*/ 20782 h 2088573"/>
              <a:gd name="connsiteX21" fmla="*/ 2288380 w 3890312"/>
              <a:gd name="connsiteY21" fmla="*/ 20782 h 2088573"/>
              <a:gd name="connsiteX22" fmla="*/ 2288380 w 3890312"/>
              <a:gd name="connsiteY22" fmla="*/ 173182 h 2088573"/>
              <a:gd name="connsiteX23" fmla="*/ 2212180 w 3890312"/>
              <a:gd name="connsiteY23" fmla="*/ 249382 h 2088573"/>
              <a:gd name="connsiteX24" fmla="*/ 2212180 w 3890312"/>
              <a:gd name="connsiteY24" fmla="*/ 554182 h 2088573"/>
              <a:gd name="connsiteX25" fmla="*/ 2516980 w 3890312"/>
              <a:gd name="connsiteY25" fmla="*/ 554182 h 2088573"/>
              <a:gd name="connsiteX26" fmla="*/ 2516980 w 3890312"/>
              <a:gd name="connsiteY26" fmla="*/ 249382 h 2088573"/>
              <a:gd name="connsiteX27" fmla="*/ 2440780 w 3890312"/>
              <a:gd name="connsiteY27" fmla="*/ 173182 h 2088573"/>
              <a:gd name="connsiteX28" fmla="*/ 2440780 w 3890312"/>
              <a:gd name="connsiteY28" fmla="*/ 20782 h 2088573"/>
              <a:gd name="connsiteX29" fmla="*/ 3178535 w 3890312"/>
              <a:gd name="connsiteY29" fmla="*/ 0 h 2088573"/>
              <a:gd name="connsiteX0" fmla="*/ 3214256 w 3926033"/>
              <a:gd name="connsiteY0" fmla="*/ 0 h 2088573"/>
              <a:gd name="connsiteX1" fmla="*/ 3738996 w 3926033"/>
              <a:gd name="connsiteY1" fmla="*/ 0 h 2088573"/>
              <a:gd name="connsiteX2" fmla="*/ 3894860 w 3926033"/>
              <a:gd name="connsiteY2" fmla="*/ 51955 h 2088573"/>
              <a:gd name="connsiteX3" fmla="*/ 3926033 w 3926033"/>
              <a:gd name="connsiteY3" fmla="*/ 202623 h 2088573"/>
              <a:gd name="connsiteX4" fmla="*/ 3920837 w 3926033"/>
              <a:gd name="connsiteY4" fmla="*/ 1875559 h 2088573"/>
              <a:gd name="connsiteX5" fmla="*/ 3905251 w 3926033"/>
              <a:gd name="connsiteY5" fmla="*/ 2041814 h 2088573"/>
              <a:gd name="connsiteX6" fmla="*/ 3728606 w 3926033"/>
              <a:gd name="connsiteY6" fmla="*/ 2088573 h 2088573"/>
              <a:gd name="connsiteX7" fmla="*/ 190500 w 3926033"/>
              <a:gd name="connsiteY7" fmla="*/ 2078182 h 2088573"/>
              <a:gd name="connsiteX8" fmla="*/ 38100 w 3926033"/>
              <a:gd name="connsiteY8" fmla="*/ 2078182 h 2088573"/>
              <a:gd name="connsiteX9" fmla="*/ 38101 w 3926033"/>
              <a:gd name="connsiteY9" fmla="*/ 1925782 h 2088573"/>
              <a:gd name="connsiteX10" fmla="*/ 38101 w 3926033"/>
              <a:gd name="connsiteY10" fmla="*/ 173182 h 2088573"/>
              <a:gd name="connsiteX11" fmla="*/ 71439 w 3926033"/>
              <a:gd name="connsiteY11" fmla="*/ 51738 h 2088573"/>
              <a:gd name="connsiteX12" fmla="*/ 190500 w 3926033"/>
              <a:gd name="connsiteY12" fmla="*/ 20782 h 2088573"/>
              <a:gd name="connsiteX13" fmla="*/ 1485901 w 3926033"/>
              <a:gd name="connsiteY13" fmla="*/ 20782 h 2088573"/>
              <a:gd name="connsiteX14" fmla="*/ 1485901 w 3926033"/>
              <a:gd name="connsiteY14" fmla="*/ 173182 h 2088573"/>
              <a:gd name="connsiteX15" fmla="*/ 1409701 w 3926033"/>
              <a:gd name="connsiteY15" fmla="*/ 249382 h 2088573"/>
              <a:gd name="connsiteX16" fmla="*/ 1409701 w 3926033"/>
              <a:gd name="connsiteY16" fmla="*/ 554182 h 2088573"/>
              <a:gd name="connsiteX17" fmla="*/ 1714501 w 3926033"/>
              <a:gd name="connsiteY17" fmla="*/ 554182 h 2088573"/>
              <a:gd name="connsiteX18" fmla="*/ 1714501 w 3926033"/>
              <a:gd name="connsiteY18" fmla="*/ 249382 h 2088573"/>
              <a:gd name="connsiteX19" fmla="*/ 1638301 w 3926033"/>
              <a:gd name="connsiteY19" fmla="*/ 173182 h 2088573"/>
              <a:gd name="connsiteX20" fmla="*/ 1638301 w 3926033"/>
              <a:gd name="connsiteY20" fmla="*/ 20782 h 2088573"/>
              <a:gd name="connsiteX21" fmla="*/ 2324101 w 3926033"/>
              <a:gd name="connsiteY21" fmla="*/ 20782 h 2088573"/>
              <a:gd name="connsiteX22" fmla="*/ 2324101 w 3926033"/>
              <a:gd name="connsiteY22" fmla="*/ 173182 h 2088573"/>
              <a:gd name="connsiteX23" fmla="*/ 2247901 w 3926033"/>
              <a:gd name="connsiteY23" fmla="*/ 249382 h 2088573"/>
              <a:gd name="connsiteX24" fmla="*/ 2247901 w 3926033"/>
              <a:gd name="connsiteY24" fmla="*/ 554182 h 2088573"/>
              <a:gd name="connsiteX25" fmla="*/ 2552701 w 3926033"/>
              <a:gd name="connsiteY25" fmla="*/ 554182 h 2088573"/>
              <a:gd name="connsiteX26" fmla="*/ 2552701 w 3926033"/>
              <a:gd name="connsiteY26" fmla="*/ 249382 h 2088573"/>
              <a:gd name="connsiteX27" fmla="*/ 2476501 w 3926033"/>
              <a:gd name="connsiteY27" fmla="*/ 173182 h 2088573"/>
              <a:gd name="connsiteX28" fmla="*/ 2476501 w 3926033"/>
              <a:gd name="connsiteY28" fmla="*/ 20782 h 2088573"/>
              <a:gd name="connsiteX29" fmla="*/ 3214256 w 3926033"/>
              <a:gd name="connsiteY29" fmla="*/ 0 h 2088573"/>
              <a:gd name="connsiteX0" fmla="*/ 3214256 w 3926033"/>
              <a:gd name="connsiteY0" fmla="*/ 0 h 2098025"/>
              <a:gd name="connsiteX1" fmla="*/ 3738996 w 3926033"/>
              <a:gd name="connsiteY1" fmla="*/ 0 h 2098025"/>
              <a:gd name="connsiteX2" fmla="*/ 3894860 w 3926033"/>
              <a:gd name="connsiteY2" fmla="*/ 51955 h 2098025"/>
              <a:gd name="connsiteX3" fmla="*/ 3926033 w 3926033"/>
              <a:gd name="connsiteY3" fmla="*/ 202623 h 2098025"/>
              <a:gd name="connsiteX4" fmla="*/ 3920837 w 3926033"/>
              <a:gd name="connsiteY4" fmla="*/ 1875559 h 2098025"/>
              <a:gd name="connsiteX5" fmla="*/ 3905251 w 3926033"/>
              <a:gd name="connsiteY5" fmla="*/ 2041814 h 2098025"/>
              <a:gd name="connsiteX6" fmla="*/ 3728606 w 3926033"/>
              <a:gd name="connsiteY6" fmla="*/ 2088573 h 2098025"/>
              <a:gd name="connsiteX7" fmla="*/ 190500 w 3926033"/>
              <a:gd name="connsiteY7" fmla="*/ 2078182 h 2098025"/>
              <a:gd name="connsiteX8" fmla="*/ 38100 w 3926033"/>
              <a:gd name="connsiteY8" fmla="*/ 2078182 h 2098025"/>
              <a:gd name="connsiteX9" fmla="*/ 38101 w 3926033"/>
              <a:gd name="connsiteY9" fmla="*/ 1925782 h 2098025"/>
              <a:gd name="connsiteX10" fmla="*/ 38101 w 3926033"/>
              <a:gd name="connsiteY10" fmla="*/ 173182 h 2098025"/>
              <a:gd name="connsiteX11" fmla="*/ 71439 w 3926033"/>
              <a:gd name="connsiteY11" fmla="*/ 51738 h 2098025"/>
              <a:gd name="connsiteX12" fmla="*/ 190500 w 3926033"/>
              <a:gd name="connsiteY12" fmla="*/ 20782 h 2098025"/>
              <a:gd name="connsiteX13" fmla="*/ 1485901 w 3926033"/>
              <a:gd name="connsiteY13" fmla="*/ 20782 h 2098025"/>
              <a:gd name="connsiteX14" fmla="*/ 1485901 w 3926033"/>
              <a:gd name="connsiteY14" fmla="*/ 173182 h 2098025"/>
              <a:gd name="connsiteX15" fmla="*/ 1409701 w 3926033"/>
              <a:gd name="connsiteY15" fmla="*/ 249382 h 2098025"/>
              <a:gd name="connsiteX16" fmla="*/ 1409701 w 3926033"/>
              <a:gd name="connsiteY16" fmla="*/ 554182 h 2098025"/>
              <a:gd name="connsiteX17" fmla="*/ 1714501 w 3926033"/>
              <a:gd name="connsiteY17" fmla="*/ 554182 h 2098025"/>
              <a:gd name="connsiteX18" fmla="*/ 1714501 w 3926033"/>
              <a:gd name="connsiteY18" fmla="*/ 249382 h 2098025"/>
              <a:gd name="connsiteX19" fmla="*/ 1638301 w 3926033"/>
              <a:gd name="connsiteY19" fmla="*/ 173182 h 2098025"/>
              <a:gd name="connsiteX20" fmla="*/ 1638301 w 3926033"/>
              <a:gd name="connsiteY20" fmla="*/ 20782 h 2098025"/>
              <a:gd name="connsiteX21" fmla="*/ 2324101 w 3926033"/>
              <a:gd name="connsiteY21" fmla="*/ 20782 h 2098025"/>
              <a:gd name="connsiteX22" fmla="*/ 2324101 w 3926033"/>
              <a:gd name="connsiteY22" fmla="*/ 173182 h 2098025"/>
              <a:gd name="connsiteX23" fmla="*/ 2247901 w 3926033"/>
              <a:gd name="connsiteY23" fmla="*/ 249382 h 2098025"/>
              <a:gd name="connsiteX24" fmla="*/ 2247901 w 3926033"/>
              <a:gd name="connsiteY24" fmla="*/ 554182 h 2098025"/>
              <a:gd name="connsiteX25" fmla="*/ 2552701 w 3926033"/>
              <a:gd name="connsiteY25" fmla="*/ 554182 h 2098025"/>
              <a:gd name="connsiteX26" fmla="*/ 2552701 w 3926033"/>
              <a:gd name="connsiteY26" fmla="*/ 249382 h 2098025"/>
              <a:gd name="connsiteX27" fmla="*/ 2476501 w 3926033"/>
              <a:gd name="connsiteY27" fmla="*/ 173182 h 2098025"/>
              <a:gd name="connsiteX28" fmla="*/ 2476501 w 3926033"/>
              <a:gd name="connsiteY28" fmla="*/ 20782 h 2098025"/>
              <a:gd name="connsiteX29" fmla="*/ 3214256 w 3926033"/>
              <a:gd name="connsiteY29" fmla="*/ 0 h 2098025"/>
              <a:gd name="connsiteX0" fmla="*/ 3192825 w 3904602"/>
              <a:gd name="connsiteY0" fmla="*/ 0 h 2088573"/>
              <a:gd name="connsiteX1" fmla="*/ 3717565 w 3904602"/>
              <a:gd name="connsiteY1" fmla="*/ 0 h 2088573"/>
              <a:gd name="connsiteX2" fmla="*/ 3873429 w 3904602"/>
              <a:gd name="connsiteY2" fmla="*/ 51955 h 2088573"/>
              <a:gd name="connsiteX3" fmla="*/ 3904602 w 3904602"/>
              <a:gd name="connsiteY3" fmla="*/ 202623 h 2088573"/>
              <a:gd name="connsiteX4" fmla="*/ 3899406 w 3904602"/>
              <a:gd name="connsiteY4" fmla="*/ 1875559 h 2088573"/>
              <a:gd name="connsiteX5" fmla="*/ 3883820 w 3904602"/>
              <a:gd name="connsiteY5" fmla="*/ 2041814 h 2088573"/>
              <a:gd name="connsiteX6" fmla="*/ 3707175 w 3904602"/>
              <a:gd name="connsiteY6" fmla="*/ 2088573 h 2088573"/>
              <a:gd name="connsiteX7" fmla="*/ 169069 w 3904602"/>
              <a:gd name="connsiteY7" fmla="*/ 2078182 h 2088573"/>
              <a:gd name="connsiteX8" fmla="*/ 38100 w 3904602"/>
              <a:gd name="connsiteY8" fmla="*/ 2051989 h 2088573"/>
              <a:gd name="connsiteX9" fmla="*/ 16670 w 3904602"/>
              <a:gd name="connsiteY9" fmla="*/ 1925782 h 2088573"/>
              <a:gd name="connsiteX10" fmla="*/ 16670 w 3904602"/>
              <a:gd name="connsiteY10" fmla="*/ 173182 h 2088573"/>
              <a:gd name="connsiteX11" fmla="*/ 50008 w 3904602"/>
              <a:gd name="connsiteY11" fmla="*/ 51738 h 2088573"/>
              <a:gd name="connsiteX12" fmla="*/ 169069 w 3904602"/>
              <a:gd name="connsiteY12" fmla="*/ 20782 h 2088573"/>
              <a:gd name="connsiteX13" fmla="*/ 1464470 w 3904602"/>
              <a:gd name="connsiteY13" fmla="*/ 20782 h 2088573"/>
              <a:gd name="connsiteX14" fmla="*/ 1464470 w 3904602"/>
              <a:gd name="connsiteY14" fmla="*/ 173182 h 2088573"/>
              <a:gd name="connsiteX15" fmla="*/ 1388270 w 3904602"/>
              <a:gd name="connsiteY15" fmla="*/ 249382 h 2088573"/>
              <a:gd name="connsiteX16" fmla="*/ 1388270 w 3904602"/>
              <a:gd name="connsiteY16" fmla="*/ 554182 h 2088573"/>
              <a:gd name="connsiteX17" fmla="*/ 1693070 w 3904602"/>
              <a:gd name="connsiteY17" fmla="*/ 554182 h 2088573"/>
              <a:gd name="connsiteX18" fmla="*/ 1693070 w 3904602"/>
              <a:gd name="connsiteY18" fmla="*/ 249382 h 2088573"/>
              <a:gd name="connsiteX19" fmla="*/ 1616870 w 3904602"/>
              <a:gd name="connsiteY19" fmla="*/ 173182 h 2088573"/>
              <a:gd name="connsiteX20" fmla="*/ 1616870 w 3904602"/>
              <a:gd name="connsiteY20" fmla="*/ 20782 h 2088573"/>
              <a:gd name="connsiteX21" fmla="*/ 2302670 w 3904602"/>
              <a:gd name="connsiteY21" fmla="*/ 20782 h 2088573"/>
              <a:gd name="connsiteX22" fmla="*/ 2302670 w 3904602"/>
              <a:gd name="connsiteY22" fmla="*/ 173182 h 2088573"/>
              <a:gd name="connsiteX23" fmla="*/ 2226470 w 3904602"/>
              <a:gd name="connsiteY23" fmla="*/ 249382 h 2088573"/>
              <a:gd name="connsiteX24" fmla="*/ 2226470 w 3904602"/>
              <a:gd name="connsiteY24" fmla="*/ 554182 h 2088573"/>
              <a:gd name="connsiteX25" fmla="*/ 2531270 w 3904602"/>
              <a:gd name="connsiteY25" fmla="*/ 554182 h 2088573"/>
              <a:gd name="connsiteX26" fmla="*/ 2531270 w 3904602"/>
              <a:gd name="connsiteY26" fmla="*/ 249382 h 2088573"/>
              <a:gd name="connsiteX27" fmla="*/ 2455070 w 3904602"/>
              <a:gd name="connsiteY27" fmla="*/ 173182 h 2088573"/>
              <a:gd name="connsiteX28" fmla="*/ 2455070 w 3904602"/>
              <a:gd name="connsiteY28" fmla="*/ 20782 h 2088573"/>
              <a:gd name="connsiteX29" fmla="*/ 3192825 w 3904602"/>
              <a:gd name="connsiteY29" fmla="*/ 0 h 2088573"/>
              <a:gd name="connsiteX0" fmla="*/ 3178538 w 3890315"/>
              <a:gd name="connsiteY0" fmla="*/ 0 h 2088573"/>
              <a:gd name="connsiteX1" fmla="*/ 3703278 w 3890315"/>
              <a:gd name="connsiteY1" fmla="*/ 0 h 2088573"/>
              <a:gd name="connsiteX2" fmla="*/ 3859142 w 3890315"/>
              <a:gd name="connsiteY2" fmla="*/ 51955 h 2088573"/>
              <a:gd name="connsiteX3" fmla="*/ 3890315 w 3890315"/>
              <a:gd name="connsiteY3" fmla="*/ 202623 h 2088573"/>
              <a:gd name="connsiteX4" fmla="*/ 3885119 w 3890315"/>
              <a:gd name="connsiteY4" fmla="*/ 1875559 h 2088573"/>
              <a:gd name="connsiteX5" fmla="*/ 3869533 w 3890315"/>
              <a:gd name="connsiteY5" fmla="*/ 2041814 h 2088573"/>
              <a:gd name="connsiteX6" fmla="*/ 3692888 w 3890315"/>
              <a:gd name="connsiteY6" fmla="*/ 2088573 h 2088573"/>
              <a:gd name="connsiteX7" fmla="*/ 154782 w 3890315"/>
              <a:gd name="connsiteY7" fmla="*/ 2078182 h 2088573"/>
              <a:gd name="connsiteX8" fmla="*/ 38100 w 3890315"/>
              <a:gd name="connsiteY8" fmla="*/ 2054371 h 2088573"/>
              <a:gd name="connsiteX9" fmla="*/ 2383 w 3890315"/>
              <a:gd name="connsiteY9" fmla="*/ 1925782 h 2088573"/>
              <a:gd name="connsiteX10" fmla="*/ 2383 w 3890315"/>
              <a:gd name="connsiteY10" fmla="*/ 173182 h 2088573"/>
              <a:gd name="connsiteX11" fmla="*/ 35721 w 3890315"/>
              <a:gd name="connsiteY11" fmla="*/ 51738 h 2088573"/>
              <a:gd name="connsiteX12" fmla="*/ 154782 w 3890315"/>
              <a:gd name="connsiteY12" fmla="*/ 20782 h 2088573"/>
              <a:gd name="connsiteX13" fmla="*/ 1450183 w 3890315"/>
              <a:gd name="connsiteY13" fmla="*/ 20782 h 2088573"/>
              <a:gd name="connsiteX14" fmla="*/ 1450183 w 3890315"/>
              <a:gd name="connsiteY14" fmla="*/ 173182 h 2088573"/>
              <a:gd name="connsiteX15" fmla="*/ 1373983 w 3890315"/>
              <a:gd name="connsiteY15" fmla="*/ 249382 h 2088573"/>
              <a:gd name="connsiteX16" fmla="*/ 1373983 w 3890315"/>
              <a:gd name="connsiteY16" fmla="*/ 554182 h 2088573"/>
              <a:gd name="connsiteX17" fmla="*/ 1678783 w 3890315"/>
              <a:gd name="connsiteY17" fmla="*/ 554182 h 2088573"/>
              <a:gd name="connsiteX18" fmla="*/ 1678783 w 3890315"/>
              <a:gd name="connsiteY18" fmla="*/ 249382 h 2088573"/>
              <a:gd name="connsiteX19" fmla="*/ 1602583 w 3890315"/>
              <a:gd name="connsiteY19" fmla="*/ 173182 h 2088573"/>
              <a:gd name="connsiteX20" fmla="*/ 1602583 w 3890315"/>
              <a:gd name="connsiteY20" fmla="*/ 20782 h 2088573"/>
              <a:gd name="connsiteX21" fmla="*/ 2288383 w 3890315"/>
              <a:gd name="connsiteY21" fmla="*/ 20782 h 2088573"/>
              <a:gd name="connsiteX22" fmla="*/ 2288383 w 3890315"/>
              <a:gd name="connsiteY22" fmla="*/ 173182 h 2088573"/>
              <a:gd name="connsiteX23" fmla="*/ 2212183 w 3890315"/>
              <a:gd name="connsiteY23" fmla="*/ 249382 h 2088573"/>
              <a:gd name="connsiteX24" fmla="*/ 2212183 w 3890315"/>
              <a:gd name="connsiteY24" fmla="*/ 554182 h 2088573"/>
              <a:gd name="connsiteX25" fmla="*/ 2516983 w 3890315"/>
              <a:gd name="connsiteY25" fmla="*/ 554182 h 2088573"/>
              <a:gd name="connsiteX26" fmla="*/ 2516983 w 3890315"/>
              <a:gd name="connsiteY26" fmla="*/ 249382 h 2088573"/>
              <a:gd name="connsiteX27" fmla="*/ 2440783 w 3890315"/>
              <a:gd name="connsiteY27" fmla="*/ 173182 h 2088573"/>
              <a:gd name="connsiteX28" fmla="*/ 2440783 w 3890315"/>
              <a:gd name="connsiteY28" fmla="*/ 20782 h 2088573"/>
              <a:gd name="connsiteX29" fmla="*/ 3178538 w 3890315"/>
              <a:gd name="connsiteY29" fmla="*/ 0 h 2088573"/>
              <a:gd name="connsiteX0" fmla="*/ 3178538 w 3890315"/>
              <a:gd name="connsiteY0" fmla="*/ 0 h 2078831"/>
              <a:gd name="connsiteX1" fmla="*/ 3703278 w 3890315"/>
              <a:gd name="connsiteY1" fmla="*/ 0 h 2078831"/>
              <a:gd name="connsiteX2" fmla="*/ 3859142 w 3890315"/>
              <a:gd name="connsiteY2" fmla="*/ 51955 h 2078831"/>
              <a:gd name="connsiteX3" fmla="*/ 3890315 w 3890315"/>
              <a:gd name="connsiteY3" fmla="*/ 202623 h 2078831"/>
              <a:gd name="connsiteX4" fmla="*/ 3885119 w 3890315"/>
              <a:gd name="connsiteY4" fmla="*/ 1875559 h 2078831"/>
              <a:gd name="connsiteX5" fmla="*/ 3869533 w 3890315"/>
              <a:gd name="connsiteY5" fmla="*/ 2041814 h 2078831"/>
              <a:gd name="connsiteX6" fmla="*/ 3736182 w 3890315"/>
              <a:gd name="connsiteY6" fmla="*/ 2078182 h 2078831"/>
              <a:gd name="connsiteX7" fmla="*/ 154782 w 3890315"/>
              <a:gd name="connsiteY7" fmla="*/ 2078182 h 2078831"/>
              <a:gd name="connsiteX8" fmla="*/ 38100 w 3890315"/>
              <a:gd name="connsiteY8" fmla="*/ 2054371 h 2078831"/>
              <a:gd name="connsiteX9" fmla="*/ 2383 w 3890315"/>
              <a:gd name="connsiteY9" fmla="*/ 1925782 h 2078831"/>
              <a:gd name="connsiteX10" fmla="*/ 2383 w 3890315"/>
              <a:gd name="connsiteY10" fmla="*/ 173182 h 2078831"/>
              <a:gd name="connsiteX11" fmla="*/ 35721 w 3890315"/>
              <a:gd name="connsiteY11" fmla="*/ 51738 h 2078831"/>
              <a:gd name="connsiteX12" fmla="*/ 154782 w 3890315"/>
              <a:gd name="connsiteY12" fmla="*/ 20782 h 2078831"/>
              <a:gd name="connsiteX13" fmla="*/ 1450183 w 3890315"/>
              <a:gd name="connsiteY13" fmla="*/ 20782 h 2078831"/>
              <a:gd name="connsiteX14" fmla="*/ 1450183 w 3890315"/>
              <a:gd name="connsiteY14" fmla="*/ 173182 h 2078831"/>
              <a:gd name="connsiteX15" fmla="*/ 1373983 w 3890315"/>
              <a:gd name="connsiteY15" fmla="*/ 249382 h 2078831"/>
              <a:gd name="connsiteX16" fmla="*/ 1373983 w 3890315"/>
              <a:gd name="connsiteY16" fmla="*/ 554182 h 2078831"/>
              <a:gd name="connsiteX17" fmla="*/ 1678783 w 3890315"/>
              <a:gd name="connsiteY17" fmla="*/ 554182 h 2078831"/>
              <a:gd name="connsiteX18" fmla="*/ 1678783 w 3890315"/>
              <a:gd name="connsiteY18" fmla="*/ 249382 h 2078831"/>
              <a:gd name="connsiteX19" fmla="*/ 1602583 w 3890315"/>
              <a:gd name="connsiteY19" fmla="*/ 173182 h 2078831"/>
              <a:gd name="connsiteX20" fmla="*/ 1602583 w 3890315"/>
              <a:gd name="connsiteY20" fmla="*/ 20782 h 2078831"/>
              <a:gd name="connsiteX21" fmla="*/ 2288383 w 3890315"/>
              <a:gd name="connsiteY21" fmla="*/ 20782 h 2078831"/>
              <a:gd name="connsiteX22" fmla="*/ 2288383 w 3890315"/>
              <a:gd name="connsiteY22" fmla="*/ 173182 h 2078831"/>
              <a:gd name="connsiteX23" fmla="*/ 2212183 w 3890315"/>
              <a:gd name="connsiteY23" fmla="*/ 249382 h 2078831"/>
              <a:gd name="connsiteX24" fmla="*/ 2212183 w 3890315"/>
              <a:gd name="connsiteY24" fmla="*/ 554182 h 2078831"/>
              <a:gd name="connsiteX25" fmla="*/ 2516983 w 3890315"/>
              <a:gd name="connsiteY25" fmla="*/ 554182 h 2078831"/>
              <a:gd name="connsiteX26" fmla="*/ 2516983 w 3890315"/>
              <a:gd name="connsiteY26" fmla="*/ 249382 h 2078831"/>
              <a:gd name="connsiteX27" fmla="*/ 2440783 w 3890315"/>
              <a:gd name="connsiteY27" fmla="*/ 173182 h 2078831"/>
              <a:gd name="connsiteX28" fmla="*/ 2440783 w 3890315"/>
              <a:gd name="connsiteY28" fmla="*/ 20782 h 2078831"/>
              <a:gd name="connsiteX29" fmla="*/ 3178538 w 3890315"/>
              <a:gd name="connsiteY29" fmla="*/ 0 h 2078831"/>
              <a:gd name="connsiteX0" fmla="*/ 2440783 w 3890315"/>
              <a:gd name="connsiteY0" fmla="*/ 20782 h 2078831"/>
              <a:gd name="connsiteX1" fmla="*/ 3703278 w 3890315"/>
              <a:gd name="connsiteY1" fmla="*/ 0 h 2078831"/>
              <a:gd name="connsiteX2" fmla="*/ 3859142 w 3890315"/>
              <a:gd name="connsiteY2" fmla="*/ 51955 h 2078831"/>
              <a:gd name="connsiteX3" fmla="*/ 3890315 w 3890315"/>
              <a:gd name="connsiteY3" fmla="*/ 202623 h 2078831"/>
              <a:gd name="connsiteX4" fmla="*/ 3885119 w 3890315"/>
              <a:gd name="connsiteY4" fmla="*/ 1875559 h 2078831"/>
              <a:gd name="connsiteX5" fmla="*/ 3869533 w 3890315"/>
              <a:gd name="connsiteY5" fmla="*/ 2041814 h 2078831"/>
              <a:gd name="connsiteX6" fmla="*/ 3736182 w 3890315"/>
              <a:gd name="connsiteY6" fmla="*/ 2078182 h 2078831"/>
              <a:gd name="connsiteX7" fmla="*/ 154782 w 3890315"/>
              <a:gd name="connsiteY7" fmla="*/ 2078182 h 2078831"/>
              <a:gd name="connsiteX8" fmla="*/ 38100 w 3890315"/>
              <a:gd name="connsiteY8" fmla="*/ 2054371 h 2078831"/>
              <a:gd name="connsiteX9" fmla="*/ 2383 w 3890315"/>
              <a:gd name="connsiteY9" fmla="*/ 1925782 h 2078831"/>
              <a:gd name="connsiteX10" fmla="*/ 2383 w 3890315"/>
              <a:gd name="connsiteY10" fmla="*/ 173182 h 2078831"/>
              <a:gd name="connsiteX11" fmla="*/ 35721 w 3890315"/>
              <a:gd name="connsiteY11" fmla="*/ 51738 h 2078831"/>
              <a:gd name="connsiteX12" fmla="*/ 154782 w 3890315"/>
              <a:gd name="connsiteY12" fmla="*/ 20782 h 2078831"/>
              <a:gd name="connsiteX13" fmla="*/ 1450183 w 3890315"/>
              <a:gd name="connsiteY13" fmla="*/ 20782 h 2078831"/>
              <a:gd name="connsiteX14" fmla="*/ 1450183 w 3890315"/>
              <a:gd name="connsiteY14" fmla="*/ 173182 h 2078831"/>
              <a:gd name="connsiteX15" fmla="*/ 1373983 w 3890315"/>
              <a:gd name="connsiteY15" fmla="*/ 249382 h 2078831"/>
              <a:gd name="connsiteX16" fmla="*/ 1373983 w 3890315"/>
              <a:gd name="connsiteY16" fmla="*/ 554182 h 2078831"/>
              <a:gd name="connsiteX17" fmla="*/ 1678783 w 3890315"/>
              <a:gd name="connsiteY17" fmla="*/ 554182 h 2078831"/>
              <a:gd name="connsiteX18" fmla="*/ 1678783 w 3890315"/>
              <a:gd name="connsiteY18" fmla="*/ 249382 h 2078831"/>
              <a:gd name="connsiteX19" fmla="*/ 1602583 w 3890315"/>
              <a:gd name="connsiteY19" fmla="*/ 173182 h 2078831"/>
              <a:gd name="connsiteX20" fmla="*/ 1602583 w 3890315"/>
              <a:gd name="connsiteY20" fmla="*/ 20782 h 2078831"/>
              <a:gd name="connsiteX21" fmla="*/ 2288383 w 3890315"/>
              <a:gd name="connsiteY21" fmla="*/ 20782 h 2078831"/>
              <a:gd name="connsiteX22" fmla="*/ 2288383 w 3890315"/>
              <a:gd name="connsiteY22" fmla="*/ 173182 h 2078831"/>
              <a:gd name="connsiteX23" fmla="*/ 2212183 w 3890315"/>
              <a:gd name="connsiteY23" fmla="*/ 249382 h 2078831"/>
              <a:gd name="connsiteX24" fmla="*/ 2212183 w 3890315"/>
              <a:gd name="connsiteY24" fmla="*/ 554182 h 2078831"/>
              <a:gd name="connsiteX25" fmla="*/ 2516983 w 3890315"/>
              <a:gd name="connsiteY25" fmla="*/ 554182 h 2078831"/>
              <a:gd name="connsiteX26" fmla="*/ 2516983 w 3890315"/>
              <a:gd name="connsiteY26" fmla="*/ 249382 h 2078831"/>
              <a:gd name="connsiteX27" fmla="*/ 2440783 w 3890315"/>
              <a:gd name="connsiteY27" fmla="*/ 173182 h 2078831"/>
              <a:gd name="connsiteX28" fmla="*/ 2440783 w 3890315"/>
              <a:gd name="connsiteY28" fmla="*/ 20782 h 2078831"/>
              <a:gd name="connsiteX0" fmla="*/ 2440783 w 3890315"/>
              <a:gd name="connsiteY0" fmla="*/ 0 h 2058049"/>
              <a:gd name="connsiteX1" fmla="*/ 3736182 w 3890315"/>
              <a:gd name="connsiteY1" fmla="*/ 0 h 2058049"/>
              <a:gd name="connsiteX2" fmla="*/ 3859142 w 3890315"/>
              <a:gd name="connsiteY2" fmla="*/ 31173 h 2058049"/>
              <a:gd name="connsiteX3" fmla="*/ 3890315 w 3890315"/>
              <a:gd name="connsiteY3" fmla="*/ 181841 h 2058049"/>
              <a:gd name="connsiteX4" fmla="*/ 3885119 w 3890315"/>
              <a:gd name="connsiteY4" fmla="*/ 1854777 h 2058049"/>
              <a:gd name="connsiteX5" fmla="*/ 3869533 w 3890315"/>
              <a:gd name="connsiteY5" fmla="*/ 2021032 h 2058049"/>
              <a:gd name="connsiteX6" fmla="*/ 3736182 w 3890315"/>
              <a:gd name="connsiteY6" fmla="*/ 2057400 h 2058049"/>
              <a:gd name="connsiteX7" fmla="*/ 154782 w 3890315"/>
              <a:gd name="connsiteY7" fmla="*/ 2057400 h 2058049"/>
              <a:gd name="connsiteX8" fmla="*/ 38100 w 3890315"/>
              <a:gd name="connsiteY8" fmla="*/ 2033589 h 2058049"/>
              <a:gd name="connsiteX9" fmla="*/ 2383 w 3890315"/>
              <a:gd name="connsiteY9" fmla="*/ 1905000 h 2058049"/>
              <a:gd name="connsiteX10" fmla="*/ 2383 w 3890315"/>
              <a:gd name="connsiteY10" fmla="*/ 152400 h 2058049"/>
              <a:gd name="connsiteX11" fmla="*/ 35721 w 3890315"/>
              <a:gd name="connsiteY11" fmla="*/ 30956 h 2058049"/>
              <a:gd name="connsiteX12" fmla="*/ 154782 w 3890315"/>
              <a:gd name="connsiteY12" fmla="*/ 0 h 2058049"/>
              <a:gd name="connsiteX13" fmla="*/ 1450183 w 3890315"/>
              <a:gd name="connsiteY13" fmla="*/ 0 h 2058049"/>
              <a:gd name="connsiteX14" fmla="*/ 1450183 w 3890315"/>
              <a:gd name="connsiteY14" fmla="*/ 152400 h 2058049"/>
              <a:gd name="connsiteX15" fmla="*/ 1373983 w 3890315"/>
              <a:gd name="connsiteY15" fmla="*/ 228600 h 2058049"/>
              <a:gd name="connsiteX16" fmla="*/ 1373983 w 3890315"/>
              <a:gd name="connsiteY16" fmla="*/ 533400 h 2058049"/>
              <a:gd name="connsiteX17" fmla="*/ 1678783 w 3890315"/>
              <a:gd name="connsiteY17" fmla="*/ 533400 h 2058049"/>
              <a:gd name="connsiteX18" fmla="*/ 1678783 w 3890315"/>
              <a:gd name="connsiteY18" fmla="*/ 228600 h 2058049"/>
              <a:gd name="connsiteX19" fmla="*/ 1602583 w 3890315"/>
              <a:gd name="connsiteY19" fmla="*/ 152400 h 2058049"/>
              <a:gd name="connsiteX20" fmla="*/ 1602583 w 3890315"/>
              <a:gd name="connsiteY20" fmla="*/ 0 h 2058049"/>
              <a:gd name="connsiteX21" fmla="*/ 2288383 w 3890315"/>
              <a:gd name="connsiteY21" fmla="*/ 0 h 2058049"/>
              <a:gd name="connsiteX22" fmla="*/ 2288383 w 3890315"/>
              <a:gd name="connsiteY22" fmla="*/ 152400 h 2058049"/>
              <a:gd name="connsiteX23" fmla="*/ 2212183 w 3890315"/>
              <a:gd name="connsiteY23" fmla="*/ 228600 h 2058049"/>
              <a:gd name="connsiteX24" fmla="*/ 2212183 w 3890315"/>
              <a:gd name="connsiteY24" fmla="*/ 533400 h 2058049"/>
              <a:gd name="connsiteX25" fmla="*/ 2516983 w 3890315"/>
              <a:gd name="connsiteY25" fmla="*/ 533400 h 2058049"/>
              <a:gd name="connsiteX26" fmla="*/ 2516983 w 3890315"/>
              <a:gd name="connsiteY26" fmla="*/ 228600 h 2058049"/>
              <a:gd name="connsiteX27" fmla="*/ 2440783 w 3890315"/>
              <a:gd name="connsiteY27" fmla="*/ 152400 h 2058049"/>
              <a:gd name="connsiteX28" fmla="*/ 2440783 w 3890315"/>
              <a:gd name="connsiteY28" fmla="*/ 0 h 2058049"/>
              <a:gd name="connsiteX0" fmla="*/ 2440783 w 3890315"/>
              <a:gd name="connsiteY0" fmla="*/ 10174 h 2068223"/>
              <a:gd name="connsiteX1" fmla="*/ 3736182 w 3890315"/>
              <a:gd name="connsiteY1" fmla="*/ 10174 h 2068223"/>
              <a:gd name="connsiteX2" fmla="*/ 3859142 w 3890315"/>
              <a:gd name="connsiteY2" fmla="*/ 41347 h 2068223"/>
              <a:gd name="connsiteX3" fmla="*/ 3890315 w 3890315"/>
              <a:gd name="connsiteY3" fmla="*/ 192015 h 2068223"/>
              <a:gd name="connsiteX4" fmla="*/ 3885119 w 3890315"/>
              <a:gd name="connsiteY4" fmla="*/ 1864951 h 2068223"/>
              <a:gd name="connsiteX5" fmla="*/ 3869533 w 3890315"/>
              <a:gd name="connsiteY5" fmla="*/ 2031206 h 2068223"/>
              <a:gd name="connsiteX6" fmla="*/ 3736182 w 3890315"/>
              <a:gd name="connsiteY6" fmla="*/ 2067574 h 2068223"/>
              <a:gd name="connsiteX7" fmla="*/ 154782 w 3890315"/>
              <a:gd name="connsiteY7" fmla="*/ 2067574 h 2068223"/>
              <a:gd name="connsiteX8" fmla="*/ 38100 w 3890315"/>
              <a:gd name="connsiteY8" fmla="*/ 2043763 h 2068223"/>
              <a:gd name="connsiteX9" fmla="*/ 2383 w 3890315"/>
              <a:gd name="connsiteY9" fmla="*/ 1915174 h 2068223"/>
              <a:gd name="connsiteX10" fmla="*/ 2383 w 3890315"/>
              <a:gd name="connsiteY10" fmla="*/ 162574 h 2068223"/>
              <a:gd name="connsiteX11" fmla="*/ 35721 w 3890315"/>
              <a:gd name="connsiteY11" fmla="*/ 41130 h 2068223"/>
              <a:gd name="connsiteX12" fmla="*/ 154782 w 3890315"/>
              <a:gd name="connsiteY12" fmla="*/ 10174 h 2068223"/>
              <a:gd name="connsiteX13" fmla="*/ 1450183 w 3890315"/>
              <a:gd name="connsiteY13" fmla="*/ 10174 h 2068223"/>
              <a:gd name="connsiteX14" fmla="*/ 1450183 w 3890315"/>
              <a:gd name="connsiteY14" fmla="*/ 162574 h 2068223"/>
              <a:gd name="connsiteX15" fmla="*/ 1373983 w 3890315"/>
              <a:gd name="connsiteY15" fmla="*/ 238774 h 2068223"/>
              <a:gd name="connsiteX16" fmla="*/ 1373983 w 3890315"/>
              <a:gd name="connsiteY16" fmla="*/ 543574 h 2068223"/>
              <a:gd name="connsiteX17" fmla="*/ 1678783 w 3890315"/>
              <a:gd name="connsiteY17" fmla="*/ 543574 h 2068223"/>
              <a:gd name="connsiteX18" fmla="*/ 1678783 w 3890315"/>
              <a:gd name="connsiteY18" fmla="*/ 238774 h 2068223"/>
              <a:gd name="connsiteX19" fmla="*/ 1602583 w 3890315"/>
              <a:gd name="connsiteY19" fmla="*/ 162574 h 2068223"/>
              <a:gd name="connsiteX20" fmla="*/ 1602583 w 3890315"/>
              <a:gd name="connsiteY20" fmla="*/ 10174 h 2068223"/>
              <a:gd name="connsiteX21" fmla="*/ 2288383 w 3890315"/>
              <a:gd name="connsiteY21" fmla="*/ 10174 h 2068223"/>
              <a:gd name="connsiteX22" fmla="*/ 2288383 w 3890315"/>
              <a:gd name="connsiteY22" fmla="*/ 162574 h 2068223"/>
              <a:gd name="connsiteX23" fmla="*/ 2212183 w 3890315"/>
              <a:gd name="connsiteY23" fmla="*/ 238774 h 2068223"/>
              <a:gd name="connsiteX24" fmla="*/ 2212183 w 3890315"/>
              <a:gd name="connsiteY24" fmla="*/ 543574 h 2068223"/>
              <a:gd name="connsiteX25" fmla="*/ 2516983 w 3890315"/>
              <a:gd name="connsiteY25" fmla="*/ 543574 h 2068223"/>
              <a:gd name="connsiteX26" fmla="*/ 2516983 w 3890315"/>
              <a:gd name="connsiteY26" fmla="*/ 238774 h 2068223"/>
              <a:gd name="connsiteX27" fmla="*/ 2440783 w 3890315"/>
              <a:gd name="connsiteY27" fmla="*/ 162574 h 2068223"/>
              <a:gd name="connsiteX28" fmla="*/ 2440783 w 3890315"/>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90315 w 3898108"/>
              <a:gd name="connsiteY3" fmla="*/ 192015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68223"/>
              <a:gd name="connsiteX1" fmla="*/ 3736182 w 3898108"/>
              <a:gd name="connsiteY1" fmla="*/ 10174 h 2068223"/>
              <a:gd name="connsiteX2" fmla="*/ 3859142 w 3898108"/>
              <a:gd name="connsiteY2" fmla="*/ 41347 h 2068223"/>
              <a:gd name="connsiteX3" fmla="*/ 3888581 w 3898108"/>
              <a:gd name="connsiteY3" fmla="*/ 238774 h 2068223"/>
              <a:gd name="connsiteX4" fmla="*/ 3885119 w 3898108"/>
              <a:gd name="connsiteY4" fmla="*/ 1864951 h 2068223"/>
              <a:gd name="connsiteX5" fmla="*/ 3869533 w 3898108"/>
              <a:gd name="connsiteY5" fmla="*/ 2031206 h 2068223"/>
              <a:gd name="connsiteX6" fmla="*/ 3736182 w 3898108"/>
              <a:gd name="connsiteY6" fmla="*/ 2067574 h 2068223"/>
              <a:gd name="connsiteX7" fmla="*/ 154782 w 3898108"/>
              <a:gd name="connsiteY7" fmla="*/ 2067574 h 2068223"/>
              <a:gd name="connsiteX8" fmla="*/ 38100 w 3898108"/>
              <a:gd name="connsiteY8" fmla="*/ 2043763 h 2068223"/>
              <a:gd name="connsiteX9" fmla="*/ 2383 w 3898108"/>
              <a:gd name="connsiteY9" fmla="*/ 1915174 h 2068223"/>
              <a:gd name="connsiteX10" fmla="*/ 2383 w 3898108"/>
              <a:gd name="connsiteY10" fmla="*/ 162574 h 2068223"/>
              <a:gd name="connsiteX11" fmla="*/ 35721 w 3898108"/>
              <a:gd name="connsiteY11" fmla="*/ 41130 h 2068223"/>
              <a:gd name="connsiteX12" fmla="*/ 154782 w 3898108"/>
              <a:gd name="connsiteY12" fmla="*/ 10174 h 2068223"/>
              <a:gd name="connsiteX13" fmla="*/ 1450183 w 3898108"/>
              <a:gd name="connsiteY13" fmla="*/ 10174 h 2068223"/>
              <a:gd name="connsiteX14" fmla="*/ 1450183 w 3898108"/>
              <a:gd name="connsiteY14" fmla="*/ 162574 h 2068223"/>
              <a:gd name="connsiteX15" fmla="*/ 1373983 w 3898108"/>
              <a:gd name="connsiteY15" fmla="*/ 238774 h 2068223"/>
              <a:gd name="connsiteX16" fmla="*/ 1373983 w 3898108"/>
              <a:gd name="connsiteY16" fmla="*/ 543574 h 2068223"/>
              <a:gd name="connsiteX17" fmla="*/ 1678783 w 3898108"/>
              <a:gd name="connsiteY17" fmla="*/ 543574 h 2068223"/>
              <a:gd name="connsiteX18" fmla="*/ 1678783 w 3898108"/>
              <a:gd name="connsiteY18" fmla="*/ 238774 h 2068223"/>
              <a:gd name="connsiteX19" fmla="*/ 1602583 w 3898108"/>
              <a:gd name="connsiteY19" fmla="*/ 162574 h 2068223"/>
              <a:gd name="connsiteX20" fmla="*/ 1602583 w 3898108"/>
              <a:gd name="connsiteY20" fmla="*/ 10174 h 2068223"/>
              <a:gd name="connsiteX21" fmla="*/ 2288383 w 3898108"/>
              <a:gd name="connsiteY21" fmla="*/ 10174 h 2068223"/>
              <a:gd name="connsiteX22" fmla="*/ 2288383 w 3898108"/>
              <a:gd name="connsiteY22" fmla="*/ 162574 h 2068223"/>
              <a:gd name="connsiteX23" fmla="*/ 2212183 w 3898108"/>
              <a:gd name="connsiteY23" fmla="*/ 238774 h 2068223"/>
              <a:gd name="connsiteX24" fmla="*/ 2212183 w 3898108"/>
              <a:gd name="connsiteY24" fmla="*/ 543574 h 2068223"/>
              <a:gd name="connsiteX25" fmla="*/ 2516983 w 3898108"/>
              <a:gd name="connsiteY25" fmla="*/ 543574 h 2068223"/>
              <a:gd name="connsiteX26" fmla="*/ 2516983 w 3898108"/>
              <a:gd name="connsiteY26" fmla="*/ 238774 h 2068223"/>
              <a:gd name="connsiteX27" fmla="*/ 2440783 w 3898108"/>
              <a:gd name="connsiteY27" fmla="*/ 162574 h 2068223"/>
              <a:gd name="connsiteX28" fmla="*/ 2440783 w 3898108"/>
              <a:gd name="connsiteY28" fmla="*/ 10174 h 2068223"/>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10174 h 2076667"/>
              <a:gd name="connsiteX1" fmla="*/ 3736182 w 3898108"/>
              <a:gd name="connsiteY1" fmla="*/ 10174 h 2076667"/>
              <a:gd name="connsiteX2" fmla="*/ 3859142 w 3898108"/>
              <a:gd name="connsiteY2" fmla="*/ 41347 h 2076667"/>
              <a:gd name="connsiteX3" fmla="*/ 3888581 w 3898108"/>
              <a:gd name="connsiteY3" fmla="*/ 238774 h 2076667"/>
              <a:gd name="connsiteX4" fmla="*/ 3885119 w 3898108"/>
              <a:gd name="connsiteY4" fmla="*/ 1864951 h 2076667"/>
              <a:gd name="connsiteX5" fmla="*/ 3869533 w 3898108"/>
              <a:gd name="connsiteY5" fmla="*/ 2031206 h 2076667"/>
              <a:gd name="connsiteX6" fmla="*/ 3736182 w 3898108"/>
              <a:gd name="connsiteY6" fmla="*/ 2067574 h 2076667"/>
              <a:gd name="connsiteX7" fmla="*/ 154782 w 3898108"/>
              <a:gd name="connsiteY7" fmla="*/ 2067574 h 2076667"/>
              <a:gd name="connsiteX8" fmla="*/ 38100 w 3898108"/>
              <a:gd name="connsiteY8" fmla="*/ 2043763 h 2076667"/>
              <a:gd name="connsiteX9" fmla="*/ 2383 w 3898108"/>
              <a:gd name="connsiteY9" fmla="*/ 1915174 h 2076667"/>
              <a:gd name="connsiteX10" fmla="*/ 2383 w 3898108"/>
              <a:gd name="connsiteY10" fmla="*/ 162574 h 2076667"/>
              <a:gd name="connsiteX11" fmla="*/ 35721 w 3898108"/>
              <a:gd name="connsiteY11" fmla="*/ 41130 h 2076667"/>
              <a:gd name="connsiteX12" fmla="*/ 154782 w 3898108"/>
              <a:gd name="connsiteY12" fmla="*/ 10174 h 2076667"/>
              <a:gd name="connsiteX13" fmla="*/ 1450183 w 3898108"/>
              <a:gd name="connsiteY13" fmla="*/ 10174 h 2076667"/>
              <a:gd name="connsiteX14" fmla="*/ 1450183 w 3898108"/>
              <a:gd name="connsiteY14" fmla="*/ 162574 h 2076667"/>
              <a:gd name="connsiteX15" fmla="*/ 1373983 w 3898108"/>
              <a:gd name="connsiteY15" fmla="*/ 238774 h 2076667"/>
              <a:gd name="connsiteX16" fmla="*/ 1373983 w 3898108"/>
              <a:gd name="connsiteY16" fmla="*/ 543574 h 2076667"/>
              <a:gd name="connsiteX17" fmla="*/ 1678783 w 3898108"/>
              <a:gd name="connsiteY17" fmla="*/ 543574 h 2076667"/>
              <a:gd name="connsiteX18" fmla="*/ 1678783 w 3898108"/>
              <a:gd name="connsiteY18" fmla="*/ 238774 h 2076667"/>
              <a:gd name="connsiteX19" fmla="*/ 1602583 w 3898108"/>
              <a:gd name="connsiteY19" fmla="*/ 162574 h 2076667"/>
              <a:gd name="connsiteX20" fmla="*/ 1602583 w 3898108"/>
              <a:gd name="connsiteY20" fmla="*/ 10174 h 2076667"/>
              <a:gd name="connsiteX21" fmla="*/ 2288383 w 3898108"/>
              <a:gd name="connsiteY21" fmla="*/ 10174 h 2076667"/>
              <a:gd name="connsiteX22" fmla="*/ 2288383 w 3898108"/>
              <a:gd name="connsiteY22" fmla="*/ 162574 h 2076667"/>
              <a:gd name="connsiteX23" fmla="*/ 2212183 w 3898108"/>
              <a:gd name="connsiteY23" fmla="*/ 238774 h 2076667"/>
              <a:gd name="connsiteX24" fmla="*/ 2212183 w 3898108"/>
              <a:gd name="connsiteY24" fmla="*/ 543574 h 2076667"/>
              <a:gd name="connsiteX25" fmla="*/ 2516983 w 3898108"/>
              <a:gd name="connsiteY25" fmla="*/ 543574 h 2076667"/>
              <a:gd name="connsiteX26" fmla="*/ 2516983 w 3898108"/>
              <a:gd name="connsiteY26" fmla="*/ 238774 h 2076667"/>
              <a:gd name="connsiteX27" fmla="*/ 2440783 w 3898108"/>
              <a:gd name="connsiteY27" fmla="*/ 162574 h 2076667"/>
              <a:gd name="connsiteX28" fmla="*/ 2440783 w 3898108"/>
              <a:gd name="connsiteY28" fmla="*/ 10174 h 2076667"/>
              <a:gd name="connsiteX0" fmla="*/ 2440783 w 3898108"/>
              <a:gd name="connsiteY0" fmla="*/ 5411 h 2071904"/>
              <a:gd name="connsiteX1" fmla="*/ 3736182 w 3898108"/>
              <a:gd name="connsiteY1" fmla="*/ 5411 h 2071904"/>
              <a:gd name="connsiteX2" fmla="*/ 3859142 w 3898108"/>
              <a:gd name="connsiteY2" fmla="*/ 36584 h 2071904"/>
              <a:gd name="connsiteX3" fmla="*/ 3888581 w 3898108"/>
              <a:gd name="connsiteY3" fmla="*/ 234011 h 2071904"/>
              <a:gd name="connsiteX4" fmla="*/ 3885119 w 3898108"/>
              <a:gd name="connsiteY4" fmla="*/ 1860188 h 2071904"/>
              <a:gd name="connsiteX5" fmla="*/ 3869533 w 3898108"/>
              <a:gd name="connsiteY5" fmla="*/ 2026443 h 2071904"/>
              <a:gd name="connsiteX6" fmla="*/ 3736182 w 3898108"/>
              <a:gd name="connsiteY6" fmla="*/ 2062811 h 2071904"/>
              <a:gd name="connsiteX7" fmla="*/ 154782 w 3898108"/>
              <a:gd name="connsiteY7" fmla="*/ 2062811 h 2071904"/>
              <a:gd name="connsiteX8" fmla="*/ 38100 w 3898108"/>
              <a:gd name="connsiteY8" fmla="*/ 2039000 h 2071904"/>
              <a:gd name="connsiteX9" fmla="*/ 2383 w 3898108"/>
              <a:gd name="connsiteY9" fmla="*/ 1910411 h 2071904"/>
              <a:gd name="connsiteX10" fmla="*/ 2383 w 3898108"/>
              <a:gd name="connsiteY10" fmla="*/ 157811 h 2071904"/>
              <a:gd name="connsiteX11" fmla="*/ 35721 w 3898108"/>
              <a:gd name="connsiteY11" fmla="*/ 36367 h 2071904"/>
              <a:gd name="connsiteX12" fmla="*/ 154782 w 3898108"/>
              <a:gd name="connsiteY12" fmla="*/ 5411 h 2071904"/>
              <a:gd name="connsiteX13" fmla="*/ 1450183 w 3898108"/>
              <a:gd name="connsiteY13" fmla="*/ 5411 h 2071904"/>
              <a:gd name="connsiteX14" fmla="*/ 1450183 w 3898108"/>
              <a:gd name="connsiteY14" fmla="*/ 157811 h 2071904"/>
              <a:gd name="connsiteX15" fmla="*/ 1373983 w 3898108"/>
              <a:gd name="connsiteY15" fmla="*/ 234011 h 2071904"/>
              <a:gd name="connsiteX16" fmla="*/ 1373983 w 3898108"/>
              <a:gd name="connsiteY16" fmla="*/ 538811 h 2071904"/>
              <a:gd name="connsiteX17" fmla="*/ 1678783 w 3898108"/>
              <a:gd name="connsiteY17" fmla="*/ 538811 h 2071904"/>
              <a:gd name="connsiteX18" fmla="*/ 1678783 w 3898108"/>
              <a:gd name="connsiteY18" fmla="*/ 234011 h 2071904"/>
              <a:gd name="connsiteX19" fmla="*/ 1602583 w 3898108"/>
              <a:gd name="connsiteY19" fmla="*/ 157811 h 2071904"/>
              <a:gd name="connsiteX20" fmla="*/ 1602583 w 3898108"/>
              <a:gd name="connsiteY20" fmla="*/ 5411 h 2071904"/>
              <a:gd name="connsiteX21" fmla="*/ 2288383 w 3898108"/>
              <a:gd name="connsiteY21" fmla="*/ 5411 h 2071904"/>
              <a:gd name="connsiteX22" fmla="*/ 2288383 w 3898108"/>
              <a:gd name="connsiteY22" fmla="*/ 157811 h 2071904"/>
              <a:gd name="connsiteX23" fmla="*/ 2212183 w 3898108"/>
              <a:gd name="connsiteY23" fmla="*/ 234011 h 2071904"/>
              <a:gd name="connsiteX24" fmla="*/ 2212183 w 3898108"/>
              <a:gd name="connsiteY24" fmla="*/ 538811 h 2071904"/>
              <a:gd name="connsiteX25" fmla="*/ 2516983 w 3898108"/>
              <a:gd name="connsiteY25" fmla="*/ 538811 h 2071904"/>
              <a:gd name="connsiteX26" fmla="*/ 2516983 w 3898108"/>
              <a:gd name="connsiteY26" fmla="*/ 234011 h 2071904"/>
              <a:gd name="connsiteX27" fmla="*/ 2440783 w 3898108"/>
              <a:gd name="connsiteY27" fmla="*/ 157811 h 2071904"/>
              <a:gd name="connsiteX28" fmla="*/ 2440783 w 3898108"/>
              <a:gd name="connsiteY28" fmla="*/ 5411 h 2071904"/>
              <a:gd name="connsiteX0" fmla="*/ 2440783 w 3898108"/>
              <a:gd name="connsiteY0" fmla="*/ 1515 h 2068008"/>
              <a:gd name="connsiteX1" fmla="*/ 3736182 w 3898108"/>
              <a:gd name="connsiteY1" fmla="*/ 1515 h 2068008"/>
              <a:gd name="connsiteX2" fmla="*/ 3859142 w 3898108"/>
              <a:gd name="connsiteY2" fmla="*/ 32688 h 2068008"/>
              <a:gd name="connsiteX3" fmla="*/ 3888581 w 3898108"/>
              <a:gd name="connsiteY3" fmla="*/ 230115 h 2068008"/>
              <a:gd name="connsiteX4" fmla="*/ 3885119 w 3898108"/>
              <a:gd name="connsiteY4" fmla="*/ 1856292 h 2068008"/>
              <a:gd name="connsiteX5" fmla="*/ 3869533 w 3898108"/>
              <a:gd name="connsiteY5" fmla="*/ 2022547 h 2068008"/>
              <a:gd name="connsiteX6" fmla="*/ 3736182 w 3898108"/>
              <a:gd name="connsiteY6" fmla="*/ 2058915 h 2068008"/>
              <a:gd name="connsiteX7" fmla="*/ 154782 w 3898108"/>
              <a:gd name="connsiteY7" fmla="*/ 2058915 h 2068008"/>
              <a:gd name="connsiteX8" fmla="*/ 38100 w 3898108"/>
              <a:gd name="connsiteY8" fmla="*/ 2035104 h 2068008"/>
              <a:gd name="connsiteX9" fmla="*/ 2383 w 3898108"/>
              <a:gd name="connsiteY9" fmla="*/ 1906515 h 2068008"/>
              <a:gd name="connsiteX10" fmla="*/ 2383 w 3898108"/>
              <a:gd name="connsiteY10" fmla="*/ 153915 h 2068008"/>
              <a:gd name="connsiteX11" fmla="*/ 35721 w 3898108"/>
              <a:gd name="connsiteY11" fmla="*/ 32471 h 2068008"/>
              <a:gd name="connsiteX12" fmla="*/ 154782 w 3898108"/>
              <a:gd name="connsiteY12" fmla="*/ 1515 h 2068008"/>
              <a:gd name="connsiteX13" fmla="*/ 1450183 w 3898108"/>
              <a:gd name="connsiteY13" fmla="*/ 1515 h 2068008"/>
              <a:gd name="connsiteX14" fmla="*/ 1450183 w 3898108"/>
              <a:gd name="connsiteY14" fmla="*/ 153915 h 2068008"/>
              <a:gd name="connsiteX15" fmla="*/ 1373983 w 3898108"/>
              <a:gd name="connsiteY15" fmla="*/ 230115 h 2068008"/>
              <a:gd name="connsiteX16" fmla="*/ 1373983 w 3898108"/>
              <a:gd name="connsiteY16" fmla="*/ 534915 h 2068008"/>
              <a:gd name="connsiteX17" fmla="*/ 1678783 w 3898108"/>
              <a:gd name="connsiteY17" fmla="*/ 534915 h 2068008"/>
              <a:gd name="connsiteX18" fmla="*/ 1678783 w 3898108"/>
              <a:gd name="connsiteY18" fmla="*/ 230115 h 2068008"/>
              <a:gd name="connsiteX19" fmla="*/ 1602583 w 3898108"/>
              <a:gd name="connsiteY19" fmla="*/ 153915 h 2068008"/>
              <a:gd name="connsiteX20" fmla="*/ 1602583 w 3898108"/>
              <a:gd name="connsiteY20" fmla="*/ 1515 h 2068008"/>
              <a:gd name="connsiteX21" fmla="*/ 2288383 w 3898108"/>
              <a:gd name="connsiteY21" fmla="*/ 1515 h 2068008"/>
              <a:gd name="connsiteX22" fmla="*/ 2288383 w 3898108"/>
              <a:gd name="connsiteY22" fmla="*/ 153915 h 2068008"/>
              <a:gd name="connsiteX23" fmla="*/ 2212183 w 3898108"/>
              <a:gd name="connsiteY23" fmla="*/ 230115 h 2068008"/>
              <a:gd name="connsiteX24" fmla="*/ 2212183 w 3898108"/>
              <a:gd name="connsiteY24" fmla="*/ 534915 h 2068008"/>
              <a:gd name="connsiteX25" fmla="*/ 2516983 w 3898108"/>
              <a:gd name="connsiteY25" fmla="*/ 534915 h 2068008"/>
              <a:gd name="connsiteX26" fmla="*/ 2516983 w 3898108"/>
              <a:gd name="connsiteY26" fmla="*/ 230115 h 2068008"/>
              <a:gd name="connsiteX27" fmla="*/ 2440783 w 3898108"/>
              <a:gd name="connsiteY27" fmla="*/ 153915 h 2068008"/>
              <a:gd name="connsiteX28" fmla="*/ 2440783 w 3898108"/>
              <a:gd name="connsiteY28" fmla="*/ 1515 h 2068008"/>
              <a:gd name="connsiteX0" fmla="*/ 2440783 w 3891397"/>
              <a:gd name="connsiteY0" fmla="*/ 1515 h 2068008"/>
              <a:gd name="connsiteX1" fmla="*/ 3736182 w 3891397"/>
              <a:gd name="connsiteY1" fmla="*/ 1515 h 2068008"/>
              <a:gd name="connsiteX2" fmla="*/ 3859142 w 3891397"/>
              <a:gd name="connsiteY2" fmla="*/ 32688 h 2068008"/>
              <a:gd name="connsiteX3" fmla="*/ 3888581 w 3891397"/>
              <a:gd name="connsiteY3" fmla="*/ 230115 h 2068008"/>
              <a:gd name="connsiteX4" fmla="*/ 3885119 w 3891397"/>
              <a:gd name="connsiteY4" fmla="*/ 1856292 h 2068008"/>
              <a:gd name="connsiteX5" fmla="*/ 3869533 w 3891397"/>
              <a:gd name="connsiteY5" fmla="*/ 2022547 h 2068008"/>
              <a:gd name="connsiteX6" fmla="*/ 3736182 w 3891397"/>
              <a:gd name="connsiteY6" fmla="*/ 2058915 h 2068008"/>
              <a:gd name="connsiteX7" fmla="*/ 154782 w 3891397"/>
              <a:gd name="connsiteY7" fmla="*/ 2058915 h 2068008"/>
              <a:gd name="connsiteX8" fmla="*/ 38100 w 3891397"/>
              <a:gd name="connsiteY8" fmla="*/ 2035104 h 2068008"/>
              <a:gd name="connsiteX9" fmla="*/ 2383 w 3891397"/>
              <a:gd name="connsiteY9" fmla="*/ 1906515 h 2068008"/>
              <a:gd name="connsiteX10" fmla="*/ 2383 w 3891397"/>
              <a:gd name="connsiteY10" fmla="*/ 153915 h 2068008"/>
              <a:gd name="connsiteX11" fmla="*/ 35721 w 3891397"/>
              <a:gd name="connsiteY11" fmla="*/ 32471 h 2068008"/>
              <a:gd name="connsiteX12" fmla="*/ 154782 w 3891397"/>
              <a:gd name="connsiteY12" fmla="*/ 1515 h 2068008"/>
              <a:gd name="connsiteX13" fmla="*/ 1450183 w 3891397"/>
              <a:gd name="connsiteY13" fmla="*/ 1515 h 2068008"/>
              <a:gd name="connsiteX14" fmla="*/ 1450183 w 3891397"/>
              <a:gd name="connsiteY14" fmla="*/ 153915 h 2068008"/>
              <a:gd name="connsiteX15" fmla="*/ 1373983 w 3891397"/>
              <a:gd name="connsiteY15" fmla="*/ 230115 h 2068008"/>
              <a:gd name="connsiteX16" fmla="*/ 1373983 w 3891397"/>
              <a:gd name="connsiteY16" fmla="*/ 534915 h 2068008"/>
              <a:gd name="connsiteX17" fmla="*/ 1678783 w 3891397"/>
              <a:gd name="connsiteY17" fmla="*/ 534915 h 2068008"/>
              <a:gd name="connsiteX18" fmla="*/ 1678783 w 3891397"/>
              <a:gd name="connsiteY18" fmla="*/ 230115 h 2068008"/>
              <a:gd name="connsiteX19" fmla="*/ 1602583 w 3891397"/>
              <a:gd name="connsiteY19" fmla="*/ 153915 h 2068008"/>
              <a:gd name="connsiteX20" fmla="*/ 1602583 w 3891397"/>
              <a:gd name="connsiteY20" fmla="*/ 1515 h 2068008"/>
              <a:gd name="connsiteX21" fmla="*/ 2288383 w 3891397"/>
              <a:gd name="connsiteY21" fmla="*/ 1515 h 2068008"/>
              <a:gd name="connsiteX22" fmla="*/ 2288383 w 3891397"/>
              <a:gd name="connsiteY22" fmla="*/ 153915 h 2068008"/>
              <a:gd name="connsiteX23" fmla="*/ 2212183 w 3891397"/>
              <a:gd name="connsiteY23" fmla="*/ 230115 h 2068008"/>
              <a:gd name="connsiteX24" fmla="*/ 2212183 w 3891397"/>
              <a:gd name="connsiteY24" fmla="*/ 534915 h 2068008"/>
              <a:gd name="connsiteX25" fmla="*/ 2516983 w 3891397"/>
              <a:gd name="connsiteY25" fmla="*/ 534915 h 2068008"/>
              <a:gd name="connsiteX26" fmla="*/ 2516983 w 3891397"/>
              <a:gd name="connsiteY26" fmla="*/ 230115 h 2068008"/>
              <a:gd name="connsiteX27" fmla="*/ 2440783 w 3891397"/>
              <a:gd name="connsiteY27" fmla="*/ 153915 h 2068008"/>
              <a:gd name="connsiteX28" fmla="*/ 2440783 w 3891397"/>
              <a:gd name="connsiteY28" fmla="*/ 1515 h 2068008"/>
              <a:gd name="connsiteX0" fmla="*/ 2440783 w 3891397"/>
              <a:gd name="connsiteY0" fmla="*/ 1515 h 2068008"/>
              <a:gd name="connsiteX1" fmla="*/ 3736182 w 3891397"/>
              <a:gd name="connsiteY1" fmla="*/ 1515 h 2068008"/>
              <a:gd name="connsiteX2" fmla="*/ 3859142 w 3891397"/>
              <a:gd name="connsiteY2" fmla="*/ 32688 h 2068008"/>
              <a:gd name="connsiteX3" fmla="*/ 3888581 w 3891397"/>
              <a:gd name="connsiteY3" fmla="*/ 230115 h 2068008"/>
              <a:gd name="connsiteX4" fmla="*/ 3888582 w 3891397"/>
              <a:gd name="connsiteY4" fmla="*/ 1906514 h 2068008"/>
              <a:gd name="connsiteX5" fmla="*/ 3869533 w 3891397"/>
              <a:gd name="connsiteY5" fmla="*/ 2022547 h 2068008"/>
              <a:gd name="connsiteX6" fmla="*/ 3736182 w 3891397"/>
              <a:gd name="connsiteY6" fmla="*/ 2058915 h 2068008"/>
              <a:gd name="connsiteX7" fmla="*/ 154782 w 3891397"/>
              <a:gd name="connsiteY7" fmla="*/ 2058915 h 2068008"/>
              <a:gd name="connsiteX8" fmla="*/ 38100 w 3891397"/>
              <a:gd name="connsiteY8" fmla="*/ 2035104 h 2068008"/>
              <a:gd name="connsiteX9" fmla="*/ 2383 w 3891397"/>
              <a:gd name="connsiteY9" fmla="*/ 1906515 h 2068008"/>
              <a:gd name="connsiteX10" fmla="*/ 2383 w 3891397"/>
              <a:gd name="connsiteY10" fmla="*/ 153915 h 2068008"/>
              <a:gd name="connsiteX11" fmla="*/ 35721 w 3891397"/>
              <a:gd name="connsiteY11" fmla="*/ 32471 h 2068008"/>
              <a:gd name="connsiteX12" fmla="*/ 154782 w 3891397"/>
              <a:gd name="connsiteY12" fmla="*/ 1515 h 2068008"/>
              <a:gd name="connsiteX13" fmla="*/ 1450183 w 3891397"/>
              <a:gd name="connsiteY13" fmla="*/ 1515 h 2068008"/>
              <a:gd name="connsiteX14" fmla="*/ 1450183 w 3891397"/>
              <a:gd name="connsiteY14" fmla="*/ 153915 h 2068008"/>
              <a:gd name="connsiteX15" fmla="*/ 1373983 w 3891397"/>
              <a:gd name="connsiteY15" fmla="*/ 230115 h 2068008"/>
              <a:gd name="connsiteX16" fmla="*/ 1373983 w 3891397"/>
              <a:gd name="connsiteY16" fmla="*/ 534915 h 2068008"/>
              <a:gd name="connsiteX17" fmla="*/ 1678783 w 3891397"/>
              <a:gd name="connsiteY17" fmla="*/ 534915 h 2068008"/>
              <a:gd name="connsiteX18" fmla="*/ 1678783 w 3891397"/>
              <a:gd name="connsiteY18" fmla="*/ 230115 h 2068008"/>
              <a:gd name="connsiteX19" fmla="*/ 1602583 w 3891397"/>
              <a:gd name="connsiteY19" fmla="*/ 153915 h 2068008"/>
              <a:gd name="connsiteX20" fmla="*/ 1602583 w 3891397"/>
              <a:gd name="connsiteY20" fmla="*/ 1515 h 2068008"/>
              <a:gd name="connsiteX21" fmla="*/ 2288383 w 3891397"/>
              <a:gd name="connsiteY21" fmla="*/ 1515 h 2068008"/>
              <a:gd name="connsiteX22" fmla="*/ 2288383 w 3891397"/>
              <a:gd name="connsiteY22" fmla="*/ 153915 h 2068008"/>
              <a:gd name="connsiteX23" fmla="*/ 2212183 w 3891397"/>
              <a:gd name="connsiteY23" fmla="*/ 230115 h 2068008"/>
              <a:gd name="connsiteX24" fmla="*/ 2212183 w 3891397"/>
              <a:gd name="connsiteY24" fmla="*/ 534915 h 2068008"/>
              <a:gd name="connsiteX25" fmla="*/ 2516983 w 3891397"/>
              <a:gd name="connsiteY25" fmla="*/ 534915 h 2068008"/>
              <a:gd name="connsiteX26" fmla="*/ 2516983 w 3891397"/>
              <a:gd name="connsiteY26" fmla="*/ 230115 h 2068008"/>
              <a:gd name="connsiteX27" fmla="*/ 2440783 w 3891397"/>
              <a:gd name="connsiteY27" fmla="*/ 153915 h 2068008"/>
              <a:gd name="connsiteX28" fmla="*/ 2440783 w 3891397"/>
              <a:gd name="connsiteY28" fmla="*/ 1515 h 2068008"/>
              <a:gd name="connsiteX0" fmla="*/ 2440783 w 3888583"/>
              <a:gd name="connsiteY0" fmla="*/ 1515 h 2068008"/>
              <a:gd name="connsiteX1" fmla="*/ 3736182 w 3888583"/>
              <a:gd name="connsiteY1" fmla="*/ 1515 h 2068008"/>
              <a:gd name="connsiteX2" fmla="*/ 3859142 w 3888583"/>
              <a:gd name="connsiteY2" fmla="*/ 32688 h 2068008"/>
              <a:gd name="connsiteX3" fmla="*/ 3888581 w 3888583"/>
              <a:gd name="connsiteY3" fmla="*/ 230115 h 2068008"/>
              <a:gd name="connsiteX4" fmla="*/ 3888582 w 3888583"/>
              <a:gd name="connsiteY4" fmla="*/ 1906514 h 2068008"/>
              <a:gd name="connsiteX5" fmla="*/ 3862389 w 3888583"/>
              <a:gd name="connsiteY5" fmla="*/ 2022547 h 2068008"/>
              <a:gd name="connsiteX6" fmla="*/ 3736182 w 3888583"/>
              <a:gd name="connsiteY6" fmla="*/ 2058915 h 2068008"/>
              <a:gd name="connsiteX7" fmla="*/ 154782 w 3888583"/>
              <a:gd name="connsiteY7" fmla="*/ 2058915 h 2068008"/>
              <a:gd name="connsiteX8" fmla="*/ 38100 w 3888583"/>
              <a:gd name="connsiteY8" fmla="*/ 2035104 h 2068008"/>
              <a:gd name="connsiteX9" fmla="*/ 2383 w 3888583"/>
              <a:gd name="connsiteY9" fmla="*/ 1906515 h 2068008"/>
              <a:gd name="connsiteX10" fmla="*/ 2383 w 3888583"/>
              <a:gd name="connsiteY10" fmla="*/ 153915 h 2068008"/>
              <a:gd name="connsiteX11" fmla="*/ 35721 w 3888583"/>
              <a:gd name="connsiteY11" fmla="*/ 32471 h 2068008"/>
              <a:gd name="connsiteX12" fmla="*/ 154782 w 3888583"/>
              <a:gd name="connsiteY12" fmla="*/ 1515 h 2068008"/>
              <a:gd name="connsiteX13" fmla="*/ 1450183 w 3888583"/>
              <a:gd name="connsiteY13" fmla="*/ 1515 h 2068008"/>
              <a:gd name="connsiteX14" fmla="*/ 1450183 w 3888583"/>
              <a:gd name="connsiteY14" fmla="*/ 153915 h 2068008"/>
              <a:gd name="connsiteX15" fmla="*/ 1373983 w 3888583"/>
              <a:gd name="connsiteY15" fmla="*/ 230115 h 2068008"/>
              <a:gd name="connsiteX16" fmla="*/ 1373983 w 3888583"/>
              <a:gd name="connsiteY16" fmla="*/ 534915 h 2068008"/>
              <a:gd name="connsiteX17" fmla="*/ 1678783 w 3888583"/>
              <a:gd name="connsiteY17" fmla="*/ 534915 h 2068008"/>
              <a:gd name="connsiteX18" fmla="*/ 1678783 w 3888583"/>
              <a:gd name="connsiteY18" fmla="*/ 230115 h 2068008"/>
              <a:gd name="connsiteX19" fmla="*/ 1602583 w 3888583"/>
              <a:gd name="connsiteY19" fmla="*/ 153915 h 2068008"/>
              <a:gd name="connsiteX20" fmla="*/ 1602583 w 3888583"/>
              <a:gd name="connsiteY20" fmla="*/ 1515 h 2068008"/>
              <a:gd name="connsiteX21" fmla="*/ 2288383 w 3888583"/>
              <a:gd name="connsiteY21" fmla="*/ 1515 h 2068008"/>
              <a:gd name="connsiteX22" fmla="*/ 2288383 w 3888583"/>
              <a:gd name="connsiteY22" fmla="*/ 153915 h 2068008"/>
              <a:gd name="connsiteX23" fmla="*/ 2212183 w 3888583"/>
              <a:gd name="connsiteY23" fmla="*/ 230115 h 2068008"/>
              <a:gd name="connsiteX24" fmla="*/ 2212183 w 3888583"/>
              <a:gd name="connsiteY24" fmla="*/ 534915 h 2068008"/>
              <a:gd name="connsiteX25" fmla="*/ 2516983 w 3888583"/>
              <a:gd name="connsiteY25" fmla="*/ 534915 h 2068008"/>
              <a:gd name="connsiteX26" fmla="*/ 2516983 w 3888583"/>
              <a:gd name="connsiteY26" fmla="*/ 230115 h 2068008"/>
              <a:gd name="connsiteX27" fmla="*/ 2440783 w 3888583"/>
              <a:gd name="connsiteY27" fmla="*/ 153915 h 2068008"/>
              <a:gd name="connsiteX28" fmla="*/ 2440783 w 3888583"/>
              <a:gd name="connsiteY28" fmla="*/ 1515 h 2068008"/>
              <a:gd name="connsiteX0" fmla="*/ 2440783 w 3898540"/>
              <a:gd name="connsiteY0" fmla="*/ 1515 h 2068008"/>
              <a:gd name="connsiteX1" fmla="*/ 3736182 w 3898540"/>
              <a:gd name="connsiteY1" fmla="*/ 1515 h 2068008"/>
              <a:gd name="connsiteX2" fmla="*/ 3859142 w 3898540"/>
              <a:gd name="connsiteY2" fmla="*/ 32688 h 2068008"/>
              <a:gd name="connsiteX3" fmla="*/ 3888581 w 3898540"/>
              <a:gd name="connsiteY3" fmla="*/ 230115 h 2068008"/>
              <a:gd name="connsiteX4" fmla="*/ 3888582 w 3898540"/>
              <a:gd name="connsiteY4" fmla="*/ 1906514 h 2068008"/>
              <a:gd name="connsiteX5" fmla="*/ 3862389 w 3898540"/>
              <a:gd name="connsiteY5" fmla="*/ 2022547 h 2068008"/>
              <a:gd name="connsiteX6" fmla="*/ 3736182 w 3898540"/>
              <a:gd name="connsiteY6" fmla="*/ 2058915 h 2068008"/>
              <a:gd name="connsiteX7" fmla="*/ 154782 w 3898540"/>
              <a:gd name="connsiteY7" fmla="*/ 2058915 h 2068008"/>
              <a:gd name="connsiteX8" fmla="*/ 38100 w 3898540"/>
              <a:gd name="connsiteY8" fmla="*/ 2035104 h 2068008"/>
              <a:gd name="connsiteX9" fmla="*/ 2383 w 3898540"/>
              <a:gd name="connsiteY9" fmla="*/ 1906515 h 2068008"/>
              <a:gd name="connsiteX10" fmla="*/ 2383 w 3898540"/>
              <a:gd name="connsiteY10" fmla="*/ 153915 h 2068008"/>
              <a:gd name="connsiteX11" fmla="*/ 35721 w 3898540"/>
              <a:gd name="connsiteY11" fmla="*/ 32471 h 2068008"/>
              <a:gd name="connsiteX12" fmla="*/ 154782 w 3898540"/>
              <a:gd name="connsiteY12" fmla="*/ 1515 h 2068008"/>
              <a:gd name="connsiteX13" fmla="*/ 1450183 w 3898540"/>
              <a:gd name="connsiteY13" fmla="*/ 1515 h 2068008"/>
              <a:gd name="connsiteX14" fmla="*/ 1450183 w 3898540"/>
              <a:gd name="connsiteY14" fmla="*/ 153915 h 2068008"/>
              <a:gd name="connsiteX15" fmla="*/ 1373983 w 3898540"/>
              <a:gd name="connsiteY15" fmla="*/ 230115 h 2068008"/>
              <a:gd name="connsiteX16" fmla="*/ 1373983 w 3898540"/>
              <a:gd name="connsiteY16" fmla="*/ 534915 h 2068008"/>
              <a:gd name="connsiteX17" fmla="*/ 1678783 w 3898540"/>
              <a:gd name="connsiteY17" fmla="*/ 534915 h 2068008"/>
              <a:gd name="connsiteX18" fmla="*/ 1678783 w 3898540"/>
              <a:gd name="connsiteY18" fmla="*/ 230115 h 2068008"/>
              <a:gd name="connsiteX19" fmla="*/ 1602583 w 3898540"/>
              <a:gd name="connsiteY19" fmla="*/ 153915 h 2068008"/>
              <a:gd name="connsiteX20" fmla="*/ 1602583 w 3898540"/>
              <a:gd name="connsiteY20" fmla="*/ 1515 h 2068008"/>
              <a:gd name="connsiteX21" fmla="*/ 2288383 w 3898540"/>
              <a:gd name="connsiteY21" fmla="*/ 1515 h 2068008"/>
              <a:gd name="connsiteX22" fmla="*/ 2288383 w 3898540"/>
              <a:gd name="connsiteY22" fmla="*/ 153915 h 2068008"/>
              <a:gd name="connsiteX23" fmla="*/ 2212183 w 3898540"/>
              <a:gd name="connsiteY23" fmla="*/ 230115 h 2068008"/>
              <a:gd name="connsiteX24" fmla="*/ 2212183 w 3898540"/>
              <a:gd name="connsiteY24" fmla="*/ 534915 h 2068008"/>
              <a:gd name="connsiteX25" fmla="*/ 2516983 w 3898540"/>
              <a:gd name="connsiteY25" fmla="*/ 534915 h 2068008"/>
              <a:gd name="connsiteX26" fmla="*/ 2516983 w 3898540"/>
              <a:gd name="connsiteY26" fmla="*/ 230115 h 2068008"/>
              <a:gd name="connsiteX27" fmla="*/ 2440783 w 3898540"/>
              <a:gd name="connsiteY27" fmla="*/ 153915 h 2068008"/>
              <a:gd name="connsiteX28" fmla="*/ 2440783 w 3898540"/>
              <a:gd name="connsiteY28" fmla="*/ 1515 h 2068008"/>
              <a:gd name="connsiteX0" fmla="*/ 2440783 w 3898540"/>
              <a:gd name="connsiteY0" fmla="*/ 1515 h 2059564"/>
              <a:gd name="connsiteX1" fmla="*/ 3736182 w 3898540"/>
              <a:gd name="connsiteY1" fmla="*/ 1515 h 2059564"/>
              <a:gd name="connsiteX2" fmla="*/ 3859142 w 3898540"/>
              <a:gd name="connsiteY2" fmla="*/ 32688 h 2059564"/>
              <a:gd name="connsiteX3" fmla="*/ 3888581 w 3898540"/>
              <a:gd name="connsiteY3" fmla="*/ 230115 h 2059564"/>
              <a:gd name="connsiteX4" fmla="*/ 3888582 w 3898540"/>
              <a:gd name="connsiteY4" fmla="*/ 1906514 h 2059564"/>
              <a:gd name="connsiteX5" fmla="*/ 3862389 w 3898540"/>
              <a:gd name="connsiteY5" fmla="*/ 2022547 h 2059564"/>
              <a:gd name="connsiteX6" fmla="*/ 3736182 w 3898540"/>
              <a:gd name="connsiteY6" fmla="*/ 2058915 h 2059564"/>
              <a:gd name="connsiteX7" fmla="*/ 154782 w 3898540"/>
              <a:gd name="connsiteY7" fmla="*/ 2058915 h 2059564"/>
              <a:gd name="connsiteX8" fmla="*/ 38100 w 3898540"/>
              <a:gd name="connsiteY8" fmla="*/ 2035104 h 2059564"/>
              <a:gd name="connsiteX9" fmla="*/ 2383 w 3898540"/>
              <a:gd name="connsiteY9" fmla="*/ 1906515 h 2059564"/>
              <a:gd name="connsiteX10" fmla="*/ 2383 w 3898540"/>
              <a:gd name="connsiteY10" fmla="*/ 153915 h 2059564"/>
              <a:gd name="connsiteX11" fmla="*/ 35721 w 3898540"/>
              <a:gd name="connsiteY11" fmla="*/ 32471 h 2059564"/>
              <a:gd name="connsiteX12" fmla="*/ 154782 w 3898540"/>
              <a:gd name="connsiteY12" fmla="*/ 1515 h 2059564"/>
              <a:gd name="connsiteX13" fmla="*/ 1450183 w 3898540"/>
              <a:gd name="connsiteY13" fmla="*/ 1515 h 2059564"/>
              <a:gd name="connsiteX14" fmla="*/ 1450183 w 3898540"/>
              <a:gd name="connsiteY14" fmla="*/ 153915 h 2059564"/>
              <a:gd name="connsiteX15" fmla="*/ 1373983 w 3898540"/>
              <a:gd name="connsiteY15" fmla="*/ 230115 h 2059564"/>
              <a:gd name="connsiteX16" fmla="*/ 1373983 w 3898540"/>
              <a:gd name="connsiteY16" fmla="*/ 534915 h 2059564"/>
              <a:gd name="connsiteX17" fmla="*/ 1678783 w 3898540"/>
              <a:gd name="connsiteY17" fmla="*/ 534915 h 2059564"/>
              <a:gd name="connsiteX18" fmla="*/ 1678783 w 3898540"/>
              <a:gd name="connsiteY18" fmla="*/ 230115 h 2059564"/>
              <a:gd name="connsiteX19" fmla="*/ 1602583 w 3898540"/>
              <a:gd name="connsiteY19" fmla="*/ 153915 h 2059564"/>
              <a:gd name="connsiteX20" fmla="*/ 1602583 w 3898540"/>
              <a:gd name="connsiteY20" fmla="*/ 1515 h 2059564"/>
              <a:gd name="connsiteX21" fmla="*/ 2288383 w 3898540"/>
              <a:gd name="connsiteY21" fmla="*/ 1515 h 2059564"/>
              <a:gd name="connsiteX22" fmla="*/ 2288383 w 3898540"/>
              <a:gd name="connsiteY22" fmla="*/ 153915 h 2059564"/>
              <a:gd name="connsiteX23" fmla="*/ 2212183 w 3898540"/>
              <a:gd name="connsiteY23" fmla="*/ 230115 h 2059564"/>
              <a:gd name="connsiteX24" fmla="*/ 2212183 w 3898540"/>
              <a:gd name="connsiteY24" fmla="*/ 534915 h 2059564"/>
              <a:gd name="connsiteX25" fmla="*/ 2516983 w 3898540"/>
              <a:gd name="connsiteY25" fmla="*/ 534915 h 2059564"/>
              <a:gd name="connsiteX26" fmla="*/ 2516983 w 3898540"/>
              <a:gd name="connsiteY26" fmla="*/ 230115 h 2059564"/>
              <a:gd name="connsiteX27" fmla="*/ 2440783 w 3898540"/>
              <a:gd name="connsiteY27" fmla="*/ 153915 h 2059564"/>
              <a:gd name="connsiteX28" fmla="*/ 2440783 w 3898540"/>
              <a:gd name="connsiteY28" fmla="*/ 1515 h 2059564"/>
              <a:gd name="connsiteX0" fmla="*/ 2440783 w 3898540"/>
              <a:gd name="connsiteY0" fmla="*/ 1515 h 2059564"/>
              <a:gd name="connsiteX1" fmla="*/ 3736182 w 3898540"/>
              <a:gd name="connsiteY1" fmla="*/ 1515 h 2059564"/>
              <a:gd name="connsiteX2" fmla="*/ 3859142 w 3898540"/>
              <a:gd name="connsiteY2" fmla="*/ 32688 h 2059564"/>
              <a:gd name="connsiteX3" fmla="*/ 3888581 w 3898540"/>
              <a:gd name="connsiteY3" fmla="*/ 230115 h 2059564"/>
              <a:gd name="connsiteX4" fmla="*/ 3888582 w 3898540"/>
              <a:gd name="connsiteY4" fmla="*/ 1906514 h 2059564"/>
              <a:gd name="connsiteX5" fmla="*/ 3862389 w 3898540"/>
              <a:gd name="connsiteY5" fmla="*/ 2022547 h 2059564"/>
              <a:gd name="connsiteX6" fmla="*/ 3736182 w 3898540"/>
              <a:gd name="connsiteY6" fmla="*/ 2058915 h 2059564"/>
              <a:gd name="connsiteX7" fmla="*/ 154782 w 3898540"/>
              <a:gd name="connsiteY7" fmla="*/ 2058915 h 2059564"/>
              <a:gd name="connsiteX8" fmla="*/ 38100 w 3898540"/>
              <a:gd name="connsiteY8" fmla="*/ 2035104 h 2059564"/>
              <a:gd name="connsiteX9" fmla="*/ 2383 w 3898540"/>
              <a:gd name="connsiteY9" fmla="*/ 1906515 h 2059564"/>
              <a:gd name="connsiteX10" fmla="*/ 2383 w 3898540"/>
              <a:gd name="connsiteY10" fmla="*/ 153915 h 2059564"/>
              <a:gd name="connsiteX11" fmla="*/ 35721 w 3898540"/>
              <a:gd name="connsiteY11" fmla="*/ 32471 h 2059564"/>
              <a:gd name="connsiteX12" fmla="*/ 154782 w 3898540"/>
              <a:gd name="connsiteY12" fmla="*/ 1515 h 2059564"/>
              <a:gd name="connsiteX13" fmla="*/ 1450183 w 3898540"/>
              <a:gd name="connsiteY13" fmla="*/ 1515 h 2059564"/>
              <a:gd name="connsiteX14" fmla="*/ 1450183 w 3898540"/>
              <a:gd name="connsiteY14" fmla="*/ 153915 h 2059564"/>
              <a:gd name="connsiteX15" fmla="*/ 1373983 w 3898540"/>
              <a:gd name="connsiteY15" fmla="*/ 230115 h 2059564"/>
              <a:gd name="connsiteX16" fmla="*/ 1373983 w 3898540"/>
              <a:gd name="connsiteY16" fmla="*/ 534915 h 2059564"/>
              <a:gd name="connsiteX17" fmla="*/ 1678783 w 3898540"/>
              <a:gd name="connsiteY17" fmla="*/ 534915 h 2059564"/>
              <a:gd name="connsiteX18" fmla="*/ 1678783 w 3898540"/>
              <a:gd name="connsiteY18" fmla="*/ 230115 h 2059564"/>
              <a:gd name="connsiteX19" fmla="*/ 1602583 w 3898540"/>
              <a:gd name="connsiteY19" fmla="*/ 153915 h 2059564"/>
              <a:gd name="connsiteX20" fmla="*/ 1602583 w 3898540"/>
              <a:gd name="connsiteY20" fmla="*/ 1515 h 2059564"/>
              <a:gd name="connsiteX21" fmla="*/ 2288383 w 3898540"/>
              <a:gd name="connsiteY21" fmla="*/ 1515 h 2059564"/>
              <a:gd name="connsiteX22" fmla="*/ 2288383 w 3898540"/>
              <a:gd name="connsiteY22" fmla="*/ 153915 h 2059564"/>
              <a:gd name="connsiteX23" fmla="*/ 2212183 w 3898540"/>
              <a:gd name="connsiteY23" fmla="*/ 230115 h 2059564"/>
              <a:gd name="connsiteX24" fmla="*/ 2212183 w 3898540"/>
              <a:gd name="connsiteY24" fmla="*/ 534915 h 2059564"/>
              <a:gd name="connsiteX25" fmla="*/ 2516983 w 3898540"/>
              <a:gd name="connsiteY25" fmla="*/ 534915 h 2059564"/>
              <a:gd name="connsiteX26" fmla="*/ 2516983 w 3898540"/>
              <a:gd name="connsiteY26" fmla="*/ 230115 h 2059564"/>
              <a:gd name="connsiteX27" fmla="*/ 2440783 w 3898540"/>
              <a:gd name="connsiteY27" fmla="*/ 153915 h 2059564"/>
              <a:gd name="connsiteX28" fmla="*/ 2440783 w 3898540"/>
              <a:gd name="connsiteY28" fmla="*/ 1515 h 20595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898540" h="2059564">
                <a:moveTo>
                  <a:pt x="2440783" y="1515"/>
                </a:moveTo>
                <a:lnTo>
                  <a:pt x="3736182" y="1515"/>
                </a:lnTo>
                <a:cubicBezTo>
                  <a:pt x="3777169" y="0"/>
                  <a:pt x="3839586" y="3248"/>
                  <a:pt x="3859142" y="32688"/>
                </a:cubicBezTo>
                <a:cubicBezTo>
                  <a:pt x="3888583" y="51955"/>
                  <a:pt x="3885334" y="175129"/>
                  <a:pt x="3888581" y="230115"/>
                </a:cubicBezTo>
                <a:cubicBezTo>
                  <a:pt x="3888581" y="788915"/>
                  <a:pt x="3888582" y="1347714"/>
                  <a:pt x="3888582" y="1906514"/>
                </a:cubicBezTo>
                <a:cubicBezTo>
                  <a:pt x="3883387" y="1961932"/>
                  <a:pt x="3898540" y="1976654"/>
                  <a:pt x="3862389" y="2022547"/>
                </a:cubicBezTo>
                <a:cubicBezTo>
                  <a:pt x="3834608" y="2056102"/>
                  <a:pt x="3783013" y="2058698"/>
                  <a:pt x="3736182" y="2058915"/>
                </a:cubicBezTo>
                <a:lnTo>
                  <a:pt x="154782" y="2058915"/>
                </a:lnTo>
                <a:cubicBezTo>
                  <a:pt x="77861" y="2059564"/>
                  <a:pt x="69057" y="2054947"/>
                  <a:pt x="38100" y="2035104"/>
                </a:cubicBezTo>
                <a:cubicBezTo>
                  <a:pt x="0" y="2012879"/>
                  <a:pt x="2383" y="1957315"/>
                  <a:pt x="2383" y="1906515"/>
                </a:cubicBezTo>
                <a:cubicBezTo>
                  <a:pt x="4115" y="1314233"/>
                  <a:pt x="651" y="746197"/>
                  <a:pt x="2383" y="153915"/>
                </a:cubicBezTo>
                <a:cubicBezTo>
                  <a:pt x="2383" y="112640"/>
                  <a:pt x="3" y="66603"/>
                  <a:pt x="35721" y="32471"/>
                </a:cubicBezTo>
                <a:cubicBezTo>
                  <a:pt x="59534" y="3103"/>
                  <a:pt x="109538" y="1912"/>
                  <a:pt x="154782" y="1515"/>
                </a:cubicBezTo>
                <a:lnTo>
                  <a:pt x="1450183" y="1515"/>
                </a:lnTo>
                <a:lnTo>
                  <a:pt x="1450183" y="153915"/>
                </a:lnTo>
                <a:lnTo>
                  <a:pt x="1373983" y="230115"/>
                </a:lnTo>
                <a:lnTo>
                  <a:pt x="1373983" y="534915"/>
                </a:lnTo>
                <a:lnTo>
                  <a:pt x="1678783" y="534915"/>
                </a:lnTo>
                <a:cubicBezTo>
                  <a:pt x="1677051" y="436201"/>
                  <a:pt x="1680515" y="328829"/>
                  <a:pt x="1678783" y="230115"/>
                </a:cubicBezTo>
                <a:lnTo>
                  <a:pt x="1602583" y="153915"/>
                </a:lnTo>
                <a:lnTo>
                  <a:pt x="1602583" y="1515"/>
                </a:lnTo>
                <a:lnTo>
                  <a:pt x="2288383" y="1515"/>
                </a:lnTo>
                <a:lnTo>
                  <a:pt x="2288383" y="153915"/>
                </a:lnTo>
                <a:lnTo>
                  <a:pt x="2212183" y="230115"/>
                </a:lnTo>
                <a:lnTo>
                  <a:pt x="2212183" y="534915"/>
                </a:lnTo>
                <a:lnTo>
                  <a:pt x="2516983" y="534915"/>
                </a:lnTo>
                <a:cubicBezTo>
                  <a:pt x="2515251" y="431006"/>
                  <a:pt x="2518715" y="334024"/>
                  <a:pt x="2516983" y="230115"/>
                </a:cubicBezTo>
                <a:lnTo>
                  <a:pt x="2440783" y="153915"/>
                </a:lnTo>
                <a:lnTo>
                  <a:pt x="2440783" y="1515"/>
                </a:lnTo>
                <a:close/>
              </a:path>
            </a:pathLst>
          </a:custGeom>
          <a:solidFill>
            <a:schemeClr val="bg1"/>
          </a:solidFill>
          <a:ln w="12700">
            <a:solidFill>
              <a:schemeClr val="bg1">
                <a:lumMod val="65000"/>
              </a:schemeClr>
            </a:solidFill>
          </a:ln>
          <a:effectLst>
            <a:outerShdw blurRad="152400" sx="102000" sy="102000" algn="ctr" rotWithShape="0">
              <a:prstClr val="black">
                <a:alpha val="32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 name="Rectangle 4"/>
          <p:cNvSpPr/>
          <p:nvPr/>
        </p:nvSpPr>
        <p:spPr>
          <a:xfrm>
            <a:off x="4145143" y="3531894"/>
            <a:ext cx="3886200" cy="9144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wrap="none" rtlCol="0" anchor="t" anchorCtr="0"/>
          <a:lstStyle/>
          <a:p>
            <a:pPr algn="ctr">
              <a:spcBef>
                <a:spcPts val="300"/>
              </a:spcBef>
            </a:pPr>
            <a:r>
              <a:rPr lang="en-US" b="1" dirty="0">
                <a:solidFill>
                  <a:schemeClr val="tx1"/>
                </a:solidFill>
              </a:rPr>
              <a:t>Samuel Jero</a:t>
            </a:r>
          </a:p>
          <a:p>
            <a:pPr algn="ctr">
              <a:spcBef>
                <a:spcPts val="300"/>
              </a:spcBef>
            </a:pPr>
            <a:r>
              <a:rPr lang="en-US" sz="1400" b="1" dirty="0">
                <a:solidFill>
                  <a:schemeClr val="tx1"/>
                </a:solidFill>
              </a:rPr>
              <a:t>sjero@purdue.edu</a:t>
            </a:r>
          </a:p>
        </p:txBody>
      </p:sp>
    </p:spTree>
    <p:extLst>
      <p:ext uri="{BB962C8B-B14F-4D97-AF65-F5344CB8AC3E}">
        <p14:creationId xmlns:p14="http://schemas.microsoft.com/office/powerpoint/2010/main" val="3318791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prstGeom prst="rect">
            <a:avLst/>
          </a:prstGeom>
        </p:spPr>
        <p:txBody>
          <a:bodyPr/>
          <a:lstStyle/>
          <a:p>
            <a:pPr>
              <a:lnSpc>
                <a:spcPct val="100000"/>
              </a:lnSpc>
            </a:pPr>
            <a:r>
              <a:rPr lang="en-US" dirty="0"/>
              <a:t>Modern networks have many protocols layered on top of each other</a:t>
            </a:r>
          </a:p>
          <a:p>
            <a:pPr>
              <a:lnSpc>
                <a:spcPct val="100000"/>
              </a:lnSpc>
            </a:pPr>
            <a:r>
              <a:rPr lang="en-US" dirty="0"/>
              <a:t>Network Identifier: An identifier for a device used at some layer of the network stack</a:t>
            </a:r>
          </a:p>
          <a:p>
            <a:pPr lvl="1">
              <a:lnSpc>
                <a:spcPct val="100000"/>
              </a:lnSpc>
            </a:pPr>
            <a:r>
              <a:rPr lang="en-US" dirty="0"/>
              <a:t>Examples: IP addresses, MAC addresses, Hostnames</a:t>
            </a:r>
          </a:p>
          <a:p>
            <a:pPr lvl="1">
              <a:lnSpc>
                <a:spcPct val="100000"/>
              </a:lnSpc>
            </a:pPr>
            <a:r>
              <a:rPr lang="en-US" dirty="0"/>
              <a:t>Used for forwarding as well as access control and authorization</a:t>
            </a:r>
          </a:p>
          <a:p>
            <a:pPr>
              <a:lnSpc>
                <a:spcPct val="100000"/>
              </a:lnSpc>
            </a:pPr>
            <a:r>
              <a:rPr lang="en-US" dirty="0"/>
              <a:t>Devices need to bind identifiers from higher layers to lower layers</a:t>
            </a:r>
          </a:p>
          <a:p>
            <a:pPr lvl="1">
              <a:lnSpc>
                <a:spcPct val="100000"/>
              </a:lnSpc>
            </a:pPr>
            <a:r>
              <a:rPr lang="en-US" dirty="0"/>
              <a:t>ARP, DHCP, DNS, Active Directory</a:t>
            </a:r>
          </a:p>
        </p:txBody>
      </p:sp>
      <p:sp>
        <p:nvSpPr>
          <p:cNvPr id="2" name="Title 1"/>
          <p:cNvSpPr>
            <a:spLocks noGrp="1"/>
          </p:cNvSpPr>
          <p:nvPr>
            <p:ph type="title"/>
          </p:nvPr>
        </p:nvSpPr>
        <p:spPr/>
        <p:txBody>
          <a:bodyPr/>
          <a:lstStyle/>
          <a:p>
            <a:r>
              <a:rPr lang="en-US" dirty="0"/>
              <a:t>Network Identifiers and Their Bindings</a:t>
            </a:r>
            <a:endParaRPr lang="en-US" sz="2400" dirty="0"/>
          </a:p>
        </p:txBody>
      </p:sp>
      <p:sp>
        <p:nvSpPr>
          <p:cNvPr id="6" name="Rectangle 5"/>
          <p:cNvSpPr/>
          <p:nvPr/>
        </p:nvSpPr>
        <p:spPr>
          <a:xfrm>
            <a:off x="7301323" y="3832376"/>
            <a:ext cx="3691703"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cxnSp>
        <p:nvCxnSpPr>
          <p:cNvPr id="19" name="Elbow Connector 18"/>
          <p:cNvCxnSpPr>
            <a:stCxn id="54" idx="1"/>
            <a:endCxn id="55" idx="1"/>
          </p:cNvCxnSpPr>
          <p:nvPr/>
        </p:nvCxnSpPr>
        <p:spPr>
          <a:xfrm rot="10800000">
            <a:off x="7301323" y="4969178"/>
            <a:ext cx="12700" cy="850401"/>
          </a:xfrm>
          <a:prstGeom prst="bentConnector3">
            <a:avLst>
              <a:gd name="adj1" fmla="val 180000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288165" y="3528451"/>
            <a:ext cx="720967" cy="523220"/>
          </a:xfrm>
          <a:prstGeom prst="rect">
            <a:avLst/>
          </a:prstGeom>
          <a:noFill/>
        </p:spPr>
        <p:txBody>
          <a:bodyPr wrap="none" rtlCol="0">
            <a:spAutoFit/>
          </a:bodyPr>
          <a:lstStyle/>
          <a:p>
            <a:pPr algn="ctr"/>
            <a:r>
              <a:rPr lang="en-US" sz="1400" b="1" dirty="0"/>
              <a:t>ARP</a:t>
            </a:r>
          </a:p>
          <a:p>
            <a:pPr algn="ctr"/>
            <a:r>
              <a:rPr lang="en-US" sz="1400" b="1" dirty="0"/>
              <a:t>DHCP</a:t>
            </a:r>
          </a:p>
        </p:txBody>
      </p:sp>
      <p:sp>
        <p:nvSpPr>
          <p:cNvPr id="25" name="TextBox 24"/>
          <p:cNvSpPr txBox="1"/>
          <p:nvPr/>
        </p:nvSpPr>
        <p:spPr>
          <a:xfrm>
            <a:off x="6366359" y="2773874"/>
            <a:ext cx="564578" cy="307777"/>
          </a:xfrm>
          <a:prstGeom prst="rect">
            <a:avLst/>
          </a:prstGeom>
          <a:noFill/>
        </p:spPr>
        <p:txBody>
          <a:bodyPr wrap="none" rtlCol="0">
            <a:spAutoFit/>
          </a:bodyPr>
          <a:lstStyle/>
          <a:p>
            <a:pPr algn="ctr"/>
            <a:r>
              <a:rPr lang="en-US" sz="1400" b="1" dirty="0"/>
              <a:t>DNS</a:t>
            </a:r>
          </a:p>
        </p:txBody>
      </p:sp>
      <p:sp>
        <p:nvSpPr>
          <p:cNvPr id="26" name="TextBox 25"/>
          <p:cNvSpPr txBox="1"/>
          <p:nvPr/>
        </p:nvSpPr>
        <p:spPr>
          <a:xfrm>
            <a:off x="6162778" y="1760401"/>
            <a:ext cx="971741" cy="523220"/>
          </a:xfrm>
          <a:prstGeom prst="rect">
            <a:avLst/>
          </a:prstGeom>
          <a:noFill/>
        </p:spPr>
        <p:txBody>
          <a:bodyPr wrap="none" rtlCol="0">
            <a:spAutoFit/>
          </a:bodyPr>
          <a:lstStyle/>
          <a:p>
            <a:pPr algn="ctr"/>
            <a:r>
              <a:rPr lang="en-US" sz="1400" b="1" dirty="0"/>
              <a:t>Directory</a:t>
            </a:r>
            <a:br>
              <a:rPr lang="en-US" sz="1400" b="1" dirty="0"/>
            </a:br>
            <a:r>
              <a:rPr lang="en-US" sz="1400" b="1" dirty="0"/>
              <a:t>Service</a:t>
            </a:r>
          </a:p>
        </p:txBody>
      </p:sp>
      <p:pic>
        <p:nvPicPr>
          <p:cNvPr id="34" name="Picture 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1343" y="5565664"/>
            <a:ext cx="545251" cy="545251"/>
          </a:xfrm>
          <a:prstGeom prst="rect">
            <a:avLst/>
          </a:prstGeom>
        </p:spPr>
      </p:pic>
      <p:pic>
        <p:nvPicPr>
          <p:cNvPr id="35" name="Picture 34"/>
          <p:cNvPicPr>
            <a:picLocks noChangeAspect="1"/>
          </p:cNvPicPr>
          <p:nvPr/>
        </p:nvPicPr>
        <p:blipFill>
          <a:blip r:embed="rId4"/>
          <a:stretch>
            <a:fillRect/>
          </a:stretch>
        </p:blipFill>
        <p:spPr>
          <a:xfrm>
            <a:off x="9700415" y="5470677"/>
            <a:ext cx="520783" cy="735223"/>
          </a:xfrm>
          <a:prstGeom prst="rect">
            <a:avLst/>
          </a:prstGeom>
        </p:spPr>
      </p:pic>
      <p:sp>
        <p:nvSpPr>
          <p:cNvPr id="36" name="TextBox 35"/>
          <p:cNvSpPr txBox="1"/>
          <p:nvPr/>
        </p:nvSpPr>
        <p:spPr>
          <a:xfrm>
            <a:off x="7717969" y="4784001"/>
            <a:ext cx="1138452" cy="307777"/>
          </a:xfrm>
          <a:prstGeom prst="rect">
            <a:avLst/>
          </a:prstGeom>
          <a:noFill/>
        </p:spPr>
        <p:txBody>
          <a:bodyPr wrap="none" rtlCol="0">
            <a:spAutoFit/>
          </a:bodyPr>
          <a:lstStyle/>
          <a:p>
            <a:pPr algn="ctr"/>
            <a:r>
              <a:rPr lang="en-US" sz="1400" b="1" dirty="0"/>
              <a:t>sw:1,port:1</a:t>
            </a:r>
          </a:p>
        </p:txBody>
      </p:sp>
      <p:sp>
        <p:nvSpPr>
          <p:cNvPr id="37" name="TextBox 36"/>
          <p:cNvSpPr txBox="1"/>
          <p:nvPr/>
        </p:nvSpPr>
        <p:spPr>
          <a:xfrm>
            <a:off x="9439976" y="4784000"/>
            <a:ext cx="1237838" cy="307777"/>
          </a:xfrm>
          <a:prstGeom prst="rect">
            <a:avLst/>
          </a:prstGeom>
          <a:noFill/>
        </p:spPr>
        <p:txBody>
          <a:bodyPr wrap="none" rtlCol="0">
            <a:spAutoFit/>
          </a:bodyPr>
          <a:lstStyle/>
          <a:p>
            <a:pPr algn="ctr"/>
            <a:r>
              <a:rPr lang="en-US" sz="1400" b="1" dirty="0"/>
              <a:t>sw:2,port:42</a:t>
            </a:r>
          </a:p>
        </p:txBody>
      </p:sp>
      <p:sp>
        <p:nvSpPr>
          <p:cNvPr id="38" name="TextBox 37"/>
          <p:cNvSpPr txBox="1"/>
          <p:nvPr/>
        </p:nvSpPr>
        <p:spPr>
          <a:xfrm>
            <a:off x="7301323" y="4002338"/>
            <a:ext cx="1962397" cy="307777"/>
          </a:xfrm>
          <a:prstGeom prst="rect">
            <a:avLst/>
          </a:prstGeom>
          <a:noFill/>
        </p:spPr>
        <p:txBody>
          <a:bodyPr wrap="none" rtlCol="0">
            <a:spAutoFit/>
          </a:bodyPr>
          <a:lstStyle/>
          <a:p>
            <a:pPr algn="ctr"/>
            <a:r>
              <a:rPr lang="en-US" sz="1400" b="1" dirty="0"/>
              <a:t>42:10:23:34:78:98:1A</a:t>
            </a:r>
          </a:p>
        </p:txBody>
      </p:sp>
      <p:sp>
        <p:nvSpPr>
          <p:cNvPr id="39" name="TextBox 38"/>
          <p:cNvSpPr txBox="1"/>
          <p:nvPr/>
        </p:nvSpPr>
        <p:spPr>
          <a:xfrm>
            <a:off x="9309833" y="4002338"/>
            <a:ext cx="1723549" cy="307777"/>
          </a:xfrm>
          <a:prstGeom prst="rect">
            <a:avLst/>
          </a:prstGeom>
          <a:noFill/>
        </p:spPr>
        <p:txBody>
          <a:bodyPr wrap="none" rtlCol="0">
            <a:spAutoFit/>
          </a:bodyPr>
          <a:lstStyle/>
          <a:p>
            <a:pPr algn="ctr"/>
            <a:r>
              <a:rPr lang="en-US" sz="1400" b="1" dirty="0"/>
              <a:t>FB:54:23:78:56:F1</a:t>
            </a:r>
          </a:p>
        </p:txBody>
      </p:sp>
      <p:sp>
        <p:nvSpPr>
          <p:cNvPr id="40" name="TextBox 39"/>
          <p:cNvSpPr txBox="1"/>
          <p:nvPr/>
        </p:nvSpPr>
        <p:spPr>
          <a:xfrm>
            <a:off x="9495775" y="3220674"/>
            <a:ext cx="930063" cy="307777"/>
          </a:xfrm>
          <a:prstGeom prst="rect">
            <a:avLst/>
          </a:prstGeom>
          <a:noFill/>
        </p:spPr>
        <p:txBody>
          <a:bodyPr wrap="none" rtlCol="0">
            <a:spAutoFit/>
          </a:bodyPr>
          <a:lstStyle/>
          <a:p>
            <a:pPr algn="ctr"/>
            <a:r>
              <a:rPr lang="en-US" sz="1400" b="1" dirty="0"/>
              <a:t>10.0.1.42</a:t>
            </a:r>
          </a:p>
        </p:txBody>
      </p:sp>
      <p:sp>
        <p:nvSpPr>
          <p:cNvPr id="41" name="TextBox 40"/>
          <p:cNvSpPr txBox="1"/>
          <p:nvPr/>
        </p:nvSpPr>
        <p:spPr>
          <a:xfrm>
            <a:off x="7817491" y="3220675"/>
            <a:ext cx="930063" cy="307777"/>
          </a:xfrm>
          <a:prstGeom prst="rect">
            <a:avLst/>
          </a:prstGeom>
          <a:noFill/>
        </p:spPr>
        <p:txBody>
          <a:bodyPr wrap="none" rtlCol="0">
            <a:spAutoFit/>
          </a:bodyPr>
          <a:lstStyle/>
          <a:p>
            <a:pPr algn="ctr"/>
            <a:r>
              <a:rPr lang="en-US" sz="1400" b="1" dirty="0"/>
              <a:t>10.0.1.10</a:t>
            </a:r>
          </a:p>
        </p:txBody>
      </p:sp>
      <p:sp>
        <p:nvSpPr>
          <p:cNvPr id="42" name="TextBox 41"/>
          <p:cNvSpPr txBox="1"/>
          <p:nvPr/>
        </p:nvSpPr>
        <p:spPr>
          <a:xfrm>
            <a:off x="7370254" y="2439012"/>
            <a:ext cx="1824538" cy="307777"/>
          </a:xfrm>
          <a:prstGeom prst="rect">
            <a:avLst/>
          </a:prstGeom>
          <a:noFill/>
        </p:spPr>
        <p:txBody>
          <a:bodyPr wrap="none" rtlCol="0">
            <a:spAutoFit/>
          </a:bodyPr>
          <a:lstStyle/>
          <a:p>
            <a:pPr algn="ctr"/>
            <a:r>
              <a:rPr lang="en-US" sz="1400" b="1" dirty="0"/>
              <a:t>laptop.example.org</a:t>
            </a:r>
          </a:p>
        </p:txBody>
      </p:sp>
      <p:sp>
        <p:nvSpPr>
          <p:cNvPr id="43" name="TextBox 42"/>
          <p:cNvSpPr txBox="1"/>
          <p:nvPr/>
        </p:nvSpPr>
        <p:spPr>
          <a:xfrm>
            <a:off x="9215512" y="2439012"/>
            <a:ext cx="1817870" cy="307777"/>
          </a:xfrm>
          <a:prstGeom prst="rect">
            <a:avLst/>
          </a:prstGeom>
          <a:noFill/>
        </p:spPr>
        <p:txBody>
          <a:bodyPr wrap="none" rtlCol="0">
            <a:spAutoFit/>
          </a:bodyPr>
          <a:lstStyle/>
          <a:p>
            <a:pPr algn="ctr"/>
            <a:r>
              <a:rPr lang="en-US" sz="1400" b="1" dirty="0"/>
              <a:t>server.example.org</a:t>
            </a:r>
          </a:p>
        </p:txBody>
      </p:sp>
      <p:pic>
        <p:nvPicPr>
          <p:cNvPr id="44" name="Picture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47908" y="1057274"/>
            <a:ext cx="469233" cy="581693"/>
          </a:xfrm>
          <a:prstGeom prst="rect">
            <a:avLst/>
          </a:prstGeom>
        </p:spPr>
      </p:pic>
      <p:pic>
        <p:nvPicPr>
          <p:cNvPr id="45" name="Picture 4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691903" y="1057274"/>
            <a:ext cx="469232" cy="581693"/>
          </a:xfrm>
          <a:prstGeom prst="rect">
            <a:avLst/>
          </a:prstGeom>
        </p:spPr>
      </p:pic>
      <p:sp>
        <p:nvSpPr>
          <p:cNvPr id="46" name="TextBox 45"/>
          <p:cNvSpPr txBox="1"/>
          <p:nvPr/>
        </p:nvSpPr>
        <p:spPr>
          <a:xfrm>
            <a:off x="7951343" y="1657349"/>
            <a:ext cx="662361" cy="307777"/>
          </a:xfrm>
          <a:prstGeom prst="rect">
            <a:avLst/>
          </a:prstGeom>
          <a:noFill/>
        </p:spPr>
        <p:txBody>
          <a:bodyPr wrap="none" rtlCol="0">
            <a:spAutoFit/>
          </a:bodyPr>
          <a:lstStyle/>
          <a:p>
            <a:pPr algn="ctr"/>
            <a:r>
              <a:rPr lang="en-US" sz="1400" b="1" dirty="0"/>
              <a:t>user1</a:t>
            </a:r>
          </a:p>
        </p:txBody>
      </p:sp>
      <p:sp>
        <p:nvSpPr>
          <p:cNvPr id="47" name="TextBox 46"/>
          <p:cNvSpPr txBox="1"/>
          <p:nvPr/>
        </p:nvSpPr>
        <p:spPr>
          <a:xfrm>
            <a:off x="9629626" y="1657348"/>
            <a:ext cx="662361" cy="307777"/>
          </a:xfrm>
          <a:prstGeom prst="rect">
            <a:avLst/>
          </a:prstGeom>
          <a:noFill/>
        </p:spPr>
        <p:txBody>
          <a:bodyPr wrap="none" rtlCol="0">
            <a:spAutoFit/>
          </a:bodyPr>
          <a:lstStyle/>
          <a:p>
            <a:pPr algn="ctr"/>
            <a:r>
              <a:rPr lang="en-US" sz="1400" b="1" dirty="0"/>
              <a:t>user2</a:t>
            </a:r>
          </a:p>
        </p:txBody>
      </p:sp>
      <p:sp>
        <p:nvSpPr>
          <p:cNvPr id="54" name="Rectangle 53"/>
          <p:cNvSpPr/>
          <p:nvPr/>
        </p:nvSpPr>
        <p:spPr>
          <a:xfrm>
            <a:off x="7301323" y="5495728"/>
            <a:ext cx="3691703"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5" name="Rectangle 54"/>
          <p:cNvSpPr/>
          <p:nvPr/>
        </p:nvSpPr>
        <p:spPr>
          <a:xfrm>
            <a:off x="7301323" y="4645327"/>
            <a:ext cx="3691703"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6" name="Rectangle 55"/>
          <p:cNvSpPr/>
          <p:nvPr/>
        </p:nvSpPr>
        <p:spPr>
          <a:xfrm>
            <a:off x="7301323" y="3050713"/>
            <a:ext cx="3691703"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7" name="Rectangle 56"/>
          <p:cNvSpPr/>
          <p:nvPr/>
        </p:nvSpPr>
        <p:spPr>
          <a:xfrm>
            <a:off x="7301323" y="2242575"/>
            <a:ext cx="3691703" cy="6477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8" name="Rectangle 57"/>
          <p:cNvSpPr/>
          <p:nvPr/>
        </p:nvSpPr>
        <p:spPr>
          <a:xfrm>
            <a:off x="7301323" y="994146"/>
            <a:ext cx="3691703" cy="9669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dirty="0">
              <a:solidFill>
                <a:schemeClr val="tx1"/>
              </a:solidFill>
            </a:endParaRPr>
          </a:p>
        </p:txBody>
      </p:sp>
      <p:sp>
        <p:nvSpPr>
          <p:cNvPr id="59" name="TextBox 58"/>
          <p:cNvSpPr txBox="1"/>
          <p:nvPr/>
        </p:nvSpPr>
        <p:spPr>
          <a:xfrm>
            <a:off x="11044476" y="5665689"/>
            <a:ext cx="861134" cy="307777"/>
          </a:xfrm>
          <a:prstGeom prst="rect">
            <a:avLst/>
          </a:prstGeom>
          <a:noFill/>
        </p:spPr>
        <p:txBody>
          <a:bodyPr wrap="none" rtlCol="0">
            <a:spAutoFit/>
          </a:bodyPr>
          <a:lstStyle/>
          <a:p>
            <a:r>
              <a:rPr lang="en-US" sz="1400" b="1" dirty="0"/>
              <a:t>Devices</a:t>
            </a:r>
          </a:p>
        </p:txBody>
      </p:sp>
      <p:sp>
        <p:nvSpPr>
          <p:cNvPr id="60" name="TextBox 59"/>
          <p:cNvSpPr txBox="1"/>
          <p:nvPr/>
        </p:nvSpPr>
        <p:spPr>
          <a:xfrm>
            <a:off x="11044476" y="4647544"/>
            <a:ext cx="1027845" cy="523220"/>
          </a:xfrm>
          <a:prstGeom prst="rect">
            <a:avLst/>
          </a:prstGeom>
          <a:noFill/>
        </p:spPr>
        <p:txBody>
          <a:bodyPr wrap="none" rtlCol="0">
            <a:spAutoFit/>
          </a:bodyPr>
          <a:lstStyle/>
          <a:p>
            <a:r>
              <a:rPr lang="en-US" sz="1400" b="1" dirty="0"/>
              <a:t>Network</a:t>
            </a:r>
            <a:br>
              <a:rPr lang="en-US" sz="1400" b="1" dirty="0"/>
            </a:br>
            <a:r>
              <a:rPr lang="en-US" sz="1400" b="1" dirty="0"/>
              <a:t>Locations</a:t>
            </a:r>
          </a:p>
        </p:txBody>
      </p:sp>
      <p:sp>
        <p:nvSpPr>
          <p:cNvPr id="61" name="TextBox 60"/>
          <p:cNvSpPr txBox="1"/>
          <p:nvPr/>
        </p:nvSpPr>
        <p:spPr>
          <a:xfrm>
            <a:off x="11044476" y="3894616"/>
            <a:ext cx="1099981" cy="523220"/>
          </a:xfrm>
          <a:prstGeom prst="rect">
            <a:avLst/>
          </a:prstGeom>
          <a:noFill/>
        </p:spPr>
        <p:txBody>
          <a:bodyPr wrap="none" rtlCol="0">
            <a:spAutoFit/>
          </a:bodyPr>
          <a:lstStyle/>
          <a:p>
            <a:r>
              <a:rPr lang="en-US" sz="1400" b="1" dirty="0"/>
              <a:t>MAC</a:t>
            </a:r>
            <a:br>
              <a:rPr lang="en-US" sz="1400" b="1" dirty="0"/>
            </a:br>
            <a:r>
              <a:rPr lang="en-US" sz="1400" b="1" dirty="0"/>
              <a:t>Addresses</a:t>
            </a:r>
          </a:p>
        </p:txBody>
      </p:sp>
      <p:sp>
        <p:nvSpPr>
          <p:cNvPr id="62" name="TextBox 61"/>
          <p:cNvSpPr txBox="1"/>
          <p:nvPr/>
        </p:nvSpPr>
        <p:spPr>
          <a:xfrm>
            <a:off x="11044476" y="3101704"/>
            <a:ext cx="1099981" cy="523220"/>
          </a:xfrm>
          <a:prstGeom prst="rect">
            <a:avLst/>
          </a:prstGeom>
          <a:noFill/>
        </p:spPr>
        <p:txBody>
          <a:bodyPr wrap="none" rtlCol="0">
            <a:spAutoFit/>
          </a:bodyPr>
          <a:lstStyle/>
          <a:p>
            <a:r>
              <a:rPr lang="en-US" sz="1400" b="1" dirty="0"/>
              <a:t>IP</a:t>
            </a:r>
            <a:br>
              <a:rPr lang="en-US" sz="1400" b="1" dirty="0"/>
            </a:br>
            <a:r>
              <a:rPr lang="en-US" sz="1400" b="1" dirty="0"/>
              <a:t>Addresses</a:t>
            </a:r>
          </a:p>
        </p:txBody>
      </p:sp>
      <p:sp>
        <p:nvSpPr>
          <p:cNvPr id="63" name="TextBox 62"/>
          <p:cNvSpPr txBox="1"/>
          <p:nvPr/>
        </p:nvSpPr>
        <p:spPr>
          <a:xfrm>
            <a:off x="11044476" y="2381349"/>
            <a:ext cx="1149674" cy="307777"/>
          </a:xfrm>
          <a:prstGeom prst="rect">
            <a:avLst/>
          </a:prstGeom>
          <a:noFill/>
        </p:spPr>
        <p:txBody>
          <a:bodyPr wrap="none" rtlCol="0">
            <a:spAutoFit/>
          </a:bodyPr>
          <a:lstStyle/>
          <a:p>
            <a:r>
              <a:rPr lang="en-US" sz="1400" b="1" dirty="0"/>
              <a:t>Hostnames</a:t>
            </a:r>
          </a:p>
        </p:txBody>
      </p:sp>
      <p:sp>
        <p:nvSpPr>
          <p:cNvPr id="64" name="TextBox 63"/>
          <p:cNvSpPr txBox="1"/>
          <p:nvPr/>
        </p:nvSpPr>
        <p:spPr>
          <a:xfrm>
            <a:off x="11044476" y="1348120"/>
            <a:ext cx="1151277" cy="307777"/>
          </a:xfrm>
          <a:prstGeom prst="rect">
            <a:avLst/>
          </a:prstGeom>
          <a:noFill/>
        </p:spPr>
        <p:txBody>
          <a:bodyPr wrap="none" rtlCol="0">
            <a:spAutoFit/>
          </a:bodyPr>
          <a:lstStyle/>
          <a:p>
            <a:r>
              <a:rPr lang="en-US" sz="1400" b="1" dirty="0"/>
              <a:t>Usernames</a:t>
            </a:r>
          </a:p>
        </p:txBody>
      </p:sp>
      <p:cxnSp>
        <p:nvCxnSpPr>
          <p:cNvPr id="67" name="Elbow Connector 66"/>
          <p:cNvCxnSpPr>
            <a:stCxn id="55" idx="1"/>
            <a:endCxn id="6" idx="1"/>
          </p:cNvCxnSpPr>
          <p:nvPr/>
        </p:nvCxnSpPr>
        <p:spPr>
          <a:xfrm rot="10800000">
            <a:off x="7301323" y="4156227"/>
            <a:ext cx="12700" cy="812951"/>
          </a:xfrm>
          <a:prstGeom prst="bentConnector3">
            <a:avLst>
              <a:gd name="adj1" fmla="val 180000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Elbow Connector 73"/>
          <p:cNvCxnSpPr/>
          <p:nvPr/>
        </p:nvCxnSpPr>
        <p:spPr>
          <a:xfrm rot="10800000" flipH="1">
            <a:off x="7082247" y="3374563"/>
            <a:ext cx="28575" cy="781664"/>
          </a:xfrm>
          <a:prstGeom prst="bentConnector3">
            <a:avLst>
              <a:gd name="adj1"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Elbow Connector 77"/>
          <p:cNvCxnSpPr>
            <a:stCxn id="57" idx="1"/>
            <a:endCxn id="56" idx="1"/>
          </p:cNvCxnSpPr>
          <p:nvPr/>
        </p:nvCxnSpPr>
        <p:spPr>
          <a:xfrm rot="10800000" flipV="1">
            <a:off x="7301323" y="2566425"/>
            <a:ext cx="12700" cy="808138"/>
          </a:xfrm>
          <a:prstGeom prst="bentConnector3">
            <a:avLst>
              <a:gd name="adj1" fmla="val 180000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Elbow Connector 80"/>
          <p:cNvCxnSpPr>
            <a:stCxn id="57" idx="1"/>
            <a:endCxn id="58" idx="1"/>
          </p:cNvCxnSpPr>
          <p:nvPr/>
        </p:nvCxnSpPr>
        <p:spPr>
          <a:xfrm rot="10800000">
            <a:off x="7301323" y="1477597"/>
            <a:ext cx="12700" cy="1088829"/>
          </a:xfrm>
          <a:prstGeom prst="bentConnector3">
            <a:avLst>
              <a:gd name="adj1" fmla="val 180000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6222891" y="5139136"/>
            <a:ext cx="851515" cy="523220"/>
          </a:xfrm>
          <a:prstGeom prst="rect">
            <a:avLst/>
          </a:prstGeom>
          <a:noFill/>
        </p:spPr>
        <p:txBody>
          <a:bodyPr wrap="none" rtlCol="0">
            <a:spAutoFit/>
          </a:bodyPr>
          <a:lstStyle/>
          <a:p>
            <a:pPr algn="ctr"/>
            <a:r>
              <a:rPr lang="en-US" sz="1400" b="1" dirty="0"/>
              <a:t>Multi-</a:t>
            </a:r>
          </a:p>
          <a:p>
            <a:pPr algn="ctr"/>
            <a:r>
              <a:rPr lang="en-US" sz="1400" b="1" dirty="0"/>
              <a:t>Homing</a:t>
            </a:r>
          </a:p>
        </p:txBody>
      </p:sp>
      <p:sp>
        <p:nvSpPr>
          <p:cNvPr id="88" name="TextBox 87"/>
          <p:cNvSpPr txBox="1"/>
          <p:nvPr/>
        </p:nvSpPr>
        <p:spPr>
          <a:xfrm>
            <a:off x="6178808" y="4370211"/>
            <a:ext cx="939681" cy="523220"/>
          </a:xfrm>
          <a:prstGeom prst="rect">
            <a:avLst/>
          </a:prstGeom>
          <a:noFill/>
        </p:spPr>
        <p:txBody>
          <a:bodyPr wrap="none" rtlCol="0">
            <a:spAutoFit/>
          </a:bodyPr>
          <a:lstStyle/>
          <a:p>
            <a:pPr algn="ctr"/>
            <a:r>
              <a:rPr lang="en-US" sz="1400" b="1" dirty="0"/>
              <a:t>Switch</a:t>
            </a:r>
            <a:br>
              <a:rPr lang="en-US" sz="1400" b="1" dirty="0"/>
            </a:br>
            <a:r>
              <a:rPr lang="en-US" sz="1400" b="1" dirty="0"/>
              <a:t>Learning</a:t>
            </a:r>
          </a:p>
        </p:txBody>
      </p:sp>
    </p:spTree>
    <p:extLst>
      <p:ext uri="{BB962C8B-B14F-4D97-AF65-F5344CB8AC3E}">
        <p14:creationId xmlns:p14="http://schemas.microsoft.com/office/powerpoint/2010/main" val="1496837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633082" y="1293094"/>
            <a:ext cx="5767717" cy="2537177"/>
          </a:xfrm>
          <a:prstGeom prst="rect">
            <a:avLst/>
          </a:prstGeom>
        </p:spPr>
        <p:txBody>
          <a:bodyPr/>
          <a:lstStyle/>
          <a:p>
            <a:pPr>
              <a:lnSpc>
                <a:spcPct val="100000"/>
              </a:lnSpc>
            </a:pPr>
            <a:r>
              <a:rPr lang="en-US" dirty="0"/>
              <a:t>No authentication</a:t>
            </a:r>
          </a:p>
          <a:p>
            <a:pPr>
              <a:lnSpc>
                <a:spcPct val="100000"/>
              </a:lnSpc>
            </a:pPr>
            <a:r>
              <a:rPr lang="en-US" dirty="0"/>
              <a:t>Binding protocols often rely on simple broadcast queries</a:t>
            </a:r>
          </a:p>
          <a:p>
            <a:pPr>
              <a:lnSpc>
                <a:spcPct val="100000"/>
              </a:lnSpc>
            </a:pPr>
            <a:r>
              <a:rPr lang="en-US" dirty="0"/>
              <a:t>No cross-layer checks</a:t>
            </a:r>
          </a:p>
          <a:p>
            <a:pPr>
              <a:lnSpc>
                <a:spcPct val="100000"/>
              </a:lnSpc>
            </a:pPr>
            <a:r>
              <a:rPr lang="en-US" dirty="0"/>
              <a:t>No additional checks on binding updates</a:t>
            </a:r>
          </a:p>
          <a:p>
            <a:pPr>
              <a:lnSpc>
                <a:spcPct val="100000"/>
              </a:lnSpc>
            </a:pPr>
            <a:r>
              <a:rPr lang="en-US" dirty="0"/>
              <a:t>Mutable Identifiers</a:t>
            </a:r>
          </a:p>
        </p:txBody>
      </p:sp>
      <p:sp>
        <p:nvSpPr>
          <p:cNvPr id="2" name="Title 1"/>
          <p:cNvSpPr>
            <a:spLocks noGrp="1"/>
          </p:cNvSpPr>
          <p:nvPr>
            <p:ph type="title"/>
          </p:nvPr>
        </p:nvSpPr>
        <p:spPr/>
        <p:txBody>
          <a:bodyPr/>
          <a:lstStyle/>
          <a:p>
            <a:r>
              <a:rPr lang="en-US" dirty="0"/>
              <a:t>Bindings Performed by Insecure Protocols</a:t>
            </a:r>
            <a:endParaRPr lang="en-US" sz="2400" dirty="0"/>
          </a:p>
        </p:txBody>
      </p:sp>
      <p:pic>
        <p:nvPicPr>
          <p:cNvPr id="20" name="Picture 19"/>
          <p:cNvPicPr>
            <a:picLocks noChangeAspect="1"/>
          </p:cNvPicPr>
          <p:nvPr/>
        </p:nvPicPr>
        <p:blipFill>
          <a:blip r:embed="rId3"/>
          <a:stretch>
            <a:fillRect/>
          </a:stretch>
        </p:blipFill>
        <p:spPr>
          <a:xfrm>
            <a:off x="10648950" y="2208743"/>
            <a:ext cx="1041567" cy="147044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3274" y="3363067"/>
            <a:ext cx="1338151" cy="1338151"/>
          </a:xfrm>
          <a:prstGeom prst="rect">
            <a:avLst/>
          </a:prstGeom>
        </p:spPr>
      </p:pic>
      <p:pic>
        <p:nvPicPr>
          <p:cNvPr id="22" name="Picture 21"/>
          <p:cNvPicPr>
            <a:picLocks noChangeAspect="1"/>
          </p:cNvPicPr>
          <p:nvPr/>
        </p:nvPicPr>
        <p:blipFill>
          <a:blip r:embed="rId3"/>
          <a:stretch>
            <a:fillRect/>
          </a:stretch>
        </p:blipFill>
        <p:spPr>
          <a:xfrm>
            <a:off x="9708815" y="4175225"/>
            <a:ext cx="1041567" cy="1470448"/>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010775" y="4250685"/>
            <a:ext cx="901065" cy="901065"/>
          </a:xfrm>
          <a:prstGeom prst="rect">
            <a:avLst/>
          </a:prstGeom>
        </p:spPr>
      </p:pic>
      <p:sp>
        <p:nvSpPr>
          <p:cNvPr id="15" name="Rounded Rectangular Callout 14"/>
          <p:cNvSpPr/>
          <p:nvPr/>
        </p:nvSpPr>
        <p:spPr>
          <a:xfrm>
            <a:off x="7200900" y="2943967"/>
            <a:ext cx="1190625" cy="612648"/>
          </a:xfrm>
          <a:prstGeom prst="wedgeRoundRectCallout">
            <a:avLst>
              <a:gd name="adj1" fmla="val -73686"/>
              <a:gd name="adj2" fmla="val 102923"/>
              <a:gd name="adj3" fmla="val 16667"/>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WHO HAS 10.0.1.42?</a:t>
            </a:r>
          </a:p>
        </p:txBody>
      </p:sp>
      <p:sp>
        <p:nvSpPr>
          <p:cNvPr id="27" name="Rounded Rectangular Callout 26"/>
          <p:cNvSpPr/>
          <p:nvPr/>
        </p:nvSpPr>
        <p:spPr>
          <a:xfrm>
            <a:off x="8391525" y="3830271"/>
            <a:ext cx="1190625" cy="612648"/>
          </a:xfrm>
          <a:prstGeom prst="wedgeRoundRectCallout">
            <a:avLst>
              <a:gd name="adj1" fmla="val 87914"/>
              <a:gd name="adj2" fmla="val 92040"/>
              <a:gd name="adj3" fmla="val 16667"/>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C00000"/>
                </a:solidFill>
              </a:rPr>
              <a:t>ME! ME! </a:t>
            </a:r>
            <a:r>
              <a:rPr lang="en-US" sz="1400" b="1" dirty="0" err="1">
                <a:solidFill>
                  <a:srgbClr val="C00000"/>
                </a:solidFill>
              </a:rPr>
              <a:t>ME</a:t>
            </a:r>
            <a:r>
              <a:rPr lang="en-US" sz="1400" b="1" dirty="0">
                <a:solidFill>
                  <a:srgbClr val="C00000"/>
                </a:solidFill>
              </a:rPr>
              <a:t>! I DO!</a:t>
            </a:r>
          </a:p>
        </p:txBody>
      </p:sp>
      <p:sp>
        <p:nvSpPr>
          <p:cNvPr id="28" name="Rounded Rectangular Callout 27"/>
          <p:cNvSpPr/>
          <p:nvPr/>
        </p:nvSpPr>
        <p:spPr>
          <a:xfrm>
            <a:off x="9936247" y="2183853"/>
            <a:ext cx="814135" cy="356694"/>
          </a:xfrm>
          <a:prstGeom prst="wedgeRoundRectCallout">
            <a:avLst>
              <a:gd name="adj1" fmla="val 72705"/>
              <a:gd name="adj2" fmla="val 142777"/>
              <a:gd name="adj3" fmla="val 16667"/>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I do</a:t>
            </a:r>
          </a:p>
        </p:txBody>
      </p:sp>
      <p:sp>
        <p:nvSpPr>
          <p:cNvPr id="16" name="TextBox 15"/>
          <p:cNvSpPr txBox="1"/>
          <p:nvPr/>
        </p:nvSpPr>
        <p:spPr>
          <a:xfrm>
            <a:off x="10699665" y="3489672"/>
            <a:ext cx="930063" cy="307777"/>
          </a:xfrm>
          <a:prstGeom prst="rect">
            <a:avLst/>
          </a:prstGeom>
          <a:noFill/>
        </p:spPr>
        <p:txBody>
          <a:bodyPr wrap="none" rtlCol="0">
            <a:spAutoFit/>
          </a:bodyPr>
          <a:lstStyle/>
          <a:p>
            <a:pPr algn="ctr"/>
            <a:r>
              <a:rPr lang="en-US" sz="1400" b="1" dirty="0"/>
              <a:t>10.0.1.42</a:t>
            </a:r>
          </a:p>
        </p:txBody>
      </p:sp>
      <p:sp>
        <p:nvSpPr>
          <p:cNvPr id="30" name="TextBox 29"/>
          <p:cNvSpPr txBox="1"/>
          <p:nvPr/>
        </p:nvSpPr>
        <p:spPr>
          <a:xfrm>
            <a:off x="9820317" y="5413722"/>
            <a:ext cx="930063" cy="307777"/>
          </a:xfrm>
          <a:prstGeom prst="rect">
            <a:avLst/>
          </a:prstGeom>
          <a:noFill/>
        </p:spPr>
        <p:txBody>
          <a:bodyPr wrap="none" rtlCol="0">
            <a:spAutoFit/>
          </a:bodyPr>
          <a:lstStyle/>
          <a:p>
            <a:pPr algn="ctr"/>
            <a:r>
              <a:rPr lang="en-US" sz="1400" b="1" dirty="0"/>
              <a:t>10.0.1.30</a:t>
            </a:r>
          </a:p>
        </p:txBody>
      </p:sp>
      <p:sp>
        <p:nvSpPr>
          <p:cNvPr id="31" name="TextBox 30"/>
          <p:cNvSpPr txBox="1"/>
          <p:nvPr/>
        </p:nvSpPr>
        <p:spPr>
          <a:xfrm>
            <a:off x="6457316" y="4878848"/>
            <a:ext cx="930063" cy="307777"/>
          </a:xfrm>
          <a:prstGeom prst="rect">
            <a:avLst/>
          </a:prstGeom>
          <a:noFill/>
        </p:spPr>
        <p:txBody>
          <a:bodyPr wrap="none" rtlCol="0">
            <a:spAutoFit/>
          </a:bodyPr>
          <a:lstStyle/>
          <a:p>
            <a:pPr algn="ctr"/>
            <a:r>
              <a:rPr lang="en-US" sz="1400" b="1" dirty="0"/>
              <a:t>10.0.1.10</a:t>
            </a:r>
          </a:p>
        </p:txBody>
      </p:sp>
      <p:sp>
        <p:nvSpPr>
          <p:cNvPr id="5" name="TextBox 4"/>
          <p:cNvSpPr txBox="1"/>
          <p:nvPr/>
        </p:nvSpPr>
        <p:spPr>
          <a:xfrm>
            <a:off x="7074909" y="5869560"/>
            <a:ext cx="3823855" cy="307777"/>
          </a:xfrm>
          <a:prstGeom prst="rect">
            <a:avLst/>
          </a:prstGeom>
          <a:noFill/>
        </p:spPr>
        <p:txBody>
          <a:bodyPr wrap="square" rtlCol="0">
            <a:spAutoFit/>
          </a:bodyPr>
          <a:lstStyle/>
          <a:p>
            <a:pPr algn="ctr"/>
            <a:r>
              <a:rPr lang="en-US" sz="1400" b="1" dirty="0"/>
              <a:t>ARP Poisoning</a:t>
            </a:r>
          </a:p>
        </p:txBody>
      </p:sp>
      <p:sp>
        <p:nvSpPr>
          <p:cNvPr id="17" name="TextBox 4"/>
          <p:cNvSpPr txBox="1"/>
          <p:nvPr/>
        </p:nvSpPr>
        <p:spPr>
          <a:xfrm>
            <a:off x="633082" y="3933919"/>
            <a:ext cx="4005420" cy="2246769"/>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ysClr val="window" lastClr="FFFFFF"/>
                </a:solidFill>
                <a:effectLst/>
                <a:uLnTx/>
                <a:uFillTx/>
                <a:latin typeface="Calibri" panose="020F0502020204030204"/>
              </a:rPr>
              <a:t>Enables: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sysClr val="window" lastClr="FFFFFF"/>
                </a:solidFill>
                <a:latin typeface="Calibri" panose="020F0502020204030204"/>
              </a:rPr>
              <a:t>Host Impersonation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sysClr val="window" lastClr="FFFFFF"/>
                </a:solidFill>
                <a:latin typeface="Calibri" panose="020F0502020204030204"/>
              </a:rPr>
              <a:t>Man-In-The-Middle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sysClr val="window" lastClr="FFFFFF"/>
                </a:solidFill>
                <a:latin typeface="Calibri" panose="020F0502020204030204"/>
              </a:rPr>
              <a:t>Privilege Escalation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ysClr val="window" lastClr="FFFFFF"/>
                </a:solidFill>
                <a:effectLst/>
                <a:uLnTx/>
                <a:uFillTx/>
                <a:latin typeface="Calibri" panose="020F0502020204030204"/>
              </a:rPr>
              <a:t>Denial</a:t>
            </a:r>
            <a:r>
              <a:rPr kumimoji="0" lang="en-US" sz="2800" b="0" i="0" u="none" strike="noStrike" kern="1200" cap="none" spc="0" normalizeH="0" noProof="0" dirty="0">
                <a:ln>
                  <a:noFill/>
                </a:ln>
                <a:solidFill>
                  <a:sysClr val="window" lastClr="FFFFFF"/>
                </a:solidFill>
                <a:effectLst/>
                <a:uLnTx/>
                <a:uFillTx/>
                <a:latin typeface="Calibri" panose="020F0502020204030204"/>
              </a:rPr>
              <a:t> of Service</a:t>
            </a:r>
          </a:p>
        </p:txBody>
      </p:sp>
    </p:spTree>
    <p:extLst>
      <p:ext uri="{BB962C8B-B14F-4D97-AF65-F5344CB8AC3E}">
        <p14:creationId xmlns:p14="http://schemas.microsoft.com/office/powerpoint/2010/main" val="1429533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a:t>Port Security</a:t>
            </a:r>
          </a:p>
          <a:p>
            <a:pPr lvl="1"/>
            <a:r>
              <a:rPr lang="en-US" dirty="0"/>
              <a:t>Limits number of MAC address per switch port</a:t>
            </a:r>
          </a:p>
          <a:p>
            <a:pPr lvl="1"/>
            <a:r>
              <a:rPr lang="en-US" dirty="0"/>
              <a:t>Heuristically blocks attackers spoofing MAC addresses</a:t>
            </a:r>
          </a:p>
          <a:p>
            <a:r>
              <a:rPr lang="en-US" dirty="0"/>
              <a:t>Cisco Dynamic ARP Inspection (DAI)</a:t>
            </a:r>
          </a:p>
          <a:p>
            <a:pPr lvl="1"/>
            <a:r>
              <a:rPr lang="en-US" dirty="0"/>
              <a:t>Compares ARP responses with internal DHCP server records</a:t>
            </a:r>
          </a:p>
          <a:p>
            <a:pPr lvl="1"/>
            <a:r>
              <a:rPr lang="en-US" dirty="0"/>
              <a:t>Requires use of internal DHCP server</a:t>
            </a:r>
          </a:p>
          <a:p>
            <a:r>
              <a:rPr lang="en-US" dirty="0"/>
              <a:t>DHCP Snooping</a:t>
            </a:r>
          </a:p>
          <a:p>
            <a:pPr lvl="1"/>
            <a:r>
              <a:rPr lang="en-US" dirty="0"/>
              <a:t>Trusted / Untrusted zones</a:t>
            </a:r>
          </a:p>
          <a:p>
            <a:pPr lvl="1"/>
            <a:r>
              <a:rPr lang="en-US" dirty="0"/>
              <a:t>DHCP packets from trusted zone used to setup bindings to filter untrusted zone packets</a:t>
            </a:r>
          </a:p>
          <a:p>
            <a:r>
              <a:rPr lang="en-US" dirty="0"/>
              <a:t>DNSSEC</a:t>
            </a:r>
          </a:p>
          <a:p>
            <a:pPr lvl="1"/>
            <a:r>
              <a:rPr lang="en-US" dirty="0"/>
              <a:t>Prevents forged DNS responses</a:t>
            </a:r>
          </a:p>
        </p:txBody>
      </p:sp>
      <p:sp>
        <p:nvSpPr>
          <p:cNvPr id="3" name="Title 2"/>
          <p:cNvSpPr>
            <a:spLocks noGrp="1"/>
          </p:cNvSpPr>
          <p:nvPr>
            <p:ph type="title"/>
          </p:nvPr>
        </p:nvSpPr>
        <p:spPr/>
        <p:txBody>
          <a:bodyPr/>
          <a:lstStyle/>
          <a:p>
            <a:r>
              <a:rPr lang="en-US" dirty="0"/>
              <a:t>Existing Defenses</a:t>
            </a:r>
          </a:p>
        </p:txBody>
      </p:sp>
      <p:sp>
        <p:nvSpPr>
          <p:cNvPr id="6" name="Text Box 10"/>
          <p:cNvSpPr txBox="1">
            <a:spLocks noChangeArrowheads="1"/>
          </p:cNvSpPr>
          <p:nvPr/>
        </p:nvSpPr>
        <p:spPr bwMode="auto">
          <a:xfrm>
            <a:off x="716658" y="5334000"/>
            <a:ext cx="10738581"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These are ad-hoc solutions specific to particular identifiers and requiring manual configuration</a:t>
            </a:r>
          </a:p>
        </p:txBody>
      </p:sp>
      <p:sp>
        <p:nvSpPr>
          <p:cNvPr id="8" name="TextBox 4"/>
          <p:cNvSpPr txBox="1"/>
          <p:nvPr/>
        </p:nvSpPr>
        <p:spPr>
          <a:xfrm>
            <a:off x="2971800" y="1748909"/>
            <a:ext cx="7572374"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Ad-hoc, limited to MAC layer, manual configuration</a:t>
            </a:r>
          </a:p>
        </p:txBody>
      </p:sp>
      <p:sp>
        <p:nvSpPr>
          <p:cNvPr id="9" name="TextBox 4"/>
          <p:cNvSpPr txBox="1"/>
          <p:nvPr/>
        </p:nvSpPr>
        <p:spPr>
          <a:xfrm>
            <a:off x="2971800" y="2844284"/>
            <a:ext cx="7572373"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Limited to ARP, </a:t>
            </a:r>
            <a:r>
              <a:rPr lang="en-US" dirty="0">
                <a:solidFill>
                  <a:sysClr val="window" lastClr="FFFFFF"/>
                </a:solidFill>
                <a:latin typeface="Calibri" panose="020F0502020204030204"/>
              </a:rPr>
              <a:t>no protection for static IPs, </a:t>
            </a: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manual configuration</a:t>
            </a:r>
          </a:p>
        </p:txBody>
      </p:sp>
      <p:sp>
        <p:nvSpPr>
          <p:cNvPr id="10" name="TextBox 4"/>
          <p:cNvSpPr txBox="1"/>
          <p:nvPr/>
        </p:nvSpPr>
        <p:spPr>
          <a:xfrm>
            <a:off x="2971800" y="4850368"/>
            <a:ext cx="7572374"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Limited to DNS, rogue servers can still exist, manual and complex configuration</a:t>
            </a:r>
          </a:p>
        </p:txBody>
      </p:sp>
      <p:sp>
        <p:nvSpPr>
          <p:cNvPr id="11" name="TextBox 4"/>
          <p:cNvSpPr txBox="1"/>
          <p:nvPr/>
        </p:nvSpPr>
        <p:spPr>
          <a:xfrm>
            <a:off x="2971800" y="3932277"/>
            <a:ext cx="7572374"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Limited to DHCP</a:t>
            </a:r>
            <a:r>
              <a:rPr lang="en-US" dirty="0">
                <a:solidFill>
                  <a:sysClr val="window" lastClr="FFFFFF"/>
                </a:solidFill>
                <a:latin typeface="Calibri" panose="020F0502020204030204"/>
              </a:rPr>
              <a:t>, no protection for static IPs, </a:t>
            </a: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manual configuration</a:t>
            </a:r>
          </a:p>
        </p:txBody>
      </p:sp>
    </p:spTree>
    <p:extLst>
      <p:ext uri="{BB962C8B-B14F-4D97-AF65-F5344CB8AC3E}">
        <p14:creationId xmlns:p14="http://schemas.microsoft.com/office/powerpoint/2010/main" val="511923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637142" y="1305173"/>
            <a:ext cx="5317368" cy="4824694"/>
          </a:xfrm>
        </p:spPr>
        <p:txBody>
          <a:bodyPr>
            <a:noAutofit/>
          </a:bodyPr>
          <a:lstStyle/>
          <a:p>
            <a:r>
              <a:rPr lang="en-US" sz="2400" dirty="0"/>
              <a:t>Unified control plane</a:t>
            </a:r>
          </a:p>
          <a:p>
            <a:pPr lvl="1"/>
            <a:r>
              <a:rPr lang="en-US" sz="2000" dirty="0"/>
              <a:t>Single binding table for entire network</a:t>
            </a:r>
          </a:p>
          <a:p>
            <a:r>
              <a:rPr lang="en-US" sz="2400" dirty="0"/>
              <a:t>Bare Metal Switches</a:t>
            </a:r>
          </a:p>
          <a:p>
            <a:pPr lvl="1"/>
            <a:r>
              <a:rPr lang="en-US" sz="2000" dirty="0"/>
              <a:t>Switches do not include existing defenses against binding attacks</a:t>
            </a:r>
          </a:p>
          <a:p>
            <a:r>
              <a:rPr lang="en-US" sz="2400" dirty="0"/>
              <a:t>Delayed Flow Rule Consistency</a:t>
            </a:r>
          </a:p>
          <a:p>
            <a:pPr lvl="1"/>
            <a:r>
              <a:rPr lang="en-US" sz="2000" dirty="0"/>
              <a:t>Temporary inconsistencies between controller and switches</a:t>
            </a:r>
          </a:p>
          <a:p>
            <a:pPr lvl="1"/>
            <a:r>
              <a:rPr lang="en-US" sz="2000" dirty="0"/>
              <a:t>Flow rules are not instantly removed from switches when controller state changes</a:t>
            </a:r>
          </a:p>
        </p:txBody>
      </p:sp>
      <p:sp>
        <p:nvSpPr>
          <p:cNvPr id="3" name="Title 2"/>
          <p:cNvSpPr>
            <a:spLocks noGrp="1"/>
          </p:cNvSpPr>
          <p:nvPr>
            <p:ph type="title"/>
          </p:nvPr>
        </p:nvSpPr>
        <p:spPr/>
        <p:txBody>
          <a:bodyPr/>
          <a:lstStyle/>
          <a:p>
            <a:r>
              <a:rPr lang="en-US" dirty="0"/>
              <a:t>Identifier Binding in Software Defined Networks</a:t>
            </a:r>
          </a:p>
        </p:txBody>
      </p:sp>
      <p:sp>
        <p:nvSpPr>
          <p:cNvPr id="32" name="TextBox 31"/>
          <p:cNvSpPr txBox="1"/>
          <p:nvPr/>
        </p:nvSpPr>
        <p:spPr>
          <a:xfrm>
            <a:off x="11078312" y="2100354"/>
            <a:ext cx="842962" cy="523220"/>
          </a:xfrm>
          <a:prstGeom prst="rect">
            <a:avLst/>
          </a:prstGeom>
          <a:noFill/>
        </p:spPr>
        <p:txBody>
          <a:bodyPr wrap="square" rtlCol="0">
            <a:spAutoFit/>
          </a:bodyPr>
          <a:lstStyle/>
          <a:p>
            <a:r>
              <a:rPr lang="en-US" sz="1400" b="1" dirty="0"/>
              <a:t>Control</a:t>
            </a:r>
          </a:p>
          <a:p>
            <a:r>
              <a:rPr lang="en-US" sz="1400" b="1" dirty="0"/>
              <a:t>Plane</a:t>
            </a:r>
          </a:p>
        </p:txBody>
      </p:sp>
      <p:sp>
        <p:nvSpPr>
          <p:cNvPr id="33" name="TextBox 32"/>
          <p:cNvSpPr txBox="1"/>
          <p:nvPr/>
        </p:nvSpPr>
        <p:spPr>
          <a:xfrm>
            <a:off x="11104198" y="3848081"/>
            <a:ext cx="842962" cy="523220"/>
          </a:xfrm>
          <a:prstGeom prst="rect">
            <a:avLst/>
          </a:prstGeom>
          <a:noFill/>
        </p:spPr>
        <p:txBody>
          <a:bodyPr wrap="square" rtlCol="0">
            <a:spAutoFit/>
          </a:bodyPr>
          <a:lstStyle/>
          <a:p>
            <a:r>
              <a:rPr lang="en-US" sz="1400" b="1" dirty="0"/>
              <a:t>Data</a:t>
            </a:r>
          </a:p>
          <a:p>
            <a:r>
              <a:rPr lang="en-US" sz="1400" b="1" dirty="0"/>
              <a:t>Plane</a:t>
            </a:r>
          </a:p>
        </p:txBody>
      </p:sp>
      <p:grpSp>
        <p:nvGrpSpPr>
          <p:cNvPr id="34" name="Group 60"/>
          <p:cNvGrpSpPr/>
          <p:nvPr/>
        </p:nvGrpSpPr>
        <p:grpSpPr>
          <a:xfrm>
            <a:off x="6255553" y="3464353"/>
            <a:ext cx="4848645" cy="1324948"/>
            <a:chOff x="1754156" y="5271794"/>
            <a:chExt cx="5131836" cy="1324948"/>
          </a:xfrm>
        </p:grpSpPr>
        <p:sp>
          <p:nvSpPr>
            <p:cNvPr id="35" name="Cloud Callout 34"/>
            <p:cNvSpPr/>
            <p:nvPr/>
          </p:nvSpPr>
          <p:spPr>
            <a:xfrm>
              <a:off x="1754156" y="5271794"/>
              <a:ext cx="5131836" cy="1324948"/>
            </a:xfrm>
            <a:prstGeom prst="cloudCallout">
              <a:avLst>
                <a:gd name="adj1" fmla="val 607"/>
                <a:gd name="adj2" fmla="val 43908"/>
              </a:avLst>
            </a:prstGeom>
            <a:ln/>
          </p:spPr>
          <p:style>
            <a:lnRef idx="1">
              <a:schemeClr val="dk1"/>
            </a:lnRef>
            <a:fillRef idx="2">
              <a:schemeClr val="dk1"/>
            </a:fillRef>
            <a:effectRef idx="1">
              <a:schemeClr val="dk1"/>
            </a:effectRef>
            <a:fontRef idx="minor">
              <a:schemeClr val="dk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chemeClr val="tx1"/>
                </a:solidFill>
                <a:effectLst/>
                <a:uLnTx/>
                <a:uFillTx/>
                <a:ea typeface="+mn-ea"/>
                <a:cs typeface="+mn-cs"/>
              </a:endParaRPr>
            </a:p>
          </p:txBody>
        </p:sp>
        <p:sp>
          <p:nvSpPr>
            <p:cNvPr id="36" name="Rectangle 35"/>
            <p:cNvSpPr/>
            <p:nvPr/>
          </p:nvSpPr>
          <p:spPr>
            <a:xfrm>
              <a:off x="2088804" y="5776048"/>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37" name="Rectangle 36"/>
            <p:cNvSpPr/>
            <p:nvPr/>
          </p:nvSpPr>
          <p:spPr>
            <a:xfrm>
              <a:off x="3269023" y="5570774"/>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38" name="Rectangle 37"/>
            <p:cNvSpPr/>
            <p:nvPr/>
          </p:nvSpPr>
          <p:spPr>
            <a:xfrm>
              <a:off x="5447615" y="5720063"/>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39" name="Rectangle 38"/>
            <p:cNvSpPr/>
            <p:nvPr/>
          </p:nvSpPr>
          <p:spPr>
            <a:xfrm>
              <a:off x="3876253" y="6167934"/>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40" name="Straight Arrow Connector 39"/>
            <p:cNvCxnSpPr>
              <a:stCxn id="36" idx="3"/>
              <a:endCxn id="37" idx="1"/>
            </p:cNvCxnSpPr>
            <p:nvPr/>
          </p:nvCxnSpPr>
          <p:spPr bwMode="auto">
            <a:xfrm flipV="1">
              <a:off x="2965077" y="5695768"/>
              <a:ext cx="303946" cy="205274"/>
            </a:xfrm>
            <a:prstGeom prst="straightConnector1">
              <a:avLst/>
            </a:prstGeom>
            <a:noFill/>
            <a:ln w="25400" cap="flat" cmpd="sng" algn="ctr">
              <a:solidFill>
                <a:schemeClr val="accent4"/>
              </a:solidFill>
              <a:prstDash val="solid"/>
              <a:round/>
              <a:headEnd type="none" w="med" len="med"/>
              <a:tailEnd type="none"/>
            </a:ln>
            <a:effectLst/>
          </p:spPr>
        </p:cxnSp>
        <p:cxnSp>
          <p:nvCxnSpPr>
            <p:cNvPr id="41" name="Straight Arrow Connector 40"/>
            <p:cNvCxnSpPr>
              <a:stCxn id="37" idx="3"/>
              <a:endCxn id="38" idx="1"/>
            </p:cNvCxnSpPr>
            <p:nvPr/>
          </p:nvCxnSpPr>
          <p:spPr bwMode="auto">
            <a:xfrm>
              <a:off x="4145296" y="5695768"/>
              <a:ext cx="1302319" cy="149289"/>
            </a:xfrm>
            <a:prstGeom prst="straightConnector1">
              <a:avLst/>
            </a:prstGeom>
            <a:noFill/>
            <a:ln w="25400" cap="flat" cmpd="sng" algn="ctr">
              <a:solidFill>
                <a:schemeClr val="accent4"/>
              </a:solidFill>
              <a:prstDash val="solid"/>
              <a:round/>
              <a:headEnd type="none" w="med" len="med"/>
              <a:tailEnd type="none"/>
            </a:ln>
            <a:effectLst/>
          </p:spPr>
        </p:cxnSp>
        <p:cxnSp>
          <p:nvCxnSpPr>
            <p:cNvPr id="42" name="Straight Arrow Connector 41"/>
            <p:cNvCxnSpPr>
              <a:stCxn id="37" idx="2"/>
              <a:endCxn id="39" idx="0"/>
            </p:cNvCxnSpPr>
            <p:nvPr/>
          </p:nvCxnSpPr>
          <p:spPr bwMode="auto">
            <a:xfrm>
              <a:off x="3707160" y="5820761"/>
              <a:ext cx="657264" cy="347173"/>
            </a:xfrm>
            <a:prstGeom prst="straightConnector1">
              <a:avLst/>
            </a:prstGeom>
            <a:noFill/>
            <a:ln w="25400" cap="flat" cmpd="sng" algn="ctr">
              <a:solidFill>
                <a:schemeClr val="accent4"/>
              </a:solidFill>
              <a:prstDash val="solid"/>
              <a:round/>
              <a:headEnd type="none" w="med" len="med"/>
              <a:tailEnd type="none"/>
            </a:ln>
            <a:effectLst/>
          </p:spPr>
        </p:cxnSp>
        <p:cxnSp>
          <p:nvCxnSpPr>
            <p:cNvPr id="43" name="Straight Arrow Connector 42"/>
            <p:cNvCxnSpPr>
              <a:stCxn id="35" idx="2"/>
              <a:endCxn id="38" idx="3"/>
            </p:cNvCxnSpPr>
            <p:nvPr/>
          </p:nvCxnSpPr>
          <p:spPr bwMode="auto">
            <a:xfrm flipH="1" flipV="1">
              <a:off x="6323888" y="5845057"/>
              <a:ext cx="557827" cy="89211"/>
            </a:xfrm>
            <a:prstGeom prst="straightConnector1">
              <a:avLst/>
            </a:prstGeom>
            <a:noFill/>
            <a:ln w="25400" cap="flat" cmpd="sng" algn="ctr">
              <a:solidFill>
                <a:schemeClr val="accent4"/>
              </a:solidFill>
              <a:prstDash val="solid"/>
              <a:round/>
              <a:headEnd type="none" w="med" len="med"/>
              <a:tailEnd type="none"/>
            </a:ln>
            <a:effectLst/>
          </p:spPr>
        </p:cxnSp>
        <p:sp>
          <p:nvSpPr>
            <p:cNvPr id="44" name="Rectangle 43"/>
            <p:cNvSpPr/>
            <p:nvPr/>
          </p:nvSpPr>
          <p:spPr>
            <a:xfrm>
              <a:off x="5017698" y="6143052"/>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45" name="Straight Arrow Connector 44"/>
            <p:cNvCxnSpPr>
              <a:stCxn id="44" idx="0"/>
              <a:endCxn id="38" idx="2"/>
            </p:cNvCxnSpPr>
            <p:nvPr/>
          </p:nvCxnSpPr>
          <p:spPr bwMode="auto">
            <a:xfrm flipV="1">
              <a:off x="5505869" y="5970050"/>
              <a:ext cx="379883" cy="173002"/>
            </a:xfrm>
            <a:prstGeom prst="straightConnector1">
              <a:avLst/>
            </a:prstGeom>
            <a:noFill/>
            <a:ln w="25400" cap="flat" cmpd="sng" algn="ctr">
              <a:solidFill>
                <a:schemeClr val="accent4"/>
              </a:solidFill>
              <a:prstDash val="solid"/>
              <a:round/>
              <a:headEnd type="none" w="med" len="med"/>
              <a:tailEnd type="none"/>
            </a:ln>
            <a:effectLst/>
          </p:spPr>
        </p:cxnSp>
        <p:sp>
          <p:nvSpPr>
            <p:cNvPr id="46" name="Rectangle 45"/>
            <p:cNvSpPr/>
            <p:nvPr/>
          </p:nvSpPr>
          <p:spPr>
            <a:xfrm>
              <a:off x="4438459" y="5349949"/>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cxnSp>
          <p:nvCxnSpPr>
            <p:cNvPr id="47" name="Straight Arrow Connector 46"/>
            <p:cNvCxnSpPr>
              <a:stCxn id="46" idx="3"/>
              <a:endCxn id="38" idx="0"/>
            </p:cNvCxnSpPr>
            <p:nvPr/>
          </p:nvCxnSpPr>
          <p:spPr bwMode="auto">
            <a:xfrm>
              <a:off x="5314732" y="5474943"/>
              <a:ext cx="571020" cy="245120"/>
            </a:xfrm>
            <a:prstGeom prst="straightConnector1">
              <a:avLst/>
            </a:prstGeom>
            <a:noFill/>
            <a:ln w="25400" cap="flat" cmpd="sng" algn="ctr">
              <a:solidFill>
                <a:schemeClr val="accent4"/>
              </a:solidFill>
              <a:prstDash val="solid"/>
              <a:round/>
              <a:headEnd type="none" w="med" len="med"/>
              <a:tailEnd type="none"/>
            </a:ln>
            <a:effectLst/>
          </p:spPr>
        </p:cxnSp>
        <p:cxnSp>
          <p:nvCxnSpPr>
            <p:cNvPr id="48" name="Straight Arrow Connector 47"/>
            <p:cNvCxnSpPr>
              <a:stCxn id="37" idx="0"/>
              <a:endCxn id="46" idx="1"/>
            </p:cNvCxnSpPr>
            <p:nvPr/>
          </p:nvCxnSpPr>
          <p:spPr bwMode="auto">
            <a:xfrm flipV="1">
              <a:off x="3707160" y="5474943"/>
              <a:ext cx="731299" cy="95831"/>
            </a:xfrm>
            <a:prstGeom prst="straightConnector1">
              <a:avLst/>
            </a:prstGeom>
            <a:noFill/>
            <a:ln w="25400" cap="flat" cmpd="sng" algn="ctr">
              <a:solidFill>
                <a:schemeClr val="accent4"/>
              </a:solidFill>
              <a:prstDash val="solid"/>
              <a:round/>
              <a:headEnd type="none" w="med" len="med"/>
              <a:tailEnd type="none"/>
            </a:ln>
            <a:effectLst/>
          </p:spPr>
        </p:cxnSp>
      </p:grpSp>
      <p:sp>
        <p:nvSpPr>
          <p:cNvPr id="49" name="Rectangle 48"/>
          <p:cNvSpPr/>
          <p:nvPr/>
        </p:nvSpPr>
        <p:spPr>
          <a:xfrm>
            <a:off x="7892611" y="2126665"/>
            <a:ext cx="1658333" cy="49690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SDN Controller</a:t>
            </a:r>
          </a:p>
        </p:txBody>
      </p:sp>
      <p:sp>
        <p:nvSpPr>
          <p:cNvPr id="50" name="Rectangle 49"/>
          <p:cNvSpPr/>
          <p:nvPr/>
        </p:nvSpPr>
        <p:spPr>
          <a:xfrm>
            <a:off x="7890092" y="1850367"/>
            <a:ext cx="827917" cy="249987"/>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err="1">
                <a:cs typeface="Trebuchet MS"/>
              </a:rPr>
              <a:t>Fwd</a:t>
            </a:r>
            <a:endParaRPr lang="en-US" sz="1400" dirty="0">
              <a:cs typeface="Trebuchet MS"/>
            </a:endParaRPr>
          </a:p>
        </p:txBody>
      </p:sp>
      <p:sp>
        <p:nvSpPr>
          <p:cNvPr id="51" name="Rectangle 50"/>
          <p:cNvSpPr/>
          <p:nvPr/>
        </p:nvSpPr>
        <p:spPr>
          <a:xfrm>
            <a:off x="8723027" y="1852815"/>
            <a:ext cx="827917" cy="249987"/>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ACLs</a:t>
            </a:r>
          </a:p>
        </p:txBody>
      </p:sp>
      <p:cxnSp>
        <p:nvCxnSpPr>
          <p:cNvPr id="52" name="Straight Arrow Connector 51"/>
          <p:cNvCxnSpPr>
            <a:stCxn id="49" idx="2"/>
            <a:endCxn id="36" idx="0"/>
          </p:cNvCxnSpPr>
          <p:nvPr/>
        </p:nvCxnSpPr>
        <p:spPr bwMode="auto">
          <a:xfrm flipH="1">
            <a:off x="6985693" y="2623574"/>
            <a:ext cx="1736085" cy="1345033"/>
          </a:xfrm>
          <a:prstGeom prst="straightConnector1">
            <a:avLst/>
          </a:prstGeom>
          <a:noFill/>
          <a:ln w="25400" cap="flat" cmpd="sng" algn="ctr">
            <a:solidFill>
              <a:srgbClr val="7030A0"/>
            </a:solidFill>
            <a:prstDash val="solid"/>
            <a:round/>
            <a:headEnd type="none" w="med" len="med"/>
            <a:tailEnd type="none"/>
          </a:ln>
          <a:effectLst/>
        </p:spPr>
      </p:cxnSp>
      <p:cxnSp>
        <p:nvCxnSpPr>
          <p:cNvPr id="53" name="Straight Arrow Connector 52"/>
          <p:cNvCxnSpPr>
            <a:stCxn id="49" idx="2"/>
            <a:endCxn id="37" idx="0"/>
          </p:cNvCxnSpPr>
          <p:nvPr/>
        </p:nvCxnSpPr>
        <p:spPr bwMode="auto">
          <a:xfrm flipH="1">
            <a:off x="8100784" y="2623574"/>
            <a:ext cx="620994" cy="1139759"/>
          </a:xfrm>
          <a:prstGeom prst="straightConnector1">
            <a:avLst/>
          </a:prstGeom>
          <a:noFill/>
          <a:ln w="25400" cap="flat" cmpd="sng" algn="ctr">
            <a:solidFill>
              <a:srgbClr val="7030A0"/>
            </a:solidFill>
            <a:prstDash val="solid"/>
            <a:round/>
            <a:headEnd type="none" w="med" len="med"/>
            <a:tailEnd type="none"/>
          </a:ln>
          <a:effectLst/>
        </p:spPr>
      </p:cxnSp>
      <p:cxnSp>
        <p:nvCxnSpPr>
          <p:cNvPr id="54" name="Straight Arrow Connector 53"/>
          <p:cNvCxnSpPr>
            <a:stCxn id="49" idx="2"/>
            <a:endCxn id="46" idx="0"/>
          </p:cNvCxnSpPr>
          <p:nvPr/>
        </p:nvCxnSpPr>
        <p:spPr bwMode="auto">
          <a:xfrm>
            <a:off x="8721778" y="2623574"/>
            <a:ext cx="483909" cy="918934"/>
          </a:xfrm>
          <a:prstGeom prst="straightConnector1">
            <a:avLst/>
          </a:prstGeom>
          <a:noFill/>
          <a:ln w="25400" cap="flat" cmpd="sng" algn="ctr">
            <a:solidFill>
              <a:srgbClr val="7030A0"/>
            </a:solidFill>
            <a:prstDash val="solid"/>
            <a:round/>
            <a:headEnd type="none" w="med" len="med"/>
            <a:tailEnd type="none"/>
          </a:ln>
          <a:effectLst/>
        </p:spPr>
      </p:cxnSp>
      <p:cxnSp>
        <p:nvCxnSpPr>
          <p:cNvPr id="55" name="Straight Arrow Connector 54"/>
          <p:cNvCxnSpPr>
            <a:stCxn id="49" idx="2"/>
            <a:endCxn id="38" idx="0"/>
          </p:cNvCxnSpPr>
          <p:nvPr/>
        </p:nvCxnSpPr>
        <p:spPr bwMode="auto">
          <a:xfrm>
            <a:off x="8721778" y="2623574"/>
            <a:ext cx="1437376" cy="1289048"/>
          </a:xfrm>
          <a:prstGeom prst="straightConnector1">
            <a:avLst/>
          </a:prstGeom>
          <a:noFill/>
          <a:ln w="25400" cap="flat" cmpd="sng" algn="ctr">
            <a:solidFill>
              <a:srgbClr val="7030A0"/>
            </a:solidFill>
            <a:prstDash val="solid"/>
            <a:round/>
            <a:headEnd type="none" w="med" len="med"/>
            <a:tailEnd type="none"/>
          </a:ln>
          <a:effectLst/>
        </p:spPr>
      </p:cxnSp>
    </p:spTree>
    <p:extLst>
      <p:ext uri="{BB962C8B-B14F-4D97-AF65-F5344CB8AC3E}">
        <p14:creationId xmlns:p14="http://schemas.microsoft.com/office/powerpoint/2010/main" val="2229485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637142" y="1305173"/>
            <a:ext cx="5317368" cy="3829619"/>
          </a:xfrm>
        </p:spPr>
        <p:txBody>
          <a:bodyPr>
            <a:normAutofit/>
          </a:bodyPr>
          <a:lstStyle/>
          <a:p>
            <a:r>
              <a:rPr lang="en-US" dirty="0"/>
              <a:t>Unified control plane</a:t>
            </a:r>
          </a:p>
          <a:p>
            <a:pPr lvl="1"/>
            <a:r>
              <a:rPr lang="en-US" dirty="0"/>
              <a:t>Attackers </a:t>
            </a:r>
            <a:r>
              <a:rPr lang="en-US" i="1" dirty="0"/>
              <a:t>anywhere</a:t>
            </a:r>
            <a:r>
              <a:rPr lang="en-US" dirty="0"/>
              <a:t> in the network can poison </a:t>
            </a:r>
            <a:r>
              <a:rPr lang="en-US" i="1" dirty="0"/>
              <a:t>any</a:t>
            </a:r>
            <a:r>
              <a:rPr lang="en-US" dirty="0"/>
              <a:t> binding</a:t>
            </a:r>
          </a:p>
          <a:p>
            <a:r>
              <a:rPr lang="en-US" dirty="0"/>
              <a:t>Bare Metal Switches</a:t>
            </a:r>
          </a:p>
          <a:p>
            <a:pPr lvl="1"/>
            <a:r>
              <a:rPr lang="en-US" dirty="0"/>
              <a:t>Existing defenses must be implemented in the controller</a:t>
            </a:r>
          </a:p>
          <a:p>
            <a:pPr lvl="1"/>
            <a:r>
              <a:rPr lang="en-US" dirty="0"/>
              <a:t>Most controllers have not implement them</a:t>
            </a:r>
          </a:p>
          <a:p>
            <a:r>
              <a:rPr lang="en-US" dirty="0"/>
              <a:t>Delayed Flow Rule Consistency</a:t>
            </a:r>
          </a:p>
          <a:p>
            <a:pPr lvl="1"/>
            <a:r>
              <a:rPr lang="en-US" dirty="0"/>
              <a:t>Attackers can cause a few packets to be forwarded with stale state</a:t>
            </a:r>
          </a:p>
        </p:txBody>
      </p:sp>
      <p:sp>
        <p:nvSpPr>
          <p:cNvPr id="3" name="Title 2"/>
          <p:cNvSpPr>
            <a:spLocks noGrp="1"/>
          </p:cNvSpPr>
          <p:nvPr>
            <p:ph type="title"/>
          </p:nvPr>
        </p:nvSpPr>
        <p:spPr/>
        <p:txBody>
          <a:bodyPr/>
          <a:lstStyle/>
          <a:p>
            <a:r>
              <a:rPr lang="en-US" dirty="0"/>
              <a:t>Binding Attacks in Software Defined Networks</a:t>
            </a:r>
          </a:p>
        </p:txBody>
      </p:sp>
      <p:sp>
        <p:nvSpPr>
          <p:cNvPr id="56" name="Text Box 10"/>
          <p:cNvSpPr txBox="1">
            <a:spLocks noChangeArrowheads="1"/>
          </p:cNvSpPr>
          <p:nvPr/>
        </p:nvSpPr>
        <p:spPr bwMode="auto">
          <a:xfrm>
            <a:off x="716658" y="5334000"/>
            <a:ext cx="10738581"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Binding Attacks Have Significantly Amplified Power In SDNs</a:t>
            </a:r>
          </a:p>
        </p:txBody>
      </p:sp>
      <p:sp>
        <p:nvSpPr>
          <p:cNvPr id="29" name="TextBox 28"/>
          <p:cNvSpPr txBox="1"/>
          <p:nvPr/>
        </p:nvSpPr>
        <p:spPr>
          <a:xfrm>
            <a:off x="11078312" y="2100354"/>
            <a:ext cx="842962" cy="523220"/>
          </a:xfrm>
          <a:prstGeom prst="rect">
            <a:avLst/>
          </a:prstGeom>
          <a:noFill/>
        </p:spPr>
        <p:txBody>
          <a:bodyPr wrap="square" rtlCol="0">
            <a:spAutoFit/>
          </a:bodyPr>
          <a:lstStyle/>
          <a:p>
            <a:r>
              <a:rPr lang="en-US" sz="1400" b="1" dirty="0"/>
              <a:t>Control</a:t>
            </a:r>
          </a:p>
          <a:p>
            <a:r>
              <a:rPr lang="en-US" sz="1400" b="1" dirty="0"/>
              <a:t>Plane</a:t>
            </a:r>
          </a:p>
        </p:txBody>
      </p:sp>
      <p:sp>
        <p:nvSpPr>
          <p:cNvPr id="30" name="TextBox 29"/>
          <p:cNvSpPr txBox="1"/>
          <p:nvPr/>
        </p:nvSpPr>
        <p:spPr>
          <a:xfrm>
            <a:off x="11104198" y="3848081"/>
            <a:ext cx="842962" cy="523220"/>
          </a:xfrm>
          <a:prstGeom prst="rect">
            <a:avLst/>
          </a:prstGeom>
          <a:noFill/>
        </p:spPr>
        <p:txBody>
          <a:bodyPr wrap="square" rtlCol="0">
            <a:spAutoFit/>
          </a:bodyPr>
          <a:lstStyle/>
          <a:p>
            <a:r>
              <a:rPr lang="en-US" sz="1400" b="1" dirty="0"/>
              <a:t>Data</a:t>
            </a:r>
          </a:p>
          <a:p>
            <a:r>
              <a:rPr lang="en-US" sz="1400" b="1" dirty="0"/>
              <a:t>Plane</a:t>
            </a:r>
          </a:p>
        </p:txBody>
      </p:sp>
      <p:grpSp>
        <p:nvGrpSpPr>
          <p:cNvPr id="31" name="Group 60"/>
          <p:cNvGrpSpPr/>
          <p:nvPr/>
        </p:nvGrpSpPr>
        <p:grpSpPr>
          <a:xfrm>
            <a:off x="6255553" y="3464353"/>
            <a:ext cx="4848645" cy="1324948"/>
            <a:chOff x="1754156" y="5271794"/>
            <a:chExt cx="5131836" cy="1324948"/>
          </a:xfrm>
        </p:grpSpPr>
        <p:sp>
          <p:nvSpPr>
            <p:cNvPr id="57" name="Cloud Callout 34"/>
            <p:cNvSpPr/>
            <p:nvPr/>
          </p:nvSpPr>
          <p:spPr>
            <a:xfrm>
              <a:off x="1754156" y="5271794"/>
              <a:ext cx="5131836" cy="1324948"/>
            </a:xfrm>
            <a:prstGeom prst="cloudCallout">
              <a:avLst>
                <a:gd name="adj1" fmla="val 607"/>
                <a:gd name="adj2" fmla="val 43908"/>
              </a:avLst>
            </a:prstGeom>
            <a:ln/>
          </p:spPr>
          <p:style>
            <a:lnRef idx="1">
              <a:schemeClr val="dk1"/>
            </a:lnRef>
            <a:fillRef idx="2">
              <a:schemeClr val="dk1"/>
            </a:fillRef>
            <a:effectRef idx="1">
              <a:schemeClr val="dk1"/>
            </a:effectRef>
            <a:fontRef idx="minor">
              <a:schemeClr val="dk1"/>
            </a:fontRef>
          </p:style>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chemeClr val="tx1"/>
                </a:solidFill>
                <a:effectLst/>
                <a:uLnTx/>
                <a:uFillTx/>
                <a:ea typeface="+mn-ea"/>
                <a:cs typeface="+mn-cs"/>
              </a:endParaRPr>
            </a:p>
          </p:txBody>
        </p:sp>
        <p:sp>
          <p:nvSpPr>
            <p:cNvPr id="58" name="Rectangle 57"/>
            <p:cNvSpPr/>
            <p:nvPr/>
          </p:nvSpPr>
          <p:spPr>
            <a:xfrm>
              <a:off x="2088804" y="5776048"/>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59" name="Rectangle 58"/>
            <p:cNvSpPr/>
            <p:nvPr/>
          </p:nvSpPr>
          <p:spPr>
            <a:xfrm>
              <a:off x="3269023" y="5570774"/>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60" name="Rectangle 59"/>
            <p:cNvSpPr/>
            <p:nvPr/>
          </p:nvSpPr>
          <p:spPr>
            <a:xfrm>
              <a:off x="5447615" y="5720063"/>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sp>
          <p:nvSpPr>
            <p:cNvPr id="61" name="Rectangle 60"/>
            <p:cNvSpPr/>
            <p:nvPr/>
          </p:nvSpPr>
          <p:spPr>
            <a:xfrm>
              <a:off x="3876253" y="6167934"/>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62" name="Straight Arrow Connector 61"/>
            <p:cNvCxnSpPr>
              <a:stCxn id="58" idx="3"/>
              <a:endCxn id="59" idx="1"/>
            </p:cNvCxnSpPr>
            <p:nvPr/>
          </p:nvCxnSpPr>
          <p:spPr bwMode="auto">
            <a:xfrm flipV="1">
              <a:off x="2965077" y="5695768"/>
              <a:ext cx="303946" cy="205274"/>
            </a:xfrm>
            <a:prstGeom prst="straightConnector1">
              <a:avLst/>
            </a:prstGeom>
            <a:noFill/>
            <a:ln w="25400" cap="flat" cmpd="sng" algn="ctr">
              <a:solidFill>
                <a:schemeClr val="accent4"/>
              </a:solidFill>
              <a:prstDash val="solid"/>
              <a:round/>
              <a:headEnd type="none" w="med" len="med"/>
              <a:tailEnd type="none"/>
            </a:ln>
            <a:effectLst/>
          </p:spPr>
        </p:cxnSp>
        <p:cxnSp>
          <p:nvCxnSpPr>
            <p:cNvPr id="63" name="Straight Arrow Connector 62"/>
            <p:cNvCxnSpPr>
              <a:stCxn id="59" idx="3"/>
              <a:endCxn id="60" idx="1"/>
            </p:cNvCxnSpPr>
            <p:nvPr/>
          </p:nvCxnSpPr>
          <p:spPr bwMode="auto">
            <a:xfrm>
              <a:off x="4145296" y="5695768"/>
              <a:ext cx="1302319" cy="149289"/>
            </a:xfrm>
            <a:prstGeom prst="straightConnector1">
              <a:avLst/>
            </a:prstGeom>
            <a:noFill/>
            <a:ln w="25400" cap="flat" cmpd="sng" algn="ctr">
              <a:solidFill>
                <a:schemeClr val="accent4"/>
              </a:solidFill>
              <a:prstDash val="solid"/>
              <a:round/>
              <a:headEnd type="none" w="med" len="med"/>
              <a:tailEnd type="none"/>
            </a:ln>
            <a:effectLst/>
          </p:spPr>
        </p:cxnSp>
        <p:cxnSp>
          <p:nvCxnSpPr>
            <p:cNvPr id="64" name="Straight Arrow Connector 63"/>
            <p:cNvCxnSpPr>
              <a:stCxn id="59" idx="2"/>
              <a:endCxn id="61" idx="0"/>
            </p:cNvCxnSpPr>
            <p:nvPr/>
          </p:nvCxnSpPr>
          <p:spPr bwMode="auto">
            <a:xfrm>
              <a:off x="3707160" y="5820761"/>
              <a:ext cx="657264" cy="347173"/>
            </a:xfrm>
            <a:prstGeom prst="straightConnector1">
              <a:avLst/>
            </a:prstGeom>
            <a:noFill/>
            <a:ln w="25400" cap="flat" cmpd="sng" algn="ctr">
              <a:solidFill>
                <a:schemeClr val="accent4"/>
              </a:solidFill>
              <a:prstDash val="solid"/>
              <a:round/>
              <a:headEnd type="none" w="med" len="med"/>
              <a:tailEnd type="none"/>
            </a:ln>
            <a:effectLst/>
          </p:spPr>
        </p:cxnSp>
        <p:cxnSp>
          <p:nvCxnSpPr>
            <p:cNvPr id="65" name="Straight Arrow Connector 64"/>
            <p:cNvCxnSpPr>
              <a:stCxn id="57" idx="2"/>
              <a:endCxn id="60" idx="3"/>
            </p:cNvCxnSpPr>
            <p:nvPr/>
          </p:nvCxnSpPr>
          <p:spPr bwMode="auto">
            <a:xfrm flipH="1" flipV="1">
              <a:off x="6323888" y="5845057"/>
              <a:ext cx="557827" cy="89211"/>
            </a:xfrm>
            <a:prstGeom prst="straightConnector1">
              <a:avLst/>
            </a:prstGeom>
            <a:noFill/>
            <a:ln w="25400" cap="flat" cmpd="sng" algn="ctr">
              <a:solidFill>
                <a:schemeClr val="accent4"/>
              </a:solidFill>
              <a:prstDash val="solid"/>
              <a:round/>
              <a:headEnd type="none" w="med" len="med"/>
              <a:tailEnd type="none"/>
            </a:ln>
            <a:effectLst/>
          </p:spPr>
        </p:cxnSp>
        <p:sp>
          <p:nvSpPr>
            <p:cNvPr id="66" name="Rectangle 65"/>
            <p:cNvSpPr/>
            <p:nvPr/>
          </p:nvSpPr>
          <p:spPr>
            <a:xfrm>
              <a:off x="5017698" y="6143052"/>
              <a:ext cx="976341"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Device</a:t>
              </a:r>
            </a:p>
          </p:txBody>
        </p:sp>
        <p:cxnSp>
          <p:nvCxnSpPr>
            <p:cNvPr id="67" name="Straight Arrow Connector 66"/>
            <p:cNvCxnSpPr>
              <a:stCxn id="66" idx="0"/>
              <a:endCxn id="60" idx="2"/>
            </p:cNvCxnSpPr>
            <p:nvPr/>
          </p:nvCxnSpPr>
          <p:spPr bwMode="auto">
            <a:xfrm flipV="1">
              <a:off x="5505869" y="5970050"/>
              <a:ext cx="379883" cy="173002"/>
            </a:xfrm>
            <a:prstGeom prst="straightConnector1">
              <a:avLst/>
            </a:prstGeom>
            <a:noFill/>
            <a:ln w="25400" cap="flat" cmpd="sng" algn="ctr">
              <a:solidFill>
                <a:schemeClr val="accent4"/>
              </a:solidFill>
              <a:prstDash val="solid"/>
              <a:round/>
              <a:headEnd type="none" w="med" len="med"/>
              <a:tailEnd type="none"/>
            </a:ln>
            <a:effectLst/>
          </p:spPr>
        </p:cxnSp>
        <p:sp>
          <p:nvSpPr>
            <p:cNvPr id="68" name="Rectangle 67"/>
            <p:cNvSpPr/>
            <p:nvPr/>
          </p:nvSpPr>
          <p:spPr>
            <a:xfrm>
              <a:off x="4438459" y="5349949"/>
              <a:ext cx="876273" cy="249987"/>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Switch</a:t>
              </a:r>
            </a:p>
          </p:txBody>
        </p:sp>
        <p:cxnSp>
          <p:nvCxnSpPr>
            <p:cNvPr id="69" name="Straight Arrow Connector 68"/>
            <p:cNvCxnSpPr>
              <a:stCxn id="68" idx="3"/>
              <a:endCxn id="60" idx="0"/>
            </p:cNvCxnSpPr>
            <p:nvPr/>
          </p:nvCxnSpPr>
          <p:spPr bwMode="auto">
            <a:xfrm>
              <a:off x="5314732" y="5474943"/>
              <a:ext cx="571020" cy="245120"/>
            </a:xfrm>
            <a:prstGeom prst="straightConnector1">
              <a:avLst/>
            </a:prstGeom>
            <a:noFill/>
            <a:ln w="25400" cap="flat" cmpd="sng" algn="ctr">
              <a:solidFill>
                <a:schemeClr val="accent4"/>
              </a:solidFill>
              <a:prstDash val="solid"/>
              <a:round/>
              <a:headEnd type="none" w="med" len="med"/>
              <a:tailEnd type="none"/>
            </a:ln>
            <a:effectLst/>
          </p:spPr>
        </p:cxnSp>
        <p:cxnSp>
          <p:nvCxnSpPr>
            <p:cNvPr id="70" name="Straight Arrow Connector 69"/>
            <p:cNvCxnSpPr>
              <a:stCxn id="59" idx="0"/>
              <a:endCxn id="68" idx="1"/>
            </p:cNvCxnSpPr>
            <p:nvPr/>
          </p:nvCxnSpPr>
          <p:spPr bwMode="auto">
            <a:xfrm flipV="1">
              <a:off x="3707160" y="5474943"/>
              <a:ext cx="731299" cy="95831"/>
            </a:xfrm>
            <a:prstGeom prst="straightConnector1">
              <a:avLst/>
            </a:prstGeom>
            <a:noFill/>
            <a:ln w="25400" cap="flat" cmpd="sng" algn="ctr">
              <a:solidFill>
                <a:schemeClr val="accent4"/>
              </a:solidFill>
              <a:prstDash val="solid"/>
              <a:round/>
              <a:headEnd type="none" w="med" len="med"/>
              <a:tailEnd type="none"/>
            </a:ln>
            <a:effectLst/>
          </p:spPr>
        </p:cxnSp>
      </p:grpSp>
      <p:sp>
        <p:nvSpPr>
          <p:cNvPr id="71" name="Rectangle 70"/>
          <p:cNvSpPr/>
          <p:nvPr/>
        </p:nvSpPr>
        <p:spPr>
          <a:xfrm>
            <a:off x="7892611" y="2126665"/>
            <a:ext cx="1658333" cy="49690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SDN Controller</a:t>
            </a:r>
          </a:p>
        </p:txBody>
      </p:sp>
      <p:sp>
        <p:nvSpPr>
          <p:cNvPr id="72" name="Rectangle 71"/>
          <p:cNvSpPr/>
          <p:nvPr/>
        </p:nvSpPr>
        <p:spPr>
          <a:xfrm>
            <a:off x="7890092" y="1850367"/>
            <a:ext cx="827917" cy="249987"/>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err="1">
                <a:cs typeface="Trebuchet MS"/>
              </a:rPr>
              <a:t>Fwd</a:t>
            </a:r>
            <a:endParaRPr lang="en-US" sz="1400" dirty="0">
              <a:cs typeface="Trebuchet MS"/>
            </a:endParaRPr>
          </a:p>
        </p:txBody>
      </p:sp>
      <p:sp>
        <p:nvSpPr>
          <p:cNvPr id="73" name="Rectangle 72"/>
          <p:cNvSpPr/>
          <p:nvPr/>
        </p:nvSpPr>
        <p:spPr>
          <a:xfrm>
            <a:off x="8723027" y="1852815"/>
            <a:ext cx="827917" cy="249987"/>
          </a:xfrm>
          <a:prstGeom prst="rect">
            <a:avLst/>
          </a:prstGeom>
          <a:solidFill>
            <a:schemeClr val="accent1"/>
          </a:solidFill>
          <a:ln>
            <a:solidFill>
              <a:schemeClr val="accent1">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0"/>
              </a:spcBef>
            </a:pPr>
            <a:r>
              <a:rPr lang="en-US" sz="1400" dirty="0">
                <a:cs typeface="Trebuchet MS"/>
              </a:rPr>
              <a:t>ACLs</a:t>
            </a:r>
          </a:p>
        </p:txBody>
      </p:sp>
      <p:cxnSp>
        <p:nvCxnSpPr>
          <p:cNvPr id="74" name="Straight Arrow Connector 73"/>
          <p:cNvCxnSpPr>
            <a:stCxn id="71" idx="2"/>
            <a:endCxn id="58" idx="0"/>
          </p:cNvCxnSpPr>
          <p:nvPr/>
        </p:nvCxnSpPr>
        <p:spPr bwMode="auto">
          <a:xfrm flipH="1">
            <a:off x="6985693" y="2623574"/>
            <a:ext cx="1736085" cy="1345033"/>
          </a:xfrm>
          <a:prstGeom prst="straightConnector1">
            <a:avLst/>
          </a:prstGeom>
          <a:noFill/>
          <a:ln w="25400" cap="flat" cmpd="sng" algn="ctr">
            <a:solidFill>
              <a:srgbClr val="7030A0"/>
            </a:solidFill>
            <a:prstDash val="solid"/>
            <a:round/>
            <a:headEnd type="none" w="med" len="med"/>
            <a:tailEnd type="none"/>
          </a:ln>
          <a:effectLst/>
        </p:spPr>
      </p:cxnSp>
      <p:cxnSp>
        <p:nvCxnSpPr>
          <p:cNvPr id="75" name="Straight Arrow Connector 74"/>
          <p:cNvCxnSpPr>
            <a:stCxn id="71" idx="2"/>
            <a:endCxn id="59" idx="0"/>
          </p:cNvCxnSpPr>
          <p:nvPr/>
        </p:nvCxnSpPr>
        <p:spPr bwMode="auto">
          <a:xfrm flipH="1">
            <a:off x="8100784" y="2623574"/>
            <a:ext cx="620994" cy="1139759"/>
          </a:xfrm>
          <a:prstGeom prst="straightConnector1">
            <a:avLst/>
          </a:prstGeom>
          <a:noFill/>
          <a:ln w="25400" cap="flat" cmpd="sng" algn="ctr">
            <a:solidFill>
              <a:srgbClr val="7030A0"/>
            </a:solidFill>
            <a:prstDash val="solid"/>
            <a:round/>
            <a:headEnd type="none" w="med" len="med"/>
            <a:tailEnd type="none"/>
          </a:ln>
          <a:effectLst/>
        </p:spPr>
      </p:cxnSp>
      <p:cxnSp>
        <p:nvCxnSpPr>
          <p:cNvPr id="76" name="Straight Arrow Connector 75"/>
          <p:cNvCxnSpPr>
            <a:stCxn id="71" idx="2"/>
            <a:endCxn id="68" idx="0"/>
          </p:cNvCxnSpPr>
          <p:nvPr/>
        </p:nvCxnSpPr>
        <p:spPr bwMode="auto">
          <a:xfrm>
            <a:off x="8721778" y="2623574"/>
            <a:ext cx="483909" cy="918934"/>
          </a:xfrm>
          <a:prstGeom prst="straightConnector1">
            <a:avLst/>
          </a:prstGeom>
          <a:noFill/>
          <a:ln w="25400" cap="flat" cmpd="sng" algn="ctr">
            <a:solidFill>
              <a:srgbClr val="7030A0"/>
            </a:solidFill>
            <a:prstDash val="solid"/>
            <a:round/>
            <a:headEnd type="none" w="med" len="med"/>
            <a:tailEnd type="none"/>
          </a:ln>
          <a:effectLst/>
        </p:spPr>
      </p:cxnSp>
      <p:cxnSp>
        <p:nvCxnSpPr>
          <p:cNvPr id="77" name="Straight Arrow Connector 76"/>
          <p:cNvCxnSpPr>
            <a:stCxn id="71" idx="2"/>
            <a:endCxn id="60" idx="0"/>
          </p:cNvCxnSpPr>
          <p:nvPr/>
        </p:nvCxnSpPr>
        <p:spPr bwMode="auto">
          <a:xfrm>
            <a:off x="8721778" y="2623574"/>
            <a:ext cx="1437376" cy="1289048"/>
          </a:xfrm>
          <a:prstGeom prst="straightConnector1">
            <a:avLst/>
          </a:prstGeom>
          <a:noFill/>
          <a:ln w="25400" cap="flat" cmpd="sng" algn="ctr">
            <a:solidFill>
              <a:srgbClr val="7030A0"/>
            </a:solidFill>
            <a:prstDash val="solid"/>
            <a:round/>
            <a:headEnd type="none" w="med" len="med"/>
            <a:tailEnd type="none"/>
          </a:ln>
          <a:effectLst/>
        </p:spPr>
      </p:cxnSp>
      <p:sp>
        <p:nvSpPr>
          <p:cNvPr id="78" name="Right Arrow 25"/>
          <p:cNvSpPr/>
          <p:nvPr/>
        </p:nvSpPr>
        <p:spPr>
          <a:xfrm rot="19233891">
            <a:off x="6541779" y="3003393"/>
            <a:ext cx="2096727"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FF0000"/>
                </a:solidFill>
              </a:rPr>
              <a:t>Attack</a:t>
            </a:r>
          </a:p>
        </p:txBody>
      </p:sp>
      <p:sp>
        <p:nvSpPr>
          <p:cNvPr id="79" name="Arrow: Down 78"/>
          <p:cNvSpPr/>
          <p:nvPr/>
        </p:nvSpPr>
        <p:spPr>
          <a:xfrm>
            <a:off x="7666911" y="2658096"/>
            <a:ext cx="2263271" cy="978408"/>
          </a:xfrm>
          <a:prstGeom prst="downArrow">
            <a:avLst>
              <a:gd name="adj1" fmla="val 50000"/>
              <a:gd name="adj2" fmla="val 50000"/>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0000"/>
                </a:solidFill>
              </a:rPr>
              <a:t>Spread</a:t>
            </a:r>
          </a:p>
        </p:txBody>
      </p:sp>
      <p:sp>
        <p:nvSpPr>
          <p:cNvPr id="2" name="Rectangle 1"/>
          <p:cNvSpPr/>
          <p:nvPr/>
        </p:nvSpPr>
        <p:spPr>
          <a:xfrm>
            <a:off x="9566480" y="2126337"/>
            <a:ext cx="1217455" cy="496909"/>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a:solidFill>
                  <a:schemeClr val="tx1"/>
                </a:solidFill>
              </a:rPr>
              <a:t>Defenses</a:t>
            </a:r>
          </a:p>
        </p:txBody>
      </p:sp>
      <p:sp>
        <p:nvSpPr>
          <p:cNvPr id="4" name="&quot;Not Allowed&quot; Symbol 3"/>
          <p:cNvSpPr/>
          <p:nvPr/>
        </p:nvSpPr>
        <p:spPr>
          <a:xfrm>
            <a:off x="9751635" y="1922004"/>
            <a:ext cx="914400" cy="914400"/>
          </a:xfrm>
          <a:prstGeom prst="noSmoking">
            <a:avLst/>
          </a:prstGeom>
          <a:solidFill>
            <a:srgbClr val="FF0000"/>
          </a:solidFill>
          <a:ln>
            <a:solidFill>
              <a:srgbClr val="C00000"/>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en-US" sz="1400" b="1" dirty="0">
              <a:solidFill>
                <a:schemeClr val="tx1"/>
              </a:solidFill>
            </a:endParaRPr>
          </a:p>
        </p:txBody>
      </p:sp>
      <p:sp>
        <p:nvSpPr>
          <p:cNvPr id="80" name="Rectangle 79"/>
          <p:cNvSpPr/>
          <p:nvPr/>
        </p:nvSpPr>
        <p:spPr>
          <a:xfrm>
            <a:off x="7559494" y="3857716"/>
            <a:ext cx="676048" cy="354812"/>
          </a:xfrm>
          <a:prstGeom prst="rect">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rgbClr val="FF0000"/>
                </a:solidFill>
              </a:rPr>
              <a:t>Stale</a:t>
            </a:r>
          </a:p>
        </p:txBody>
      </p:sp>
      <p:sp>
        <p:nvSpPr>
          <p:cNvPr id="81" name="Right Arrow 25"/>
          <p:cNvSpPr/>
          <p:nvPr/>
        </p:nvSpPr>
        <p:spPr>
          <a:xfrm rot="343964">
            <a:off x="8144462" y="3664150"/>
            <a:ext cx="2096727" cy="520158"/>
          </a:xfrm>
          <a:prstGeom prst="righ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err="1">
                <a:solidFill>
                  <a:schemeClr val="tx1"/>
                </a:solidFill>
              </a:rPr>
              <a:t>Pkt</a:t>
            </a:r>
            <a:endParaRPr lang="en-US" sz="1200" b="1" dirty="0">
              <a:solidFill>
                <a:schemeClr val="tx1"/>
              </a:solidFill>
            </a:endParaRPr>
          </a:p>
        </p:txBody>
      </p:sp>
      <p:sp>
        <p:nvSpPr>
          <p:cNvPr id="82" name="Left Arrow 53"/>
          <p:cNvSpPr/>
          <p:nvPr/>
        </p:nvSpPr>
        <p:spPr>
          <a:xfrm rot="1560736">
            <a:off x="8024448" y="4077044"/>
            <a:ext cx="900507" cy="374816"/>
          </a:xfrm>
          <a:prstGeom prst="leftArrow">
            <a:avLst/>
          </a:prstGeom>
          <a:solidFill>
            <a:srgbClr val="D2DCF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err="1">
                <a:solidFill>
                  <a:schemeClr val="tx1"/>
                </a:solidFill>
              </a:rPr>
              <a:t>Pkt</a:t>
            </a:r>
            <a:endParaRPr lang="en-US" sz="900" b="1" dirty="0">
              <a:solidFill>
                <a:schemeClr val="tx1"/>
              </a:solidFill>
            </a:endParaRPr>
          </a:p>
        </p:txBody>
      </p:sp>
    </p:spTree>
    <p:extLst>
      <p:ext uri="{BB962C8B-B14F-4D97-AF65-F5344CB8AC3E}">
        <p14:creationId xmlns:p14="http://schemas.microsoft.com/office/powerpoint/2010/main" val="134911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78"/>
                                        </p:tgtEl>
                                        <p:attrNameLst>
                                          <p:attrName>style.visibility</p:attrName>
                                        </p:attrNameLst>
                                      </p:cBhvr>
                                      <p:to>
                                        <p:strVal val="hidden"/>
                                      </p:to>
                                    </p:set>
                                  </p:childTnLst>
                                </p:cTn>
                              </p:par>
                              <p:par>
                                <p:cTn id="15" presetID="1" presetClass="exit" presetSubtype="0" fill="hold" grpId="1" nodeType="withEffect">
                                  <p:stCondLst>
                                    <p:cond delay="0"/>
                                  </p:stCondLst>
                                  <p:childTnLst>
                                    <p:set>
                                      <p:cBhvr>
                                        <p:cTn id="16" dur="1" fill="hold">
                                          <p:stCondLst>
                                            <p:cond delay="0"/>
                                          </p:stCondLst>
                                        </p:cTn>
                                        <p:tgtEl>
                                          <p:spTgt spid="7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2"/>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80"/>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82"/>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8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8" grpId="1" animBg="1"/>
      <p:bldP spid="79" grpId="0" animBg="1"/>
      <p:bldP spid="79" grpId="1" animBg="1"/>
      <p:bldP spid="2" grpId="0" animBg="1"/>
      <p:bldP spid="2" grpId="1" animBg="1"/>
      <p:bldP spid="4" grpId="0" animBg="1"/>
      <p:bldP spid="4" grpId="1" animBg="1"/>
      <p:bldP spid="80" grpId="0" animBg="1"/>
      <p:bldP spid="80" grpId="1" animBg="1"/>
      <p:bldP spid="81" grpId="0" animBg="1"/>
      <p:bldP spid="81" grpId="1" animBg="1"/>
      <p:bldP spid="82" grpId="0" animBg="1"/>
      <p:bldP spid="8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a:t>Ethane (SIGCOMM 07)</a:t>
            </a:r>
          </a:p>
          <a:p>
            <a:pPr lvl="1"/>
            <a:r>
              <a:rPr lang="en-US" dirty="0"/>
              <a:t>Fine grained access control based on high level identifiers</a:t>
            </a:r>
          </a:p>
          <a:p>
            <a:pPr lvl="1"/>
            <a:r>
              <a:rPr lang="en-US" dirty="0"/>
              <a:t>Leverages bindings for access control at a per-flow level</a:t>
            </a:r>
          </a:p>
          <a:p>
            <a:r>
              <a:rPr lang="en-US" dirty="0" err="1"/>
              <a:t>TopoGuard</a:t>
            </a:r>
            <a:r>
              <a:rPr lang="en-US" dirty="0"/>
              <a:t> (NDSS 15)</a:t>
            </a:r>
          </a:p>
          <a:p>
            <a:pPr lvl="1"/>
            <a:r>
              <a:rPr lang="en-US" dirty="0"/>
              <a:t>Demonstrated attacks on the MAC Address to Location binding</a:t>
            </a:r>
          </a:p>
          <a:p>
            <a:pPr lvl="1"/>
            <a:r>
              <a:rPr lang="en-US" dirty="0"/>
              <a:t>Defense based on querying old location of MAC address before allowing address to move</a:t>
            </a:r>
          </a:p>
          <a:p>
            <a:r>
              <a:rPr lang="en-US" dirty="0"/>
              <a:t>SPHINX (NDSS 15)</a:t>
            </a:r>
          </a:p>
          <a:p>
            <a:pPr lvl="1"/>
            <a:r>
              <a:rPr lang="en-US" dirty="0"/>
              <a:t>Demonstrated attacks on the MAC Address to Location binding</a:t>
            </a:r>
          </a:p>
          <a:p>
            <a:pPr lvl="1"/>
            <a:r>
              <a:rPr lang="en-US" dirty="0"/>
              <a:t>Defense by ensuring that new flows are consistent with existing bindings</a:t>
            </a:r>
          </a:p>
        </p:txBody>
      </p:sp>
      <p:sp>
        <p:nvSpPr>
          <p:cNvPr id="3" name="Title 2"/>
          <p:cNvSpPr>
            <a:spLocks noGrp="1"/>
          </p:cNvSpPr>
          <p:nvPr>
            <p:ph type="title"/>
          </p:nvPr>
        </p:nvSpPr>
        <p:spPr>
          <a:xfrm>
            <a:off x="1158707" y="101601"/>
            <a:ext cx="9681406" cy="816989"/>
          </a:xfrm>
        </p:spPr>
        <p:txBody>
          <a:bodyPr/>
          <a:lstStyle/>
          <a:p>
            <a:r>
              <a:rPr lang="en-US" dirty="0"/>
              <a:t>Existing Software Defined Network Defenses</a:t>
            </a:r>
          </a:p>
        </p:txBody>
      </p:sp>
      <p:sp>
        <p:nvSpPr>
          <p:cNvPr id="4" name="Text Box 10"/>
          <p:cNvSpPr txBox="1">
            <a:spLocks noChangeArrowheads="1"/>
          </p:cNvSpPr>
          <p:nvPr/>
        </p:nvSpPr>
        <p:spPr bwMode="auto">
          <a:xfrm>
            <a:off x="716658" y="5334000"/>
            <a:ext cx="10738581" cy="753533"/>
          </a:xfrm>
          <a:prstGeom prst="rect">
            <a:avLst/>
          </a:prstGeom>
          <a:solidFill>
            <a:schemeClr val="accent5"/>
          </a:solidFill>
          <a:ln w="12700" cmpd="sng">
            <a:solidFill>
              <a:schemeClr val="tx1"/>
            </a:solidFill>
            <a:miter lim="800000"/>
            <a:headEnd type="none" w="sm" len="sm"/>
            <a:tailEnd type="none" w="sm" len="sm"/>
          </a:ln>
          <a:effectLst/>
        </p:spPr>
        <p:txBody>
          <a:bodyPr wrap="square" lIns="182880" rIns="182880" anchor="ctr">
            <a:noAutofit/>
          </a:bodyPr>
          <a:lstStyle/>
          <a:p>
            <a:pPr algn="ctr">
              <a:defRPr/>
            </a:pPr>
            <a:r>
              <a:rPr lang="en-US" b="1" dirty="0"/>
              <a:t>These solutions are focused only on specific identifiers, leaving other bindings vulnerable</a:t>
            </a:r>
          </a:p>
        </p:txBody>
      </p:sp>
      <p:sp>
        <p:nvSpPr>
          <p:cNvPr id="5" name="TextBox 4"/>
          <p:cNvSpPr txBox="1"/>
          <p:nvPr/>
        </p:nvSpPr>
        <p:spPr>
          <a:xfrm>
            <a:off x="3314700" y="1735139"/>
            <a:ext cx="7133627" cy="646331"/>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Vulnerable to MAC address spoofing, does not</a:t>
            </a:r>
            <a:r>
              <a:rPr kumimoji="0" lang="en-US" sz="1800" b="0" i="0" u="none" strike="noStrike" kern="1200" cap="none" spc="0" normalizeH="0" noProof="0" dirty="0">
                <a:ln>
                  <a:noFill/>
                </a:ln>
                <a:solidFill>
                  <a:sysClr val="window" lastClr="FFFFFF"/>
                </a:solidFill>
                <a:effectLst/>
                <a:uLnTx/>
                <a:uFillTx/>
                <a:latin typeface="Calibri" panose="020F0502020204030204"/>
                <a:ea typeface="+mn-ea"/>
                <a:cs typeface="+mn-cs"/>
              </a:rPr>
              <a:t> protect IP-hostname or hostname-user bindings</a:t>
            </a: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6" name="TextBox 5"/>
          <p:cNvSpPr txBox="1"/>
          <p:nvPr/>
        </p:nvSpPr>
        <p:spPr>
          <a:xfrm>
            <a:off x="3314700" y="2849296"/>
            <a:ext cx="7133626"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Vulnerable to MAC address spoofing, limited to MAC-location</a:t>
            </a:r>
            <a:r>
              <a:rPr kumimoji="0" lang="en-US" sz="1800" b="0" i="0" u="none" strike="noStrike" kern="1200" cap="none" spc="0" normalizeH="0" noProof="0" dirty="0">
                <a:ln>
                  <a:noFill/>
                </a:ln>
                <a:solidFill>
                  <a:sysClr val="window" lastClr="FFFFFF"/>
                </a:solidFill>
                <a:effectLst/>
                <a:uLnTx/>
                <a:uFillTx/>
                <a:latin typeface="Calibri" panose="020F0502020204030204"/>
                <a:ea typeface="+mn-ea"/>
                <a:cs typeface="+mn-cs"/>
              </a:rPr>
              <a:t> binding</a:t>
            </a:r>
            <a:endPar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7" name="TextBox 6"/>
          <p:cNvSpPr txBox="1"/>
          <p:nvPr/>
        </p:nvSpPr>
        <p:spPr>
          <a:xfrm>
            <a:off x="3314700" y="3963453"/>
            <a:ext cx="7133627" cy="369332"/>
          </a:xfrm>
          <a:prstGeom prst="rect">
            <a:avLst/>
          </a:prstGeom>
          <a:gradFill rotWithShape="1">
            <a:gsLst>
              <a:gs pos="0">
                <a:srgbClr val="ED7D31">
                  <a:satMod val="103000"/>
                  <a:lumMod val="102000"/>
                  <a:tint val="94000"/>
                </a:srgbClr>
              </a:gs>
              <a:gs pos="50000">
                <a:srgbClr val="ED7D31">
                  <a:satMod val="110000"/>
                  <a:lumMod val="100000"/>
                  <a:shade val="100000"/>
                </a:srgbClr>
              </a:gs>
              <a:gs pos="100000">
                <a:srgbClr val="ED7D31">
                  <a:lumMod val="99000"/>
                  <a:satMod val="120000"/>
                  <a:shade val="78000"/>
                </a:srgbClr>
              </a:gs>
            </a:gsLst>
            <a:lin ang="5400000" scaled="0"/>
          </a:gradFill>
          <a:ln>
            <a:noFill/>
          </a:ln>
          <a:effectLst>
            <a:outerShdw blurRad="57150" dist="19050" dir="5400000" algn="ctr" rotWithShape="0">
              <a:srgbClr val="000000">
                <a:alpha val="63000"/>
              </a:srgbClr>
            </a:outerShdw>
          </a:effectLst>
        </p:spPr>
        <p:txBody>
          <a:bodyPr wrap="square"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ysClr val="window" lastClr="FFFFFF"/>
                </a:solidFill>
                <a:effectLst/>
                <a:uLnTx/>
                <a:uFillTx/>
                <a:latin typeface="Calibri" panose="020F0502020204030204"/>
                <a:ea typeface="+mn-ea"/>
                <a:cs typeface="+mn-cs"/>
              </a:rPr>
              <a:t>Vulnerable to MAC address spoofing, limited to MAC-location binding</a:t>
            </a:r>
          </a:p>
        </p:txBody>
      </p:sp>
    </p:spTree>
    <p:extLst>
      <p:ext uri="{BB962C8B-B14F-4D97-AF65-F5344CB8AC3E}">
        <p14:creationId xmlns:p14="http://schemas.microsoft.com/office/powerpoint/2010/main" val="335554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0"/>
          </p:nvPr>
        </p:nvSpPr>
        <p:spPr>
          <a:xfrm>
            <a:off x="1253710" y="1538250"/>
            <a:ext cx="7433090" cy="4442955"/>
          </a:xfrm>
          <a:prstGeom prst="rect">
            <a:avLst/>
          </a:prstGeom>
        </p:spPr>
        <p:txBody>
          <a:bodyPr anchor="t" anchorCtr="0"/>
          <a:lstStyle/>
          <a:p>
            <a:r>
              <a:rPr lang="en-US" sz="2400" dirty="0"/>
              <a:t>A new, more powerful binding attack</a:t>
            </a:r>
          </a:p>
          <a:p>
            <a:pPr lvl="1"/>
            <a:r>
              <a:rPr lang="en-US" sz="2000" dirty="0"/>
              <a:t>The Persona Hijacking Attack</a:t>
            </a:r>
          </a:p>
          <a:p>
            <a:pPr lvl="1"/>
            <a:r>
              <a:rPr lang="en-US" sz="2000" dirty="0"/>
              <a:t>Takeover of </a:t>
            </a:r>
            <a:r>
              <a:rPr lang="en-US" sz="2000" i="1" dirty="0"/>
              <a:t>ALL</a:t>
            </a:r>
            <a:r>
              <a:rPr lang="en-US" sz="2000" dirty="0"/>
              <a:t> Identifiers</a:t>
            </a:r>
          </a:p>
          <a:p>
            <a:pPr lvl="1"/>
            <a:r>
              <a:rPr lang="en-US" sz="2000" dirty="0"/>
              <a:t>Persistent</a:t>
            </a:r>
          </a:p>
          <a:p>
            <a:r>
              <a:rPr lang="en-US" sz="2400" dirty="0"/>
              <a:t>A defense against </a:t>
            </a:r>
            <a:r>
              <a:rPr lang="en-US" sz="2400" i="1" dirty="0"/>
              <a:t>ALL</a:t>
            </a:r>
            <a:r>
              <a:rPr lang="en-US" sz="2400" dirty="0"/>
              <a:t> binding attacks</a:t>
            </a:r>
          </a:p>
          <a:p>
            <a:pPr lvl="1"/>
            <a:r>
              <a:rPr lang="en-US" sz="2000" dirty="0" err="1"/>
              <a:t>SecureBinder</a:t>
            </a:r>
            <a:endParaRPr lang="en-US" sz="2000" dirty="0"/>
          </a:p>
          <a:p>
            <a:pPr lvl="1"/>
            <a:r>
              <a:rPr lang="en-US" sz="2000" dirty="0"/>
              <a:t>Mediate Bindings</a:t>
            </a:r>
          </a:p>
          <a:p>
            <a:pPr lvl="1"/>
            <a:r>
              <a:rPr lang="en-US" sz="2000" dirty="0"/>
              <a:t>Root-of-trust</a:t>
            </a:r>
          </a:p>
        </p:txBody>
      </p:sp>
      <p:sp>
        <p:nvSpPr>
          <p:cNvPr id="2" name="Title 1"/>
          <p:cNvSpPr>
            <a:spLocks noGrp="1"/>
          </p:cNvSpPr>
          <p:nvPr>
            <p:ph type="title"/>
          </p:nvPr>
        </p:nvSpPr>
        <p:spPr/>
        <p:txBody>
          <a:bodyPr/>
          <a:lstStyle/>
          <a:p>
            <a:r>
              <a:rPr lang="en-US" dirty="0"/>
              <a:t>This Paper Focuses On</a:t>
            </a:r>
          </a:p>
        </p:txBody>
      </p:sp>
      <p:pic>
        <p:nvPicPr>
          <p:cNvPr id="6" name="Content Placeholder 1"/>
          <p:cNvPicPr>
            <a:picLocks noGrp="1" noChangeAspect="1"/>
          </p:cNvPicPr>
          <p:nvPr/>
        </p:nvPicPr>
        <p:blipFill>
          <a:blip r:embed="rId3">
            <a:extLst>
              <a:ext uri="{28A0092B-C50C-407E-A947-70E740481C1C}">
                <a14:useLocalDpi xmlns:a14="http://schemas.microsoft.com/office/drawing/2010/main" val="0"/>
              </a:ext>
            </a:extLst>
          </a:blip>
          <a:stretch>
            <a:fillRect/>
          </a:stretch>
        </p:blipFill>
        <p:spPr>
          <a:xfrm>
            <a:off x="8521764" y="1951101"/>
            <a:ext cx="2384298" cy="2384298"/>
          </a:xfrm>
          <a:prstGeom prst="rect">
            <a:avLst/>
          </a:prstGeom>
        </p:spPr>
      </p:pic>
    </p:spTree>
    <p:extLst>
      <p:ext uri="{BB962C8B-B14F-4D97-AF65-F5344CB8AC3E}">
        <p14:creationId xmlns:p14="http://schemas.microsoft.com/office/powerpoint/2010/main" val="3199668173"/>
      </p:ext>
    </p:extLst>
  </p:cSld>
  <p:clrMapOvr>
    <a:masterClrMapping/>
  </p:clrMapOvr>
</p:sld>
</file>

<file path=ppt/theme/theme1.xml><?xml version="1.0" encoding="utf-8"?>
<a:theme xmlns:a="http://schemas.openxmlformats.org/drawingml/2006/main" name="Lincoln_2012_v2_16x9">
  <a:themeElements>
    <a:clrScheme name="Custom 1">
      <a:dk1>
        <a:srgbClr val="000000"/>
      </a:dk1>
      <a:lt1>
        <a:srgbClr val="FFFFFF"/>
      </a:lt1>
      <a:dk2>
        <a:srgbClr val="000000"/>
      </a:dk2>
      <a:lt2>
        <a:srgbClr val="919191"/>
      </a:lt2>
      <a:accent1>
        <a:srgbClr val="618FFD"/>
      </a:accent1>
      <a:accent2>
        <a:srgbClr val="00AE00"/>
      </a:accent2>
      <a:accent3>
        <a:srgbClr val="FFFFFF"/>
      </a:accent3>
      <a:accent4>
        <a:srgbClr val="003767"/>
      </a:accent4>
      <a:accent5>
        <a:srgbClr val="D2DCF2"/>
      </a:accent5>
      <a:accent6>
        <a:srgbClr val="009D00"/>
      </a:accent6>
      <a:hlink>
        <a:srgbClr val="FC0128"/>
      </a:hlink>
      <a:folHlink>
        <a:srgbClr val="CECEC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2DCF2"/>
        </a:solidFill>
        <a:ln w="12700">
          <a:solidFill>
            <a:schemeClr val="tx1"/>
          </a:solidFill>
        </a:ln>
      </a:spPr>
      <a:bodyPr rtlCol="0" anchor="ctr"/>
      <a:lstStyle>
        <a:defPPr algn="ctr">
          <a:defRPr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sz="1400" b="1"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Lincoln_2012_v2_16x9</Template>
  <TotalTime>1636</TotalTime>
  <Words>5833</Words>
  <Application>Microsoft Office PowerPoint</Application>
  <PresentationFormat>Custom</PresentationFormat>
  <Paragraphs>466</Paragraphs>
  <Slides>23</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Courier New</vt:lpstr>
      <vt:lpstr>Trebuchet MS</vt:lpstr>
      <vt:lpstr>Lincoln_2012_v2_16x9</vt:lpstr>
      <vt:lpstr>Identifier Binding Attacks and Defenses in Software-Defined Networks</vt:lpstr>
      <vt:lpstr>A Day in the Life Of Your Browser</vt:lpstr>
      <vt:lpstr>Network Identifiers and Their Bindings</vt:lpstr>
      <vt:lpstr>Bindings Performed by Insecure Protocols</vt:lpstr>
      <vt:lpstr>Existing Defenses</vt:lpstr>
      <vt:lpstr>Identifier Binding in Software Defined Networks</vt:lpstr>
      <vt:lpstr>Binding Attacks in Software Defined Networks</vt:lpstr>
      <vt:lpstr>Existing Software Defined Network Defenses</vt:lpstr>
      <vt:lpstr>This Paper Focuses On</vt:lpstr>
      <vt:lpstr>Persona Hijacking</vt:lpstr>
      <vt:lpstr>IP Takeover</vt:lpstr>
      <vt:lpstr>Flow Poisoning</vt:lpstr>
      <vt:lpstr>Persona Hijacking In The Wild</vt:lpstr>
      <vt:lpstr>Outline</vt:lpstr>
      <vt:lpstr>SecureBinder: Design</vt:lpstr>
      <vt:lpstr>SecureBinder: Leveraging SDN</vt:lpstr>
      <vt:lpstr>Need to Protect MAC Addresses</vt:lpstr>
      <vt:lpstr>An IEEE 802.1x Solution</vt:lpstr>
      <vt:lpstr>Implementation</vt:lpstr>
      <vt:lpstr>Security Evaluation</vt:lpstr>
      <vt:lpstr>Performance Evaluation</vt:lpstr>
      <vt:lpstr>Summary</vt:lpstr>
      <vt:lpstr>Questions?</vt:lpstr>
    </vt:vector>
  </TitlesOfParts>
  <Company>MIT Lincoln Laboratory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Jero, Samuel - 0558 - MITLL</dc:creator>
  <cp:lastModifiedBy>Samuel C Jero</cp:lastModifiedBy>
  <cp:revision>120</cp:revision>
  <dcterms:created xsi:type="dcterms:W3CDTF">2017-06-30T19:05:33Z</dcterms:created>
  <dcterms:modified xsi:type="dcterms:W3CDTF">2017-08-10T00:58:16Z</dcterms:modified>
</cp:coreProperties>
</file>