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8" r:id="rId3"/>
    <p:sldId id="288" r:id="rId4"/>
    <p:sldId id="257" r:id="rId5"/>
    <p:sldId id="286" r:id="rId6"/>
    <p:sldId id="283" r:id="rId7"/>
    <p:sldId id="287" r:id="rId8"/>
    <p:sldId id="261" r:id="rId9"/>
    <p:sldId id="262" r:id="rId10"/>
    <p:sldId id="263" r:id="rId11"/>
    <p:sldId id="271" r:id="rId12"/>
    <p:sldId id="284" r:id="rId13"/>
    <p:sldId id="265" r:id="rId14"/>
    <p:sldId id="28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BBE"/>
    <a:srgbClr val="E55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76" autoAdjust="0"/>
  </p:normalViewPr>
  <p:slideViewPr>
    <p:cSldViewPr snapToGrid="0">
      <p:cViewPr varScale="1">
        <p:scale>
          <a:sx n="48" d="100"/>
          <a:sy n="4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Reordering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Verizon - LTE</c:v>
                </c:pt>
                <c:pt idx="1">
                  <c:v>Sprint - LTE</c:v>
                </c:pt>
                <c:pt idx="2">
                  <c:v>Verizon - 3G</c:v>
                </c:pt>
                <c:pt idx="3">
                  <c:v>Sprint - 3G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0.13</c:v>
                </c:pt>
                <c:pt idx="2">
                  <c:v>9</c:v>
                </c:pt>
                <c:pt idx="3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A-4EAE-8E3D-555290593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502016"/>
        <c:axId val="394501688"/>
      </c:barChart>
      <c:catAx>
        <c:axId val="39450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01688"/>
        <c:crosses val="autoZero"/>
        <c:auto val="1"/>
        <c:lblAlgn val="ctr"/>
        <c:lblOffset val="100"/>
        <c:noMultiLvlLbl val="0"/>
      </c:catAx>
      <c:valAx>
        <c:axId val="39450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0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Loss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Verizon - LTE</c:v>
                </c:pt>
                <c:pt idx="1">
                  <c:v>Sprint - LTE</c:v>
                </c:pt>
                <c:pt idx="2">
                  <c:v>Verizon - 3G</c:v>
                </c:pt>
                <c:pt idx="3">
                  <c:v>Sprint - 3G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0.02</c:v>
                </c:pt>
                <c:pt idx="2">
                  <c:v>0.05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E-42B3-AC2C-17262945A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502016"/>
        <c:axId val="394501688"/>
      </c:barChart>
      <c:catAx>
        <c:axId val="39450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01688"/>
        <c:crosses val="autoZero"/>
        <c:auto val="1"/>
        <c:lblAlgn val="ctr"/>
        <c:lblOffset val="100"/>
        <c:noMultiLvlLbl val="0"/>
      </c:catAx>
      <c:valAx>
        <c:axId val="39450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0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0595C-FD6C-4A42-B3A6-9DFE73E19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753C2-8495-445F-BAF2-41F9A6F962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87552-393A-4A36-95E0-A2D25AE8C50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26DA2-3FA4-42E6-A9E4-46D6795323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B2887-A7CE-4259-B371-415E4A58C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696C-6D16-4DB6-AEFE-681A844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1" name="Shape 5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QUIC stands for …</a:t>
            </a:r>
          </a:p>
          <a:p>
            <a:pPr marL="685800" lvl="2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Which I am very convinced they first came up with the name QUIC, then asked a poor intern to figure out what this could be abbreviation of 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QUIC is a protocol by Google, debuted in 2013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Was designed to achieve a number of goals.</a:t>
            </a:r>
          </a:p>
          <a:p>
            <a:pPr marL="685800" lvl="2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First of, it was proposed to improve HTTP performance</a:t>
            </a:r>
          </a:p>
          <a:p>
            <a:pPr marL="685800" lvl="2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it is meant to eventually be a general purpose transport protocol as an alternative for TCP for all types of traffic and not just for HTTP</a:t>
            </a:r>
          </a:p>
          <a:p>
            <a:pPr marL="685800" lvl="2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but currently it’s mostly uses with HTTP and very integrated with it </a:t>
            </a:r>
          </a:p>
          <a:p>
            <a:pPr marL="685800" lvl="2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So it this talk I am </a:t>
            </a:r>
            <a:r>
              <a:rPr dirty="0" err="1"/>
              <a:t>gonna</a:t>
            </a:r>
            <a:r>
              <a:rPr dirty="0"/>
              <a:t> stick to QUIC in HTTP context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It reduces the connection establishment time from a few RTTs for TLS over TCP to potentially 0-RTTs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It can multiplex multiple flows over the same connection without HOL bloc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It has a better loss recovery mechanism 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It provides a modular plug and play CC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It allows connection migration, so for example your connections do not break if you’re phone switched between </a:t>
            </a:r>
            <a:r>
              <a:rPr dirty="0" err="1"/>
              <a:t>WiFi</a:t>
            </a:r>
            <a:r>
              <a:rPr dirty="0"/>
              <a:t> and LTE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and many other smaller hacks and optimizations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but performance was not QUIC’s only goal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Google engineers are very clear that they want to prevent modification and limit ossification of the protocol by middleboxes. </a:t>
            </a:r>
          </a:p>
          <a:p>
            <a:pPr marL="1143000" lvl="4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and they do that by authenticating everything and encrypting most QUIC communications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and Finally, QUIC has been designed to allow rapid experiment and deployments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and for that, it has been implemented in the </a:t>
            </a:r>
            <a:r>
              <a:rPr dirty="0" err="1"/>
              <a:t>userspace</a:t>
            </a:r>
            <a:r>
              <a:rPr dirty="0"/>
              <a:t>, as opposed to TCP which are part of the kernel which means deploying a change can take a long time, sometimes years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—————————————————————————————————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QUIC replaces most of the traditional HTTPS stack: HTTP/2, TLS, and TCP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—————————————————————————————————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QUIC uses a cryptographic handshake that minimizes handshake latency for most connections </a:t>
            </a:r>
          </a:p>
          <a:p>
            <a:pPr marL="1600200" lvl="6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by using known server credentials on repeat connections </a:t>
            </a:r>
          </a:p>
          <a:p>
            <a:pPr marL="1600200" lvl="6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and by removing redundant handshake-overhead at multiple layers in the network stack. 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While network bandwidth has increased over time, the speed of light re- mains irreducible. Most connections on the Internet, and certainly most transactions on the web, are short transfers and are most impacted by this additional round trip. 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eliminates head-of-line blocking delays by using a lightweight data-structuring abstraction, streams, which are multiplexed within a single connection so that loss of a single packet blocks only streams that have data in that packet. 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It improves loss recovery by using unique packet numbers to avoid retransmission ambiguity and by using explicit signaling in ACKs for accurate RTT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96351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Google has been using QUIC since 2013</a:t>
            </a:r>
          </a:p>
          <a:p>
            <a:r>
              <a:rPr dirty="0"/>
              <a:t>and now more than 85% …</a:t>
            </a:r>
          </a:p>
          <a:p>
            <a:endParaRPr dirty="0"/>
          </a:p>
          <a:p>
            <a:r>
              <a:rPr dirty="0"/>
              <a:t>these statistics are very promising, but there are a number of problems here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Now this is great, except there is one big issue here</a:t>
            </a:r>
          </a:p>
          <a:p>
            <a:r>
              <a:rPr dirty="0"/>
              <a:t>QUIC is experimental, and GOOGLE is the only one using it</a:t>
            </a:r>
          </a:p>
          <a:p>
            <a:r>
              <a:rPr dirty="0"/>
              <a:t>so when it comes to QUIC servers, we can either use</a:t>
            </a:r>
          </a:p>
          <a:p>
            <a:r>
              <a:rPr dirty="0"/>
              <a:t>		1- use Google servers</a:t>
            </a:r>
          </a:p>
          <a:p>
            <a:r>
              <a:rPr dirty="0"/>
              <a:t>		2- use the toy QUIC server in Chromium</a:t>
            </a:r>
          </a:p>
          <a:p>
            <a:endParaRPr dirty="0"/>
          </a:p>
          <a:p>
            <a:r>
              <a:rPr dirty="0"/>
              <a:t>but neither of the works for our purpose</a:t>
            </a:r>
          </a:p>
          <a:p>
            <a:endParaRPr dirty="0"/>
          </a:p>
          <a:p>
            <a:r>
              <a:rPr dirty="0"/>
              <a:t>let me show you why</a:t>
            </a:r>
          </a:p>
          <a:p>
            <a:r>
              <a:rPr dirty="0"/>
              <a:t>this plot is showing the time it take when we host our html pages on Google servers, and try to download a 10MB image. </a:t>
            </a:r>
          </a:p>
          <a:p>
            <a:r>
              <a:rPr dirty="0"/>
              <a:t> The red portion is the time it takes from when we send out the request until we receive the first bite</a:t>
            </a:r>
          </a:p>
          <a:p>
            <a:r>
              <a:rPr dirty="0"/>
              <a:t>and the blue part in the rest of the download.</a:t>
            </a:r>
          </a:p>
          <a:p>
            <a:r>
              <a:rPr dirty="0"/>
              <a:t>As you can see this wait time is huge, and even worse it random</a:t>
            </a:r>
          </a:p>
          <a:p>
            <a:r>
              <a:rPr dirty="0"/>
              <a:t>probably because there is some sort of proxy or load balancer</a:t>
            </a:r>
          </a:p>
          <a:p>
            <a:r>
              <a:rPr dirty="0"/>
              <a:t>and this is not acceptable for our PLT tests</a:t>
            </a:r>
          </a:p>
          <a:p>
            <a:r>
              <a:rPr dirty="0"/>
              <a:t>further, we have no control over Google servers if for example we want to change some configuration on the server</a:t>
            </a:r>
          </a:p>
          <a:p>
            <a:endParaRPr dirty="0"/>
          </a:p>
          <a:p>
            <a:r>
              <a:rPr dirty="0"/>
              <a:t>so we’re left with the toy server.</a:t>
            </a:r>
          </a:p>
          <a:p>
            <a:r>
              <a:rPr dirty="0"/>
              <a:t>this is the same experiment when we setup our own toy server.</a:t>
            </a:r>
          </a:p>
          <a:p>
            <a:r>
              <a:rPr dirty="0"/>
              <a:t>The random large wait time is gone, which is good</a:t>
            </a:r>
          </a:p>
          <a:p>
            <a:r>
              <a:rPr dirty="0"/>
              <a:t>but now the receive time is much larger compare to Google servers</a:t>
            </a:r>
          </a:p>
          <a:p>
            <a:endParaRPr dirty="0"/>
          </a:p>
          <a:p>
            <a:r>
              <a:rPr dirty="0"/>
              <a:t>so we had to make the toy server as performant as Google servers</a:t>
            </a:r>
          </a:p>
          <a:p>
            <a:r>
              <a:rPr dirty="0"/>
              <a:t>and for that, we had to extract the config that Google is using,</a:t>
            </a:r>
          </a:p>
          <a:p>
            <a:r>
              <a:rPr dirty="0"/>
              <a:t>some of which require gray box testing</a:t>
            </a:r>
          </a:p>
          <a:p>
            <a:r>
              <a:rPr dirty="0"/>
              <a:t>and after some tuning, and fixing a bug in chromium source, we got this</a:t>
            </a:r>
          </a:p>
          <a:p>
            <a:endParaRPr dirty="0"/>
          </a:p>
          <a:p>
            <a:r>
              <a:rPr dirty="0"/>
              <a:t>Now we have a tuned and performant server </a:t>
            </a:r>
          </a:p>
          <a:p>
            <a:r>
              <a:rPr dirty="0"/>
              <a:t>and this is extremely important because not of the prior work went through this step</a:t>
            </a:r>
          </a:p>
          <a:p>
            <a:r>
              <a:rPr dirty="0"/>
              <a:t>and reported poor performance for QUIC, which we know it’s exactly because of not tuning the server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Ok. So we took our testbed and tuned server, and did some HTTP PLT tests</a:t>
            </a:r>
          </a:p>
          <a:p>
            <a:endParaRPr dirty="0"/>
          </a:p>
          <a:p>
            <a:r>
              <a:rPr dirty="0"/>
              <a:t>let’s start with desktop environment</a:t>
            </a:r>
          </a:p>
          <a:p>
            <a:r>
              <a:rPr dirty="0"/>
              <a:t>and see how QUIC and TCP compare when downloading different object sizes </a:t>
            </a:r>
          </a:p>
          <a:p>
            <a:r>
              <a:rPr dirty="0"/>
              <a:t>at different bottleneck BW</a:t>
            </a:r>
          </a:p>
          <a:p>
            <a:endParaRPr dirty="0"/>
          </a:p>
          <a:p>
            <a:r>
              <a:rPr dirty="0"/>
              <a:t>I’m </a:t>
            </a:r>
            <a:r>
              <a:rPr dirty="0" err="1"/>
              <a:t>gonna</a:t>
            </a:r>
            <a:r>
              <a:rPr dirty="0"/>
              <a:t> show the page load time difference of the two protocol in percentage </a:t>
            </a:r>
          </a:p>
          <a:p>
            <a:endParaRPr dirty="0"/>
          </a:p>
          <a:p>
            <a:r>
              <a:rPr dirty="0"/>
              <a:t>So for example when downloading a 5KB object, QUIC improves the DL time by about 45%</a:t>
            </a:r>
          </a:p>
          <a:p>
            <a:endParaRPr dirty="0"/>
          </a:p>
          <a:p>
            <a:r>
              <a:rPr dirty="0"/>
              <a:t>Now to avoid bombarding you with numbers and make things easier to read,</a:t>
            </a:r>
          </a:p>
          <a:p>
            <a:endParaRPr dirty="0"/>
          </a:p>
          <a:p>
            <a:r>
              <a:rPr dirty="0"/>
              <a:t>I am </a:t>
            </a:r>
            <a:r>
              <a:rPr dirty="0" err="1"/>
              <a:t>gonna</a:t>
            </a:r>
            <a:r>
              <a:rPr dirty="0"/>
              <a:t> turn these numbers into heatmaps</a:t>
            </a:r>
          </a:p>
          <a:p>
            <a:r>
              <a:rPr dirty="0"/>
              <a:t>where red means QUIC is doing better,</a:t>
            </a:r>
          </a:p>
          <a:p>
            <a:r>
              <a:rPr dirty="0"/>
              <a:t>blue means TCP is doing better</a:t>
            </a:r>
          </a:p>
          <a:p>
            <a:r>
              <a:rPr dirty="0"/>
              <a:t>and white means there is no significant difference between the two</a:t>
            </a:r>
          </a:p>
          <a:p>
            <a:endParaRPr dirty="0"/>
          </a:p>
          <a:p>
            <a:r>
              <a:rPr dirty="0"/>
              <a:t>and this is the heatmap for different object sized at different BW when RTT is 36ms and loss is 0%</a:t>
            </a:r>
          </a:p>
          <a:p>
            <a:endParaRPr dirty="0"/>
          </a:p>
          <a:p>
            <a:r>
              <a:rPr dirty="0"/>
              <a:t>This is the same test, but under 1% loss, again QUIC is doing better due to it’s better loss detection and recovery mechanism compare to TCP</a:t>
            </a:r>
          </a:p>
          <a:p>
            <a:endParaRPr dirty="0"/>
          </a:p>
          <a:p>
            <a:r>
              <a:rPr dirty="0"/>
              <a:t>we increased the RTT, still QUIC outperforming TCP</a:t>
            </a:r>
          </a:p>
          <a:p>
            <a:endParaRPr dirty="0"/>
          </a:p>
          <a:p>
            <a:r>
              <a:rPr dirty="0"/>
              <a:t>and finally we compared the two protocols in presence of packet re-ordering, and there are suddenly some very blue cells</a:t>
            </a:r>
          </a:p>
          <a:p>
            <a:endParaRPr dirty="0"/>
          </a:p>
          <a:p>
            <a:r>
              <a:rPr dirty="0"/>
              <a:t>to see why this is happening, we looked at TCP code and also instrumented QUIC, </a:t>
            </a:r>
          </a:p>
          <a:p>
            <a:r>
              <a:rPr dirty="0"/>
              <a:t>and realized when packets are reordered, </a:t>
            </a:r>
          </a:p>
          <a:p>
            <a:r>
              <a:rPr dirty="0"/>
              <a:t>QUIC falsely thinks they’ve been lost!</a:t>
            </a:r>
          </a:p>
          <a:p>
            <a:r>
              <a:rPr dirty="0"/>
              <a:t>whereas TCP detect packet reordering and avoids false loss detections by increasing it’s NACK threshold</a:t>
            </a:r>
          </a:p>
          <a:p>
            <a:endParaRPr dirty="0"/>
          </a:p>
          <a:p>
            <a:r>
              <a:rPr dirty="0"/>
              <a:t>to see if QUIC can benefit from the same mechanism that TCP has for increasing the NACK</a:t>
            </a:r>
          </a:p>
          <a:p>
            <a:endParaRPr dirty="0"/>
          </a:p>
          <a:p>
            <a:r>
              <a:rPr dirty="0"/>
              <a:t>we tested QUIC with different NACK threshold</a:t>
            </a:r>
          </a:p>
          <a:p>
            <a:r>
              <a:rPr dirty="0"/>
              <a:t>if we look at the case downloading a 10MB object</a:t>
            </a:r>
          </a:p>
          <a:p>
            <a:endParaRPr dirty="0"/>
          </a:p>
          <a:p>
            <a:r>
              <a:rPr dirty="0"/>
              <a:t>with the default NACK threshold of 3, QUIC is doing much worse than TCP in presence of packet reordering</a:t>
            </a:r>
          </a:p>
          <a:p>
            <a:r>
              <a:rPr dirty="0"/>
              <a:t>but as we increase that threshold, QUIC’s performance improves and those blue cells turn into red</a:t>
            </a:r>
          </a:p>
          <a:p>
            <a:endParaRPr dirty="0"/>
          </a:p>
          <a:p>
            <a:r>
              <a:rPr dirty="0"/>
              <a:t>we have been in touch with QUIC engineers at Google regarding this issue, and they told us they are actually working on solutions that can handle packet re-ordering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ok, these results showed QUIC does mostly better than TCP on a computer</a:t>
            </a:r>
          </a:p>
          <a:p>
            <a:endParaRPr dirty="0"/>
          </a:p>
          <a:p>
            <a:r>
              <a:rPr dirty="0"/>
              <a:t>but what about mobile devices?</a:t>
            </a:r>
          </a:p>
          <a:p>
            <a:endParaRPr dirty="0"/>
          </a:p>
          <a:p>
            <a:r>
              <a:rPr dirty="0"/>
              <a:t>let’s look at the simple low latency and loss case.</a:t>
            </a:r>
          </a:p>
          <a:p>
            <a:endParaRPr dirty="0"/>
          </a:p>
          <a:p>
            <a:r>
              <a:rPr dirty="0"/>
              <a:t>we redid this using a mobile phone, and we found this</a:t>
            </a:r>
          </a:p>
          <a:p>
            <a:endParaRPr dirty="0"/>
          </a:p>
          <a:p>
            <a:r>
              <a:rPr dirty="0"/>
              <a:t>QUIC is still doing better, but the gains have diminished, hence less red cells</a:t>
            </a:r>
          </a:p>
          <a:p>
            <a:endParaRPr dirty="0"/>
          </a:p>
          <a:p>
            <a:r>
              <a:rPr dirty="0"/>
              <a:t>To find out why this is the case, we instrument the QUIC’s congestion control to generate state machine diagrams </a:t>
            </a:r>
          </a:p>
          <a:p>
            <a:endParaRPr dirty="0"/>
          </a:p>
          <a:p>
            <a:r>
              <a:rPr dirty="0"/>
              <a:t>so if </a:t>
            </a:r>
            <a:r>
              <a:rPr dirty="0" err="1"/>
              <a:t>i</a:t>
            </a:r>
            <a:r>
              <a:rPr dirty="0"/>
              <a:t> take the 10MB example again, the congestion control state machines for mobile and desktop look like this</a:t>
            </a:r>
          </a:p>
          <a:p>
            <a:r>
              <a:rPr dirty="0"/>
              <a:t>they show what fraction of time was spent in each states and the transition probabilities </a:t>
            </a:r>
          </a:p>
          <a:p>
            <a:endParaRPr dirty="0"/>
          </a:p>
          <a:p>
            <a:r>
              <a:rPr dirty="0"/>
              <a:t>Now it’s a bit difficult to compare state machines like this,</a:t>
            </a:r>
          </a:p>
          <a:p>
            <a:r>
              <a:rPr dirty="0"/>
              <a:t>but if I put them in the form of a table, things become much more clear</a:t>
            </a:r>
          </a:p>
          <a:p>
            <a:endParaRPr dirty="0"/>
          </a:p>
          <a:p>
            <a:r>
              <a:rPr dirty="0"/>
              <a:t>this table is showing what percentage of time was spent in each state for the same test on a laptop and a mobile phone</a:t>
            </a:r>
          </a:p>
          <a:p>
            <a:endParaRPr dirty="0"/>
          </a:p>
          <a:p>
            <a:r>
              <a:rPr dirty="0"/>
              <a:t>when using a phone QUIC spends most of it’s time in application limited state, </a:t>
            </a:r>
          </a:p>
          <a:p>
            <a:r>
              <a:rPr dirty="0"/>
              <a:t>That means the client is not able to process the data fast enough and the sender needs to slow down</a:t>
            </a:r>
          </a:p>
          <a:p>
            <a:endParaRPr dirty="0"/>
          </a:p>
          <a:p>
            <a:r>
              <a:rPr dirty="0"/>
              <a:t>while for the same conditions, this number is only 7% on a laptop</a:t>
            </a:r>
          </a:p>
          <a:p>
            <a:endParaRPr dirty="0"/>
          </a:p>
          <a:p>
            <a:r>
              <a:rPr dirty="0"/>
              <a:t>and this is the cost of implementing QUIC in application layer. It does fine on a powerful device like a laptop,</a:t>
            </a:r>
          </a:p>
          <a:p>
            <a:r>
              <a:rPr dirty="0"/>
              <a:t>but on a more resource-constraint phone the benefits diminish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ok. one last thing I want to talk about QUIC it’s fairness</a:t>
            </a:r>
          </a:p>
          <a:p>
            <a:endParaRPr dirty="0"/>
          </a:p>
          <a:p>
            <a:r>
              <a:rPr dirty="0"/>
              <a:t>Fairness is very important and </a:t>
            </a:r>
          </a:p>
          <a:p>
            <a:r>
              <a:rPr dirty="0"/>
              <a:t>if flows and protocols are not fair to each other </a:t>
            </a:r>
          </a:p>
          <a:p>
            <a:r>
              <a:rPr dirty="0"/>
              <a:t>we have an internet that performances are vastly more variable </a:t>
            </a:r>
          </a:p>
          <a:p>
            <a:r>
              <a:rPr dirty="0"/>
              <a:t>and possibly some applications that just get shut out by others </a:t>
            </a:r>
          </a:p>
          <a:p>
            <a:endParaRPr dirty="0"/>
          </a:p>
          <a:p>
            <a:r>
              <a:rPr dirty="0"/>
              <a:t>So QUIC’s fairness is definitely something that can improve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770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 recap, we evaluate a protocol that is changing rapidly with out public configuration parameters</a:t>
            </a:r>
          </a:p>
          <a:p>
            <a:endParaRPr dirty="0"/>
          </a:p>
          <a:p>
            <a:r>
              <a:rPr dirty="0"/>
              <a:t>we carefully calibrated QUIC, an important step missing in previous work</a:t>
            </a:r>
          </a:p>
          <a:p>
            <a:r>
              <a:rPr dirty="0"/>
              <a:t>and conducted controlled experiments</a:t>
            </a:r>
          </a:p>
          <a:p>
            <a:endParaRPr dirty="0"/>
          </a:p>
          <a:p>
            <a:r>
              <a:rPr dirty="0"/>
              <a:t>and by instrumenting the protocol we </a:t>
            </a:r>
          </a:p>
          <a:p>
            <a:r>
              <a:rPr dirty="0"/>
              <a:t>inferred state machines</a:t>
            </a:r>
          </a:p>
          <a:p>
            <a:r>
              <a:rPr dirty="0"/>
              <a:t>provided root cause analysis</a:t>
            </a:r>
          </a:p>
          <a:p>
            <a:r>
              <a:rPr dirty="0"/>
              <a:t>narrowed down some limitation and proposed some fixes</a:t>
            </a:r>
          </a:p>
          <a:p>
            <a:endParaRPr dirty="0"/>
          </a:p>
          <a:p>
            <a:r>
              <a:rPr dirty="0"/>
              <a:t>And all of this can be applied to future versions of QUIC as they are rolled out</a:t>
            </a:r>
          </a:p>
          <a:p>
            <a:r>
              <a:rPr dirty="0"/>
              <a:t>or other flavors of TCP</a:t>
            </a:r>
          </a:p>
          <a:p>
            <a:r>
              <a:rPr dirty="0"/>
              <a:t>or even other protocols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2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111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3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7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275469"/>
            <a:ext cx="5527040" cy="7652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275471"/>
            <a:ext cx="5527040" cy="7652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87534"/>
            <a:ext cx="11216640" cy="10003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265564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525933"/>
            <a:ext cx="5501639" cy="6277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1265564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2525933"/>
            <a:ext cx="5528734" cy="6277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9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8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187569"/>
            <a:ext cx="11216640" cy="9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257412"/>
            <a:ext cx="11216640" cy="770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140178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2000" smtClean="0"/>
            </a:lvl1pPr>
          </a:lstStyle>
          <a:p>
            <a:r>
              <a:rPr lang="en-US" dirty="0"/>
              <a:t>Samuel Jero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140178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/>
            </a:lvl1pPr>
          </a:lstStyle>
          <a:p>
            <a:r>
              <a:rPr lang="en-US" dirty="0"/>
              <a:t>IMC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140178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smtClean="0"/>
            </a:lvl1pPr>
          </a:lstStyle>
          <a:p>
            <a:fld id="{50E0F4CD-8967-4372-BC6C-A44D0421A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052648"/>
            <a:ext cx="1300480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178908"/>
            <a:ext cx="1300480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7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tiff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12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11" Type="http://schemas.openxmlformats.org/officeDocument/2006/relationships/image" Target="../media/image12.tif"/><Relationship Id="rId5" Type="http://schemas.openxmlformats.org/officeDocument/2006/relationships/image" Target="../media/image6.tif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png"/><Relationship Id="rId14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.tiff"/><Relationship Id="rId5" Type="http://schemas.openxmlformats.org/officeDocument/2006/relationships/image" Target="../media/image25.tiff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.tiff"/><Relationship Id="rId3" Type="http://schemas.openxmlformats.org/officeDocument/2006/relationships/image" Target="../media/image30.png"/><Relationship Id="rId7" Type="http://schemas.openxmlformats.org/officeDocument/2006/relationships/image" Target="../media/image25.tif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35.png"/><Relationship Id="rId10" Type="http://schemas.openxmlformats.org/officeDocument/2006/relationships/image" Target="../media/image27.png"/><Relationship Id="rId4" Type="http://schemas.openxmlformats.org/officeDocument/2006/relationships/image" Target="../media/image34.png"/><Relationship Id="rId9" Type="http://schemas.openxmlformats.org/officeDocument/2006/relationships/image" Target="../media/image26.png"/><Relationship Id="rId1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27BD-B7F1-497C-80DA-49CF97454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2795869"/>
          </a:xfrm>
        </p:spPr>
        <p:txBody>
          <a:bodyPr>
            <a:noAutofit/>
          </a:bodyPr>
          <a:lstStyle/>
          <a:p>
            <a:r>
              <a:rPr lang="en-US" sz="6000" dirty="0">
                <a:latin typeface="+mn-lt"/>
              </a:rPr>
              <a:t>Taking a Long Look at QUIC:</a:t>
            </a:r>
            <a:br>
              <a:rPr lang="en-US" sz="6000" dirty="0">
                <a:latin typeface="+mn-lt"/>
              </a:rPr>
            </a:br>
            <a:r>
              <a:rPr lang="en-US" sz="4000" dirty="0">
                <a:latin typeface="+mn-lt"/>
              </a:rPr>
              <a:t>An Approach for Rigorous Evaluation of Rapidly Evolving Transport Protocols</a:t>
            </a:r>
            <a:endParaRPr lang="en-US" sz="6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B83D1-FFC9-4C0D-965F-AABA9DB95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7"/>
            <a:ext cx="9753600" cy="35863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/>
              <a:t>Arash Molavi Kakhki</a:t>
            </a:r>
            <a:r>
              <a:rPr lang="en-US" sz="3400" baseline="30000" dirty="0"/>
              <a:t>1</a:t>
            </a:r>
            <a:r>
              <a:rPr lang="en-US" sz="3400" dirty="0"/>
              <a:t>, </a:t>
            </a:r>
            <a:r>
              <a:rPr lang="en-US" sz="3400" i="1" u="sng" dirty="0"/>
              <a:t>Samuel Jero</a:t>
            </a:r>
            <a:r>
              <a:rPr lang="en-US" sz="3400" baseline="30000" dirty="0"/>
              <a:t>2</a:t>
            </a:r>
            <a:r>
              <a:rPr lang="en-US" sz="3400" dirty="0"/>
              <a:t>, David Choffnes</a:t>
            </a:r>
            <a:r>
              <a:rPr lang="en-US" sz="3400" baseline="30000" dirty="0"/>
              <a:t>1</a:t>
            </a:r>
            <a:r>
              <a:rPr lang="en-US" sz="3400" dirty="0"/>
              <a:t>, Cristina Nita-Rotaru</a:t>
            </a:r>
            <a:r>
              <a:rPr lang="en-US" sz="3400" baseline="30000" dirty="0"/>
              <a:t>1</a:t>
            </a:r>
            <a:r>
              <a:rPr lang="en-US" sz="3400" dirty="0"/>
              <a:t>, and Alan Mislove</a:t>
            </a:r>
            <a:r>
              <a:rPr lang="en-US" sz="3400" baseline="30000" dirty="0"/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baseline="30000" dirty="0"/>
              <a:t>1</a:t>
            </a:r>
            <a:r>
              <a:rPr lang="en-US" sz="3400" dirty="0"/>
              <a:t>Northeastern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baseline="30000" dirty="0"/>
              <a:t>2</a:t>
            </a:r>
            <a:r>
              <a:rPr lang="en-US" sz="3400" dirty="0"/>
              <a:t>Purdue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/>
              <a:t>IMC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D3921-DFEE-4E20-882A-7AE368B324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9" y="7494051"/>
            <a:ext cx="4313902" cy="619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94D2A-F38B-4451-B71D-B86531D53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66" y="7554011"/>
            <a:ext cx="1778264" cy="5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0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Table"/>
          <p:cNvGraphicFramePr/>
          <p:nvPr>
            <p:extLst>
              <p:ext uri="{D42A27DB-BD31-4B8C-83A1-F6EECF244321}">
                <p14:modId xmlns:p14="http://schemas.microsoft.com/office/powerpoint/2010/main" val="2500256553"/>
              </p:ext>
            </p:extLst>
          </p:nvPr>
        </p:nvGraphicFramePr>
        <p:xfrm>
          <a:off x="7277694" y="1828085"/>
          <a:ext cx="5283200" cy="629919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609">
                <a:tc gridSpan="4">
                  <a:txBody>
                    <a:bodyPr/>
                    <a:lstStyle/>
                    <a:p>
                      <a:r>
                        <a:rPr sz="20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% of time spent in each state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960">
                <a:tc>
                  <a:txBody>
                    <a:bodyPr/>
                    <a:lstStyle/>
                    <a:p>
                      <a:pPr defTabSz="914400"/>
                      <a:r>
                        <a:rPr sz="20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Slow
Start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Cong.
Avoid.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App.
Limit.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Recovery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354"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1.7%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91.5%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7.1%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0%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296">
                <a:tc>
                  <a:txBody>
                    <a:bodyPr/>
                    <a:lstStyle/>
                    <a:p>
                      <a:pPr defTabSz="914400">
                        <a:defRPr sz="20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980"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0.42%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40.6%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58.8%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0.2%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5" name="quic_server_log_HC-MotoG-EC2-clearTrue-Q034-50ms-15k-50mbit-50mbit_10MBx1_index_10MBx1.png" descr="quic_server_log_HC-MotoG-EC2-clearTrue-Q034-50ms-15k-50mbit-50mbit_10MBx1_index_10MBx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99" y="5590303"/>
            <a:ext cx="4042036" cy="3146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quic_server_log_HC-EC2-clearTrue-Q034-50ms-15k-50mbit-50mbit_10MBx1_index_10MBx1.png" descr="quic_server_log_HC-EC2-clearTrue-Q034-50ms-15k-50mbit-50mbit_10MBx1_index_10MBx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76" y="2095782"/>
            <a:ext cx="4042037" cy="29831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Group"/>
          <p:cNvGrpSpPr/>
          <p:nvPr/>
        </p:nvGrpSpPr>
        <p:grpSpPr>
          <a:xfrm>
            <a:off x="1795595" y="5764539"/>
            <a:ext cx="5080001" cy="2540001"/>
            <a:chOff x="0" y="0"/>
            <a:chExt cx="5080000" cy="2540000"/>
          </a:xfrm>
        </p:grpSpPr>
        <p:pic>
          <p:nvPicPr>
            <p:cNvPr id="300" name="nexus6_v34_size.png" descr="nexus6_v34_siz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8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RTT = 36ms, loss = 0%"/>
            <p:cNvSpPr txBox="1"/>
            <p:nvPr/>
          </p:nvSpPr>
          <p:spPr>
            <a:xfrm>
              <a:off x="1457799" y="60214"/>
              <a:ext cx="2382062" cy="488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500"/>
                </a:lnSpc>
                <a:spcBef>
                  <a:spcPts val="1200"/>
                </a:spcBef>
                <a:defRPr sz="17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RTT = 36ms, loss = 0%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A48C59-65D8-4F53-BBF3-50FDA099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HTTP Performance: QUIC vs TCP</a:t>
            </a:r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2" y="6243438"/>
            <a:ext cx="1582202" cy="1582202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Circle"/>
          <p:cNvSpPr/>
          <p:nvPr/>
        </p:nvSpPr>
        <p:spPr>
          <a:xfrm>
            <a:off x="5343122" y="6837186"/>
            <a:ext cx="885263" cy="885262"/>
          </a:xfrm>
          <a:prstGeom prst="ellipse">
            <a:avLst/>
          </a:prstGeom>
          <a:ln w="508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6" y="3306201"/>
            <a:ext cx="1377953" cy="885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1795595" y="2515918"/>
            <a:ext cx="5080001" cy="2540001"/>
            <a:chOff x="0" y="0"/>
            <a:chExt cx="5080000" cy="2540000"/>
          </a:xfrm>
        </p:grpSpPr>
        <p:pic>
          <p:nvPicPr>
            <p:cNvPr id="309" name="desktop_v34_size.png" descr="desktop_v34_siz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8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RTT = 36ms, loss = 0%"/>
            <p:cNvSpPr txBox="1"/>
            <p:nvPr/>
          </p:nvSpPr>
          <p:spPr>
            <a:xfrm>
              <a:off x="1442809" y="55448"/>
              <a:ext cx="2382062" cy="488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500"/>
                </a:lnSpc>
                <a:spcBef>
                  <a:spcPts val="1200"/>
                </a:spcBef>
                <a:defRPr sz="17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RTT = 36ms, loss = 0%</a:t>
              </a:r>
            </a:p>
          </p:txBody>
        </p:sp>
      </p:grpSp>
      <p:sp>
        <p:nvSpPr>
          <p:cNvPr id="312" name="Circle"/>
          <p:cNvSpPr/>
          <p:nvPr/>
        </p:nvSpPr>
        <p:spPr>
          <a:xfrm>
            <a:off x="5343122" y="3293501"/>
            <a:ext cx="885263" cy="885263"/>
          </a:xfrm>
          <a:prstGeom prst="ellipse">
            <a:avLst/>
          </a:prstGeom>
          <a:ln w="508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3" name="Rounded Rectangle" descr="Rounded Rectangle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87" y="3268101"/>
            <a:ext cx="2428116" cy="961463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14" name="Rounded Rectangle" descr="Rounded Rectangle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87" y="6799086"/>
            <a:ext cx="2428116" cy="961462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186E-F421-4054-8295-89E01C5F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3A95D-8797-473F-A4C1-860FED38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B8BCD-3D61-4672-9EDC-8266D14ACD8D}"/>
              </a:ext>
            </a:extLst>
          </p:cNvPr>
          <p:cNvSpPr txBox="1"/>
          <p:nvPr/>
        </p:nvSpPr>
        <p:spPr>
          <a:xfrm>
            <a:off x="697514" y="5997148"/>
            <a:ext cx="65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WIFI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A5519DF2-D38A-4FA8-9B76-9530EB39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073" y="8429637"/>
            <a:ext cx="9415637" cy="524471"/>
          </a:xfrm>
          <a:prstGeom prst="rect">
            <a:avLst/>
          </a:prstGeom>
          <a:solidFill>
            <a:srgbClr val="D2DCF2"/>
          </a:solidFill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lvl="0" defTabSz="914400" hangingPunct="1">
              <a:defRPr/>
            </a:pPr>
            <a:r>
              <a:rPr lang="en-US" sz="2800" b="1" kern="1200" dirty="0">
                <a:solidFill>
                  <a:sysClr val="windowText" lastClr="000000"/>
                </a:solidFill>
              </a:rPr>
              <a:t>Resource constraints limit mobile performance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9" animBg="1" advAuto="0"/>
      <p:bldP spid="315" grpId="5" animBg="1" advAuto="0"/>
      <p:bldP spid="315" grpId="8" animBg="1" advAuto="0"/>
      <p:bldP spid="316" grpId="6" animBg="1" advAuto="0"/>
      <p:bldP spid="316" grpId="7" animBg="1" advAuto="0"/>
      <p:bldP spid="302" grpId="2" animBg="1" advAuto="0"/>
      <p:bldP spid="306" grpId="1" animBg="1" advAuto="0"/>
      <p:bldP spid="307" grpId="4" animBg="1" advAuto="0"/>
      <p:bldP spid="312" grpId="3" animBg="1" advAuto="0"/>
      <p:bldP spid="313" grpId="10" animBg="1" advAuto="0"/>
      <p:bldP spid="314" grpId="11" animBg="1" advAuto="0"/>
      <p:bldP spid="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al Cell Networ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HTTP Performance: QUIC vs TCP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397" name="desktop_cell_size.png" descr="desktop_cell_siz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2" t="568" r="795" b="-568"/>
          <a:stretch/>
        </p:blipFill>
        <p:spPr>
          <a:xfrm>
            <a:off x="3157220" y="5447091"/>
            <a:ext cx="6400800" cy="26830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CE4A7-9446-49F4-A272-DAFA9F85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F57B4-F747-4D2F-AEA6-F33B181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FACADC-79A5-4F43-9D89-4C4BD936EA1E}"/>
              </a:ext>
            </a:extLst>
          </p:cNvPr>
          <p:cNvGrpSpPr/>
          <p:nvPr/>
        </p:nvGrpSpPr>
        <p:grpSpPr>
          <a:xfrm>
            <a:off x="531903" y="2251730"/>
            <a:ext cx="1582202" cy="1828492"/>
            <a:chOff x="2360703" y="2251730"/>
            <a:chExt cx="1582202" cy="1828492"/>
          </a:xfrm>
        </p:grpSpPr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id="{7CAFB94B-0369-454D-AF60-C02C3833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703" y="2498020"/>
              <a:ext cx="1582202" cy="15822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242503-FB08-432F-88D7-07107D56B4A8}"/>
                </a:ext>
              </a:extLst>
            </p:cNvPr>
            <p:cNvSpPr txBox="1"/>
            <p:nvPr/>
          </p:nvSpPr>
          <p:spPr>
            <a:xfrm>
              <a:off x="2662920" y="2251730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Cellular</a:t>
              </a:r>
            </a:p>
          </p:txBody>
        </p:sp>
      </p:grpSp>
      <p:sp>
        <p:nvSpPr>
          <p:cNvPr id="13" name="Circle">
            <a:extLst>
              <a:ext uri="{FF2B5EF4-FFF2-40B4-BE49-F238E27FC236}">
                <a16:creationId xmlns:a16="http://schemas.microsoft.com/office/drawing/2014/main" id="{EBB54256-E530-4EA8-941B-64679805E663}"/>
              </a:ext>
            </a:extLst>
          </p:cNvPr>
          <p:cNvSpPr/>
          <p:nvPr/>
        </p:nvSpPr>
        <p:spPr>
          <a:xfrm>
            <a:off x="5516382" y="5999444"/>
            <a:ext cx="3028013" cy="614596"/>
          </a:xfrm>
          <a:prstGeom prst="ellipse">
            <a:avLst/>
          </a:prstGeom>
          <a:ln w="508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18CA03B2-DB56-41D2-B539-092F9517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073" y="8130191"/>
            <a:ext cx="9415637" cy="823918"/>
          </a:xfrm>
          <a:prstGeom prst="rect">
            <a:avLst/>
          </a:prstGeom>
          <a:solidFill>
            <a:srgbClr val="D2DCF2"/>
          </a:solidFill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lvl="0" defTabSz="914400" hangingPunct="1">
              <a:defRPr/>
            </a:pPr>
            <a:r>
              <a:rPr lang="en-US" sz="2800" b="1" kern="1200" dirty="0">
                <a:solidFill>
                  <a:sysClr val="windowText" lastClr="000000"/>
                </a:solidFill>
              </a:rPr>
              <a:t>QUIC performs better than TCP in cellular networks, but limited by reordering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633718-52B1-475D-BB09-B6ED070C5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188404"/>
              </p:ext>
            </p:extLst>
          </p:nvPr>
        </p:nvGraphicFramePr>
        <p:xfrm>
          <a:off x="2357120" y="1509916"/>
          <a:ext cx="5088709" cy="337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226CB0E-F88D-48B0-BEE7-42B87CD62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532256"/>
              </p:ext>
            </p:extLst>
          </p:nvPr>
        </p:nvGraphicFramePr>
        <p:xfrm>
          <a:off x="7688844" y="1540256"/>
          <a:ext cx="5088709" cy="337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D0C7EDD-5F97-4539-85E8-A2AE3498CD84}"/>
              </a:ext>
            </a:extLst>
          </p:cNvPr>
          <p:cNvSpPr txBox="1"/>
          <p:nvPr/>
        </p:nvSpPr>
        <p:spPr>
          <a:xfrm>
            <a:off x="531903" y="4960034"/>
            <a:ext cx="4086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QUIC for 3G:</a:t>
            </a:r>
          </a:p>
          <a:p>
            <a:pPr algn="l"/>
            <a:r>
              <a:rPr lang="en-US" sz="2400" b="1" dirty="0">
                <a:solidFill>
                  <a:schemeClr val="accent6"/>
                </a:solidFill>
              </a:rPr>
              <a:t>+</a:t>
            </a:r>
            <a:r>
              <a:rPr lang="en-US" sz="2400" dirty="0"/>
              <a:t> Lower bandwidth, higher loss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dirty="0"/>
              <a:t> Higher reordering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airness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Fairness: QUIC vs TCP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27" name="Table"/>
          <p:cNvGraphicFramePr/>
          <p:nvPr>
            <p:extLst>
              <p:ext uri="{D42A27DB-BD31-4B8C-83A1-F6EECF244321}">
                <p14:modId xmlns:p14="http://schemas.microsoft.com/office/powerpoint/2010/main" val="2552235413"/>
              </p:ext>
            </p:extLst>
          </p:nvPr>
        </p:nvGraphicFramePr>
        <p:xfrm>
          <a:off x="7087630" y="2466841"/>
          <a:ext cx="5489379" cy="6179854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197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55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sym typeface="Helvetica"/>
                        </a:rPr>
                        <a:t>Flow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0"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sym typeface="Helvetica"/>
                        </a:rPr>
                        <a:t>Avg. </a:t>
                      </a:r>
                      <a:r>
                        <a:rPr lang="en-US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T</a:t>
                      </a:r>
                      <a:r>
                        <a:rPr b="1" dirty="0" err="1">
                          <a:solidFill>
                            <a:srgbClr val="FFFFFF"/>
                          </a:solidFill>
                          <a:sym typeface="Helvetica"/>
                        </a:rPr>
                        <a:t>put</a:t>
                      </a:r>
                      <a:endParaRPr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505">
                <a:tc>
                  <a:txBody>
                    <a:bodyPr/>
                    <a:lstStyle/>
                    <a:p>
                      <a:pPr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sym typeface="Helvetica"/>
                        </a:rPr>
                        <a:t>QUIC vs. TCP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</a:pP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QUIC
TCP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</a:pP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2.71
1.62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437">
                <a:tc>
                  <a:txBody>
                    <a:bodyPr/>
                    <a:lstStyle/>
                    <a:p>
                      <a:pPr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sym typeface="Helvetica"/>
                        </a:rPr>
                        <a:t>QUIC vs. TCPx2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</a:pP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QUIC
</a:t>
                      </a:r>
                      <a:r>
                        <a:rPr lang="en-US" b="1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avg</a:t>
                      </a:r>
                      <a:r>
                        <a:rPr lang="en-US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(TCP)</a:t>
                      </a:r>
                      <a:endParaRPr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</a:pP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
0.</a:t>
                      </a:r>
                      <a:r>
                        <a:rPr lang="en-US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83</a:t>
                      </a:r>
                      <a:endParaRPr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63500">
                      <a:solidFill>
                        <a:srgbClr val="DCDEE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457">
                <a:tc>
                  <a:txBody>
                    <a:bodyPr/>
                    <a:lstStyle/>
                    <a:p>
                      <a:pPr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sym typeface="Helvetica"/>
                        </a:rPr>
                        <a:t>QUIC vs. TCPx4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</a:pP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QUIC
</a:t>
                      </a:r>
                      <a:r>
                        <a:rPr lang="en-US" b="1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avg</a:t>
                      </a:r>
                      <a:r>
                        <a:rPr lang="en-US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(TCP)</a:t>
                      </a:r>
                      <a:endParaRPr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63500">
                      <a:solidFill>
                        <a:srgbClr val="DCDEE0"/>
                      </a:solidFill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700"/>
                        </a:spcBef>
                      </a:pPr>
                      <a:r>
                        <a:rPr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2.75
</a:t>
                      </a:r>
                      <a:r>
                        <a:rPr lang="en-US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0.41</a:t>
                      </a:r>
                      <a:endParaRPr b="1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DCDEE0"/>
                      </a:solidFill>
                      <a:miter lim="400000"/>
                    </a:lnL>
                    <a:lnR w="0">
                      <a:miter lim="400000"/>
                    </a:lnR>
                    <a:lnT w="63500">
                      <a:solidFill>
                        <a:srgbClr val="DCDEE0"/>
                      </a:solidFill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" name="5Mbps bottleneck link, RTT=36ms, buffer=30 KB"/>
          <p:cNvSpPr txBox="1"/>
          <p:nvPr/>
        </p:nvSpPr>
        <p:spPr>
          <a:xfrm>
            <a:off x="1151982" y="2466841"/>
            <a:ext cx="507831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400"/>
              </a:lnSpc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5Mbps bottleneck link, RTT=36ms, buffer=30 KB</a:t>
            </a:r>
          </a:p>
        </p:txBody>
      </p:sp>
      <p:sp>
        <p:nvSpPr>
          <p:cNvPr id="329" name="Rectangle"/>
          <p:cNvSpPr/>
          <p:nvPr/>
        </p:nvSpPr>
        <p:spPr>
          <a:xfrm>
            <a:off x="3266563" y="4970836"/>
            <a:ext cx="1270000" cy="3118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F4871-C09C-4655-9EE3-1514C317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92524-6C98-49A3-A73C-54CD4A89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3A85D-C468-444A-91B0-3BCBD9613A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2" y="3108911"/>
            <a:ext cx="5529995" cy="1952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B633F1-014F-4BD1-8147-609EDF7977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3" y="5416226"/>
            <a:ext cx="5532120" cy="1954219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47B2FC65-8A8A-4D00-A353-20FE64A7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313" y="7951318"/>
            <a:ext cx="5651950" cy="823918"/>
          </a:xfrm>
          <a:prstGeom prst="rect">
            <a:avLst/>
          </a:prstGeom>
          <a:solidFill>
            <a:srgbClr val="D2DCF2"/>
          </a:solidFill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lvl="0" defTabSz="914400" hangingPunct="1">
              <a:defRPr/>
            </a:pPr>
            <a:r>
              <a:rPr lang="en-US" sz="2800" b="1" kern="1200" dirty="0">
                <a:solidFill>
                  <a:sysClr val="windowText" lastClr="000000"/>
                </a:solidFill>
              </a:rPr>
              <a:t>QUIC is very unfair to TCP, despite both using CUBIC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51690-7D06-4A69-9F40-32B131CA6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7" y="3041685"/>
            <a:ext cx="5551022" cy="21920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16C46D-CDDA-4A99-A56B-4EB871AE2931}"/>
              </a:ext>
            </a:extLst>
          </p:cNvPr>
          <p:cNvGrpSpPr/>
          <p:nvPr/>
        </p:nvGrpSpPr>
        <p:grpSpPr>
          <a:xfrm>
            <a:off x="804187" y="4810949"/>
            <a:ext cx="5473732" cy="2531931"/>
            <a:chOff x="806313" y="3922089"/>
            <a:chExt cx="5473732" cy="25319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A41334-7012-47A2-9A57-FB9BEF3C4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13" y="4475057"/>
              <a:ext cx="5473732" cy="197896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600BBDD-8624-4A57-97B0-91E656A5AB5F}"/>
                </a:ext>
              </a:extLst>
            </p:cNvPr>
            <p:cNvCxnSpPr/>
            <p:nvPr/>
          </p:nvCxnSpPr>
          <p:spPr>
            <a:xfrm flipH="1">
              <a:off x="1484026" y="3922089"/>
              <a:ext cx="873094" cy="77425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9998D8-EEDB-428B-9365-A677D0A8CC0B}"/>
                </a:ext>
              </a:extLst>
            </p:cNvPr>
            <p:cNvCxnSpPr/>
            <p:nvPr/>
          </p:nvCxnSpPr>
          <p:spPr>
            <a:xfrm>
              <a:off x="2623279" y="3922089"/>
              <a:ext cx="3417757" cy="7049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0">
            <a:extLst>
              <a:ext uri="{FF2B5EF4-FFF2-40B4-BE49-F238E27FC236}">
                <a16:creationId xmlns:a16="http://schemas.microsoft.com/office/drawing/2014/main" id="{A4A6BC46-A23D-43BC-AD3A-F482DAA7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81" y="1287370"/>
            <a:ext cx="11216639" cy="1073253"/>
          </a:xfrm>
          <a:prstGeom prst="rect">
            <a:avLst/>
          </a:prstGeom>
          <a:solidFill>
            <a:srgbClr val="D2DCF2"/>
          </a:solidFill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algn="l" defTabSz="914400" hangingPunct="1">
              <a:defRPr/>
            </a:pPr>
            <a:r>
              <a:rPr lang="en-US" sz="3200" dirty="0"/>
              <a:t>A property of transport protocols that ensures that a flow does not consume more than its fair share of bottleneck bandwidth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6A8646-30AD-482F-AAB5-028C82E7BD59}"/>
              </a:ext>
            </a:extLst>
          </p:cNvPr>
          <p:cNvSpPr/>
          <p:nvPr/>
        </p:nvSpPr>
        <p:spPr>
          <a:xfrm>
            <a:off x="2354994" y="3625516"/>
            <a:ext cx="266159" cy="11854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A5104-CD15-42AA-9557-B4DBD4AD9D3D}"/>
              </a:ext>
            </a:extLst>
          </p:cNvPr>
          <p:cNvSpPr txBox="1"/>
          <p:nvPr/>
        </p:nvSpPr>
        <p:spPr>
          <a:xfrm>
            <a:off x="7101547" y="3727057"/>
            <a:ext cx="5489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Not Responsible: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TCP Segment Offload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Delayed ACKs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RTT estimation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Investigation still in progress</a:t>
            </a:r>
          </a:p>
        </p:txBody>
      </p:sp>
    </p:spTree>
    <p:extLst>
      <p:ext uri="{BB962C8B-B14F-4D97-AF65-F5344CB8AC3E}">
        <p14:creationId xmlns:p14="http://schemas.microsoft.com/office/powerpoint/2010/main" val="4013379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 advAuto="0"/>
      <p:bldP spid="328" grpId="0" animBg="1" advAuto="0"/>
      <p:bldP spid="11" grpId="0" animBg="1"/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QUIC[K] Summary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37" name="Evaluated an application-layer transport protocol…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Evaluated the performance of QUIC, an application-layer transport protocol that is rapidly evolving and deployed at scale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Focus on the performance and fairness of QUIC for HTTP in comparison to TCP+TLS+HTTP/2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Under a variety of network conditions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 desktop, mobile, and cellular environments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With careful calibration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Ensuring statistical significance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Root-cause analysis to understand our findings by instrumenting the QUIC implementation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3200" dirty="0"/>
              <a:t>Approach can be applied to future versions and protocols</a:t>
            </a:r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67F87-62BC-4B66-968C-968FB54E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8B754-95C8-4B22-8773-A2AA4101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C9C4-C225-4F2F-995A-76FBFC68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C371A-FF99-4EF4-BC87-6A2BCAC5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CC566B-AE36-4C1C-B02F-5B5762A96701}"/>
              </a:ext>
            </a:extLst>
          </p:cNvPr>
          <p:cNvGrpSpPr/>
          <p:nvPr/>
        </p:nvGrpSpPr>
        <p:grpSpPr>
          <a:xfrm>
            <a:off x="4028473" y="3735284"/>
            <a:ext cx="4515919" cy="2485633"/>
            <a:chOff x="3995242" y="3060728"/>
            <a:chExt cx="3898540" cy="2059564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E648619-0846-46BB-9E9D-13369F36C5B3}"/>
                </a:ext>
              </a:extLst>
            </p:cNvPr>
            <p:cNvSpPr/>
            <p:nvPr/>
          </p:nvSpPr>
          <p:spPr>
            <a:xfrm>
              <a:off x="3995242" y="3060728"/>
              <a:ext cx="3898540" cy="2059564"/>
            </a:xfrm>
            <a:custGeom>
              <a:avLst/>
              <a:gdLst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37954 w 3896591"/>
                <a:gd name="connsiteY22" fmla="*/ 181841 h 2093768"/>
                <a:gd name="connsiteX23" fmla="*/ 2239241 w 3896591"/>
                <a:gd name="connsiteY23" fmla="*/ 223404 h 2093768"/>
                <a:gd name="connsiteX24" fmla="*/ 2234045 w 3896591"/>
                <a:gd name="connsiteY24" fmla="*/ 503959 h 2093768"/>
                <a:gd name="connsiteX25" fmla="*/ 2566554 w 3896591"/>
                <a:gd name="connsiteY25" fmla="*/ 503959 h 2093768"/>
                <a:gd name="connsiteX26" fmla="*/ 2561359 w 3896591"/>
                <a:gd name="connsiteY26" fmla="*/ 192232 h 2093768"/>
                <a:gd name="connsiteX27" fmla="*/ 2467841 w 3896591"/>
                <a:gd name="connsiteY27" fmla="*/ 161059 h 2093768"/>
                <a:gd name="connsiteX28" fmla="*/ 2462645 w 3896591"/>
                <a:gd name="connsiteY28" fmla="*/ 15586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37954 w 3896591"/>
                <a:gd name="connsiteY22" fmla="*/ 181841 h 2093768"/>
                <a:gd name="connsiteX23" fmla="*/ 2239241 w 3896591"/>
                <a:gd name="connsiteY23" fmla="*/ 223404 h 2093768"/>
                <a:gd name="connsiteX24" fmla="*/ 2234045 w 3896591"/>
                <a:gd name="connsiteY24" fmla="*/ 503959 h 2093768"/>
                <a:gd name="connsiteX25" fmla="*/ 2566554 w 3896591"/>
                <a:gd name="connsiteY25" fmla="*/ 503959 h 2093768"/>
                <a:gd name="connsiteX26" fmla="*/ 2561359 w 3896591"/>
                <a:gd name="connsiteY26" fmla="*/ 192232 h 2093768"/>
                <a:gd name="connsiteX27" fmla="*/ 2467841 w 3896591"/>
                <a:gd name="connsiteY27" fmla="*/ 161059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37954 w 3896591"/>
                <a:gd name="connsiteY22" fmla="*/ 181841 h 2093768"/>
                <a:gd name="connsiteX23" fmla="*/ 2239241 w 3896591"/>
                <a:gd name="connsiteY23" fmla="*/ 223404 h 2093768"/>
                <a:gd name="connsiteX24" fmla="*/ 2234045 w 3896591"/>
                <a:gd name="connsiteY24" fmla="*/ 503959 h 2093768"/>
                <a:gd name="connsiteX25" fmla="*/ 2566554 w 3896591"/>
                <a:gd name="connsiteY25" fmla="*/ 503959 h 2093768"/>
                <a:gd name="connsiteX26" fmla="*/ 2561359 w 3896591"/>
                <a:gd name="connsiteY26" fmla="*/ 192232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37954 w 3896591"/>
                <a:gd name="connsiteY22" fmla="*/ 181841 h 2093768"/>
                <a:gd name="connsiteX23" fmla="*/ 2239241 w 3896591"/>
                <a:gd name="connsiteY23" fmla="*/ 223404 h 2093768"/>
                <a:gd name="connsiteX24" fmla="*/ 2234045 w 3896591"/>
                <a:gd name="connsiteY24" fmla="*/ 503959 h 2093768"/>
                <a:gd name="connsiteX25" fmla="*/ 2566554 w 3896591"/>
                <a:gd name="connsiteY25" fmla="*/ 503959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37954 w 3896591"/>
                <a:gd name="connsiteY22" fmla="*/ 181841 h 2093768"/>
                <a:gd name="connsiteX23" fmla="*/ 2239241 w 3896591"/>
                <a:gd name="connsiteY23" fmla="*/ 223404 h 2093768"/>
                <a:gd name="connsiteX24" fmla="*/ 2234045 w 3896591"/>
                <a:gd name="connsiteY24" fmla="*/ 503959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37954 w 3896591"/>
                <a:gd name="connsiteY22" fmla="*/ 181841 h 2093768"/>
                <a:gd name="connsiteX23" fmla="*/ 2239241 w 3896591"/>
                <a:gd name="connsiteY23" fmla="*/ 223404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37954 w 3896591"/>
                <a:gd name="connsiteY22" fmla="*/ 181841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17173 w 3896591"/>
                <a:gd name="connsiteY21" fmla="*/ 15586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563832 w 3896591"/>
                <a:gd name="connsiteY20" fmla="*/ 15586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569027 w 3896591"/>
                <a:gd name="connsiteY19" fmla="*/ 192232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46959 w 3896591"/>
                <a:gd name="connsiteY18" fmla="*/ 223404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52154 w 3896591"/>
                <a:gd name="connsiteY17" fmla="*/ 519545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24841 w 3896591"/>
                <a:gd name="connsiteY16" fmla="*/ 514350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19645 w 3896591"/>
                <a:gd name="connsiteY15" fmla="*/ 228600 h 2093768"/>
                <a:gd name="connsiteX16" fmla="*/ 13040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413164 w 3896591"/>
                <a:gd name="connsiteY14" fmla="*/ 197427 h 2093768"/>
                <a:gd name="connsiteX15" fmla="*/ 1304059 w 3896591"/>
                <a:gd name="connsiteY15" fmla="*/ 254577 h 2093768"/>
                <a:gd name="connsiteX16" fmla="*/ 13040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13164 w 3896591"/>
                <a:gd name="connsiteY13" fmla="*/ 15586 h 2093768"/>
                <a:gd name="connsiteX14" fmla="*/ 1380259 w 3896591"/>
                <a:gd name="connsiteY14" fmla="*/ 178377 h 2093768"/>
                <a:gd name="connsiteX15" fmla="*/ 1304059 w 3896591"/>
                <a:gd name="connsiteY15" fmla="*/ 254577 h 2093768"/>
                <a:gd name="connsiteX16" fmla="*/ 13040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380259 w 3896591"/>
                <a:gd name="connsiteY13" fmla="*/ 25977 h 2093768"/>
                <a:gd name="connsiteX14" fmla="*/ 1380259 w 3896591"/>
                <a:gd name="connsiteY14" fmla="*/ 178377 h 2093768"/>
                <a:gd name="connsiteX15" fmla="*/ 1304059 w 3896591"/>
                <a:gd name="connsiteY15" fmla="*/ 254577 h 2093768"/>
                <a:gd name="connsiteX16" fmla="*/ 13040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380259 w 3896591"/>
                <a:gd name="connsiteY14" fmla="*/ 178377 h 2093768"/>
                <a:gd name="connsiteX15" fmla="*/ 1304059 w 3896591"/>
                <a:gd name="connsiteY15" fmla="*/ 254577 h 2093768"/>
                <a:gd name="connsiteX16" fmla="*/ 13040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456459 w 3896591"/>
                <a:gd name="connsiteY14" fmla="*/ 178377 h 2093768"/>
                <a:gd name="connsiteX15" fmla="*/ 1304059 w 3896591"/>
                <a:gd name="connsiteY15" fmla="*/ 254577 h 2093768"/>
                <a:gd name="connsiteX16" fmla="*/ 13040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456459 w 3896591"/>
                <a:gd name="connsiteY14" fmla="*/ 178377 h 2093768"/>
                <a:gd name="connsiteX15" fmla="*/ 1380259 w 3896591"/>
                <a:gd name="connsiteY15" fmla="*/ 254577 h 2093768"/>
                <a:gd name="connsiteX16" fmla="*/ 13040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456459 w 3896591"/>
                <a:gd name="connsiteY14" fmla="*/ 178377 h 2093768"/>
                <a:gd name="connsiteX15" fmla="*/ 1380259 w 3896591"/>
                <a:gd name="connsiteY15" fmla="*/ 254577 h 2093768"/>
                <a:gd name="connsiteX16" fmla="*/ 13802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3708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456459 w 3896591"/>
                <a:gd name="connsiteY14" fmla="*/ 178377 h 2093768"/>
                <a:gd name="connsiteX15" fmla="*/ 1380259 w 3896591"/>
                <a:gd name="connsiteY15" fmla="*/ 254577 h 2093768"/>
                <a:gd name="connsiteX16" fmla="*/ 13802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294659 w 3896591"/>
                <a:gd name="connsiteY21" fmla="*/ 25977 h 2093768"/>
                <a:gd name="connsiteX22" fmla="*/ 23708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456459 w 3896591"/>
                <a:gd name="connsiteY14" fmla="*/ 178377 h 2093768"/>
                <a:gd name="connsiteX15" fmla="*/ 1380259 w 3896591"/>
                <a:gd name="connsiteY15" fmla="*/ 254577 h 2093768"/>
                <a:gd name="connsiteX16" fmla="*/ 13802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294659 w 3896591"/>
                <a:gd name="connsiteY21" fmla="*/ 25977 h 2093768"/>
                <a:gd name="connsiteX22" fmla="*/ 22946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994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456459 w 3896591"/>
                <a:gd name="connsiteY14" fmla="*/ 178377 h 2093768"/>
                <a:gd name="connsiteX15" fmla="*/ 1380259 w 3896591"/>
                <a:gd name="connsiteY15" fmla="*/ 254577 h 2093768"/>
                <a:gd name="connsiteX16" fmla="*/ 13802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294659 w 3896591"/>
                <a:gd name="connsiteY21" fmla="*/ 25977 h 2093768"/>
                <a:gd name="connsiteX22" fmla="*/ 22946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99459 w 3896591"/>
                <a:gd name="connsiteY25" fmla="*/ 559377 h 2093768"/>
                <a:gd name="connsiteX26" fmla="*/ 25232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5195 h 2093768"/>
                <a:gd name="connsiteX1" fmla="*/ 3709554 w 3896591"/>
                <a:gd name="connsiteY1" fmla="*/ 5195 h 2093768"/>
                <a:gd name="connsiteX2" fmla="*/ 3865418 w 3896591"/>
                <a:gd name="connsiteY2" fmla="*/ 57150 h 2093768"/>
                <a:gd name="connsiteX3" fmla="*/ 3896591 w 3896591"/>
                <a:gd name="connsiteY3" fmla="*/ 207818 h 2093768"/>
                <a:gd name="connsiteX4" fmla="*/ 3891395 w 3896591"/>
                <a:gd name="connsiteY4" fmla="*/ 1880754 h 2093768"/>
                <a:gd name="connsiteX5" fmla="*/ 3875809 w 3896591"/>
                <a:gd name="connsiteY5" fmla="*/ 2047009 h 2093768"/>
                <a:gd name="connsiteX6" fmla="*/ 3699164 w 3896591"/>
                <a:gd name="connsiteY6" fmla="*/ 2093768 h 2093768"/>
                <a:gd name="connsiteX7" fmla="*/ 176645 w 3896591"/>
                <a:gd name="connsiteY7" fmla="*/ 2088572 h 2093768"/>
                <a:gd name="connsiteX8" fmla="*/ 51954 w 3896591"/>
                <a:gd name="connsiteY8" fmla="*/ 2052204 h 2093768"/>
                <a:gd name="connsiteX9" fmla="*/ 0 w 3896591"/>
                <a:gd name="connsiteY9" fmla="*/ 1943100 h 2093768"/>
                <a:gd name="connsiteX10" fmla="*/ 5195 w 3896591"/>
                <a:gd name="connsiteY10" fmla="*/ 166254 h 2093768"/>
                <a:gd name="connsiteX11" fmla="*/ 46759 w 3896591"/>
                <a:gd name="connsiteY11" fmla="*/ 57150 h 2093768"/>
                <a:gd name="connsiteX12" fmla="*/ 135082 w 3896591"/>
                <a:gd name="connsiteY12" fmla="*/ 0 h 2093768"/>
                <a:gd name="connsiteX13" fmla="*/ 1456459 w 3896591"/>
                <a:gd name="connsiteY13" fmla="*/ 25977 h 2093768"/>
                <a:gd name="connsiteX14" fmla="*/ 1456459 w 3896591"/>
                <a:gd name="connsiteY14" fmla="*/ 178377 h 2093768"/>
                <a:gd name="connsiteX15" fmla="*/ 1380259 w 3896591"/>
                <a:gd name="connsiteY15" fmla="*/ 254577 h 2093768"/>
                <a:gd name="connsiteX16" fmla="*/ 1380259 w 3896591"/>
                <a:gd name="connsiteY16" fmla="*/ 559377 h 2093768"/>
                <a:gd name="connsiteX17" fmla="*/ 1685059 w 3896591"/>
                <a:gd name="connsiteY17" fmla="*/ 559377 h 2093768"/>
                <a:gd name="connsiteX18" fmla="*/ 1685059 w 3896591"/>
                <a:gd name="connsiteY18" fmla="*/ 254577 h 2093768"/>
                <a:gd name="connsiteX19" fmla="*/ 1608859 w 3896591"/>
                <a:gd name="connsiteY19" fmla="*/ 178377 h 2093768"/>
                <a:gd name="connsiteX20" fmla="*/ 1608859 w 3896591"/>
                <a:gd name="connsiteY20" fmla="*/ 25977 h 2093768"/>
                <a:gd name="connsiteX21" fmla="*/ 2294659 w 3896591"/>
                <a:gd name="connsiteY21" fmla="*/ 25977 h 2093768"/>
                <a:gd name="connsiteX22" fmla="*/ 2294659 w 3896591"/>
                <a:gd name="connsiteY22" fmla="*/ 178377 h 2093768"/>
                <a:gd name="connsiteX23" fmla="*/ 2218459 w 3896591"/>
                <a:gd name="connsiteY23" fmla="*/ 254577 h 2093768"/>
                <a:gd name="connsiteX24" fmla="*/ 2218459 w 3896591"/>
                <a:gd name="connsiteY24" fmla="*/ 559377 h 2093768"/>
                <a:gd name="connsiteX25" fmla="*/ 2523259 w 3896591"/>
                <a:gd name="connsiteY25" fmla="*/ 559377 h 2093768"/>
                <a:gd name="connsiteX26" fmla="*/ 2523259 w 3896591"/>
                <a:gd name="connsiteY26" fmla="*/ 254577 h 2093768"/>
                <a:gd name="connsiteX27" fmla="*/ 2447059 w 3896591"/>
                <a:gd name="connsiteY27" fmla="*/ 178377 h 2093768"/>
                <a:gd name="connsiteX28" fmla="*/ 2447059 w 3896591"/>
                <a:gd name="connsiteY28" fmla="*/ 25977 h 2093768"/>
                <a:gd name="connsiteX29" fmla="*/ 3184814 w 3896591"/>
                <a:gd name="connsiteY29" fmla="*/ 5195 h 2093768"/>
                <a:gd name="connsiteX0" fmla="*/ 3184814 w 3896591"/>
                <a:gd name="connsiteY0" fmla="*/ 0 h 2088573"/>
                <a:gd name="connsiteX1" fmla="*/ 3709554 w 3896591"/>
                <a:gd name="connsiteY1" fmla="*/ 0 h 2088573"/>
                <a:gd name="connsiteX2" fmla="*/ 3865418 w 3896591"/>
                <a:gd name="connsiteY2" fmla="*/ 51955 h 2088573"/>
                <a:gd name="connsiteX3" fmla="*/ 3896591 w 3896591"/>
                <a:gd name="connsiteY3" fmla="*/ 202623 h 2088573"/>
                <a:gd name="connsiteX4" fmla="*/ 3891395 w 3896591"/>
                <a:gd name="connsiteY4" fmla="*/ 1875559 h 2088573"/>
                <a:gd name="connsiteX5" fmla="*/ 3875809 w 3896591"/>
                <a:gd name="connsiteY5" fmla="*/ 2041814 h 2088573"/>
                <a:gd name="connsiteX6" fmla="*/ 3699164 w 3896591"/>
                <a:gd name="connsiteY6" fmla="*/ 2088573 h 2088573"/>
                <a:gd name="connsiteX7" fmla="*/ 176645 w 3896591"/>
                <a:gd name="connsiteY7" fmla="*/ 2083377 h 2088573"/>
                <a:gd name="connsiteX8" fmla="*/ 51954 w 3896591"/>
                <a:gd name="connsiteY8" fmla="*/ 2047009 h 2088573"/>
                <a:gd name="connsiteX9" fmla="*/ 0 w 3896591"/>
                <a:gd name="connsiteY9" fmla="*/ 1937905 h 2088573"/>
                <a:gd name="connsiteX10" fmla="*/ 5195 w 3896591"/>
                <a:gd name="connsiteY10" fmla="*/ 161059 h 2088573"/>
                <a:gd name="connsiteX11" fmla="*/ 46759 w 3896591"/>
                <a:gd name="connsiteY11" fmla="*/ 51955 h 2088573"/>
                <a:gd name="connsiteX12" fmla="*/ 84859 w 3896591"/>
                <a:gd name="connsiteY12" fmla="*/ 20782 h 2088573"/>
                <a:gd name="connsiteX13" fmla="*/ 1456459 w 3896591"/>
                <a:gd name="connsiteY13" fmla="*/ 20782 h 2088573"/>
                <a:gd name="connsiteX14" fmla="*/ 1456459 w 3896591"/>
                <a:gd name="connsiteY14" fmla="*/ 173182 h 2088573"/>
                <a:gd name="connsiteX15" fmla="*/ 1380259 w 3896591"/>
                <a:gd name="connsiteY15" fmla="*/ 249382 h 2088573"/>
                <a:gd name="connsiteX16" fmla="*/ 1380259 w 3896591"/>
                <a:gd name="connsiteY16" fmla="*/ 554182 h 2088573"/>
                <a:gd name="connsiteX17" fmla="*/ 1685059 w 3896591"/>
                <a:gd name="connsiteY17" fmla="*/ 554182 h 2088573"/>
                <a:gd name="connsiteX18" fmla="*/ 1685059 w 3896591"/>
                <a:gd name="connsiteY18" fmla="*/ 249382 h 2088573"/>
                <a:gd name="connsiteX19" fmla="*/ 1608859 w 3896591"/>
                <a:gd name="connsiteY19" fmla="*/ 173182 h 2088573"/>
                <a:gd name="connsiteX20" fmla="*/ 1608859 w 3896591"/>
                <a:gd name="connsiteY20" fmla="*/ 20782 h 2088573"/>
                <a:gd name="connsiteX21" fmla="*/ 2294659 w 3896591"/>
                <a:gd name="connsiteY21" fmla="*/ 20782 h 2088573"/>
                <a:gd name="connsiteX22" fmla="*/ 2294659 w 3896591"/>
                <a:gd name="connsiteY22" fmla="*/ 173182 h 2088573"/>
                <a:gd name="connsiteX23" fmla="*/ 2218459 w 3896591"/>
                <a:gd name="connsiteY23" fmla="*/ 249382 h 2088573"/>
                <a:gd name="connsiteX24" fmla="*/ 2218459 w 3896591"/>
                <a:gd name="connsiteY24" fmla="*/ 554182 h 2088573"/>
                <a:gd name="connsiteX25" fmla="*/ 2523259 w 3896591"/>
                <a:gd name="connsiteY25" fmla="*/ 554182 h 2088573"/>
                <a:gd name="connsiteX26" fmla="*/ 2523259 w 3896591"/>
                <a:gd name="connsiteY26" fmla="*/ 249382 h 2088573"/>
                <a:gd name="connsiteX27" fmla="*/ 2447059 w 3896591"/>
                <a:gd name="connsiteY27" fmla="*/ 173182 h 2088573"/>
                <a:gd name="connsiteX28" fmla="*/ 2447059 w 3896591"/>
                <a:gd name="connsiteY28" fmla="*/ 20782 h 2088573"/>
                <a:gd name="connsiteX29" fmla="*/ 3184814 w 3896591"/>
                <a:gd name="connsiteY29" fmla="*/ 0 h 2088573"/>
                <a:gd name="connsiteX0" fmla="*/ 3184814 w 3896591"/>
                <a:gd name="connsiteY0" fmla="*/ 0 h 2088573"/>
                <a:gd name="connsiteX1" fmla="*/ 3709554 w 3896591"/>
                <a:gd name="connsiteY1" fmla="*/ 0 h 2088573"/>
                <a:gd name="connsiteX2" fmla="*/ 3865418 w 3896591"/>
                <a:gd name="connsiteY2" fmla="*/ 51955 h 2088573"/>
                <a:gd name="connsiteX3" fmla="*/ 3896591 w 3896591"/>
                <a:gd name="connsiteY3" fmla="*/ 202623 h 2088573"/>
                <a:gd name="connsiteX4" fmla="*/ 3891395 w 3896591"/>
                <a:gd name="connsiteY4" fmla="*/ 1875559 h 2088573"/>
                <a:gd name="connsiteX5" fmla="*/ 3875809 w 3896591"/>
                <a:gd name="connsiteY5" fmla="*/ 2041814 h 2088573"/>
                <a:gd name="connsiteX6" fmla="*/ 3699164 w 3896591"/>
                <a:gd name="connsiteY6" fmla="*/ 2088573 h 2088573"/>
                <a:gd name="connsiteX7" fmla="*/ 176645 w 3896591"/>
                <a:gd name="connsiteY7" fmla="*/ 2083377 h 2088573"/>
                <a:gd name="connsiteX8" fmla="*/ 51954 w 3896591"/>
                <a:gd name="connsiteY8" fmla="*/ 2047009 h 2088573"/>
                <a:gd name="connsiteX9" fmla="*/ 0 w 3896591"/>
                <a:gd name="connsiteY9" fmla="*/ 1937905 h 2088573"/>
                <a:gd name="connsiteX10" fmla="*/ 8659 w 3896591"/>
                <a:gd name="connsiteY10" fmla="*/ 173182 h 2088573"/>
                <a:gd name="connsiteX11" fmla="*/ 46759 w 3896591"/>
                <a:gd name="connsiteY11" fmla="*/ 51955 h 2088573"/>
                <a:gd name="connsiteX12" fmla="*/ 84859 w 3896591"/>
                <a:gd name="connsiteY12" fmla="*/ 20782 h 2088573"/>
                <a:gd name="connsiteX13" fmla="*/ 1456459 w 3896591"/>
                <a:gd name="connsiteY13" fmla="*/ 20782 h 2088573"/>
                <a:gd name="connsiteX14" fmla="*/ 1456459 w 3896591"/>
                <a:gd name="connsiteY14" fmla="*/ 173182 h 2088573"/>
                <a:gd name="connsiteX15" fmla="*/ 1380259 w 3896591"/>
                <a:gd name="connsiteY15" fmla="*/ 249382 h 2088573"/>
                <a:gd name="connsiteX16" fmla="*/ 1380259 w 3896591"/>
                <a:gd name="connsiteY16" fmla="*/ 554182 h 2088573"/>
                <a:gd name="connsiteX17" fmla="*/ 1685059 w 3896591"/>
                <a:gd name="connsiteY17" fmla="*/ 554182 h 2088573"/>
                <a:gd name="connsiteX18" fmla="*/ 1685059 w 3896591"/>
                <a:gd name="connsiteY18" fmla="*/ 249382 h 2088573"/>
                <a:gd name="connsiteX19" fmla="*/ 1608859 w 3896591"/>
                <a:gd name="connsiteY19" fmla="*/ 173182 h 2088573"/>
                <a:gd name="connsiteX20" fmla="*/ 1608859 w 3896591"/>
                <a:gd name="connsiteY20" fmla="*/ 20782 h 2088573"/>
                <a:gd name="connsiteX21" fmla="*/ 2294659 w 3896591"/>
                <a:gd name="connsiteY21" fmla="*/ 20782 h 2088573"/>
                <a:gd name="connsiteX22" fmla="*/ 2294659 w 3896591"/>
                <a:gd name="connsiteY22" fmla="*/ 173182 h 2088573"/>
                <a:gd name="connsiteX23" fmla="*/ 2218459 w 3896591"/>
                <a:gd name="connsiteY23" fmla="*/ 249382 h 2088573"/>
                <a:gd name="connsiteX24" fmla="*/ 2218459 w 3896591"/>
                <a:gd name="connsiteY24" fmla="*/ 554182 h 2088573"/>
                <a:gd name="connsiteX25" fmla="*/ 2523259 w 3896591"/>
                <a:gd name="connsiteY25" fmla="*/ 554182 h 2088573"/>
                <a:gd name="connsiteX26" fmla="*/ 2523259 w 3896591"/>
                <a:gd name="connsiteY26" fmla="*/ 249382 h 2088573"/>
                <a:gd name="connsiteX27" fmla="*/ 2447059 w 3896591"/>
                <a:gd name="connsiteY27" fmla="*/ 173182 h 2088573"/>
                <a:gd name="connsiteX28" fmla="*/ 2447059 w 3896591"/>
                <a:gd name="connsiteY28" fmla="*/ 20782 h 2088573"/>
                <a:gd name="connsiteX29" fmla="*/ 3184814 w 3896591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45027 w 3889664"/>
                <a:gd name="connsiteY8" fmla="*/ 2047009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39832 w 3889664"/>
                <a:gd name="connsiteY11" fmla="*/ 51955 h 2088573"/>
                <a:gd name="connsiteX12" fmla="*/ 77932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45027 w 3889664"/>
                <a:gd name="connsiteY8" fmla="*/ 2047009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39832 w 3889664"/>
                <a:gd name="connsiteY11" fmla="*/ 51955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45027 w 3889664"/>
                <a:gd name="connsiteY8" fmla="*/ 2047009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1731 w 3889664"/>
                <a:gd name="connsiteY11" fmla="*/ 20782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1731 w 3889664"/>
                <a:gd name="connsiteY8" fmla="*/ 2078182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1731 w 3889664"/>
                <a:gd name="connsiteY11" fmla="*/ 20782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1731 w 3889664"/>
                <a:gd name="connsiteY8" fmla="*/ 2078182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1731 w 3889664"/>
                <a:gd name="connsiteY11" fmla="*/ 20782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1731 w 3889664"/>
                <a:gd name="connsiteY8" fmla="*/ 2078182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1731 w 3889664"/>
                <a:gd name="connsiteY11" fmla="*/ 20782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265056 w 3976833"/>
                <a:gd name="connsiteY0" fmla="*/ 30018 h 2118591"/>
                <a:gd name="connsiteX1" fmla="*/ 3789796 w 3976833"/>
                <a:gd name="connsiteY1" fmla="*/ 30018 h 2118591"/>
                <a:gd name="connsiteX2" fmla="*/ 3945660 w 3976833"/>
                <a:gd name="connsiteY2" fmla="*/ 81973 h 2118591"/>
                <a:gd name="connsiteX3" fmla="*/ 3976833 w 3976833"/>
                <a:gd name="connsiteY3" fmla="*/ 232641 h 2118591"/>
                <a:gd name="connsiteX4" fmla="*/ 3971637 w 3976833"/>
                <a:gd name="connsiteY4" fmla="*/ 1905577 h 2118591"/>
                <a:gd name="connsiteX5" fmla="*/ 3956051 w 3976833"/>
                <a:gd name="connsiteY5" fmla="*/ 2071832 h 2118591"/>
                <a:gd name="connsiteX6" fmla="*/ 3779406 w 3976833"/>
                <a:gd name="connsiteY6" fmla="*/ 2118591 h 2118591"/>
                <a:gd name="connsiteX7" fmla="*/ 256887 w 3976833"/>
                <a:gd name="connsiteY7" fmla="*/ 2113395 h 2118591"/>
                <a:gd name="connsiteX8" fmla="*/ 88900 w 3976833"/>
                <a:gd name="connsiteY8" fmla="*/ 2108200 h 2118591"/>
                <a:gd name="connsiteX9" fmla="*/ 88901 w 3976833"/>
                <a:gd name="connsiteY9" fmla="*/ 1955800 h 2118591"/>
                <a:gd name="connsiteX10" fmla="*/ 88901 w 3976833"/>
                <a:gd name="connsiteY10" fmla="*/ 203200 h 2118591"/>
                <a:gd name="connsiteX11" fmla="*/ 88900 w 3976833"/>
                <a:gd name="connsiteY11" fmla="*/ 50800 h 2118591"/>
                <a:gd name="connsiteX12" fmla="*/ 241300 w 3976833"/>
                <a:gd name="connsiteY12" fmla="*/ 50800 h 2118591"/>
                <a:gd name="connsiteX13" fmla="*/ 1536701 w 3976833"/>
                <a:gd name="connsiteY13" fmla="*/ 50800 h 2118591"/>
                <a:gd name="connsiteX14" fmla="*/ 1536701 w 3976833"/>
                <a:gd name="connsiteY14" fmla="*/ 203200 h 2118591"/>
                <a:gd name="connsiteX15" fmla="*/ 1460501 w 3976833"/>
                <a:gd name="connsiteY15" fmla="*/ 279400 h 2118591"/>
                <a:gd name="connsiteX16" fmla="*/ 1460501 w 3976833"/>
                <a:gd name="connsiteY16" fmla="*/ 584200 h 2118591"/>
                <a:gd name="connsiteX17" fmla="*/ 1765301 w 3976833"/>
                <a:gd name="connsiteY17" fmla="*/ 584200 h 2118591"/>
                <a:gd name="connsiteX18" fmla="*/ 1765301 w 3976833"/>
                <a:gd name="connsiteY18" fmla="*/ 279400 h 2118591"/>
                <a:gd name="connsiteX19" fmla="*/ 1689101 w 3976833"/>
                <a:gd name="connsiteY19" fmla="*/ 203200 h 2118591"/>
                <a:gd name="connsiteX20" fmla="*/ 1689101 w 3976833"/>
                <a:gd name="connsiteY20" fmla="*/ 50800 h 2118591"/>
                <a:gd name="connsiteX21" fmla="*/ 2374901 w 3976833"/>
                <a:gd name="connsiteY21" fmla="*/ 50800 h 2118591"/>
                <a:gd name="connsiteX22" fmla="*/ 2374901 w 3976833"/>
                <a:gd name="connsiteY22" fmla="*/ 203200 h 2118591"/>
                <a:gd name="connsiteX23" fmla="*/ 2298701 w 3976833"/>
                <a:gd name="connsiteY23" fmla="*/ 279400 h 2118591"/>
                <a:gd name="connsiteX24" fmla="*/ 2298701 w 3976833"/>
                <a:gd name="connsiteY24" fmla="*/ 584200 h 2118591"/>
                <a:gd name="connsiteX25" fmla="*/ 2603501 w 3976833"/>
                <a:gd name="connsiteY25" fmla="*/ 584200 h 2118591"/>
                <a:gd name="connsiteX26" fmla="*/ 2603501 w 3976833"/>
                <a:gd name="connsiteY26" fmla="*/ 279400 h 2118591"/>
                <a:gd name="connsiteX27" fmla="*/ 2527301 w 3976833"/>
                <a:gd name="connsiteY27" fmla="*/ 203200 h 2118591"/>
                <a:gd name="connsiteX28" fmla="*/ 2527301 w 3976833"/>
                <a:gd name="connsiteY28" fmla="*/ 50800 h 2118591"/>
                <a:gd name="connsiteX29" fmla="*/ 3265056 w 3976833"/>
                <a:gd name="connsiteY29" fmla="*/ 30018 h 2118591"/>
                <a:gd name="connsiteX0" fmla="*/ 3265056 w 3976833"/>
                <a:gd name="connsiteY0" fmla="*/ 0 h 2088573"/>
                <a:gd name="connsiteX1" fmla="*/ 3789796 w 3976833"/>
                <a:gd name="connsiteY1" fmla="*/ 0 h 2088573"/>
                <a:gd name="connsiteX2" fmla="*/ 3945660 w 3976833"/>
                <a:gd name="connsiteY2" fmla="*/ 51955 h 2088573"/>
                <a:gd name="connsiteX3" fmla="*/ 3976833 w 3976833"/>
                <a:gd name="connsiteY3" fmla="*/ 202623 h 2088573"/>
                <a:gd name="connsiteX4" fmla="*/ 3971637 w 3976833"/>
                <a:gd name="connsiteY4" fmla="*/ 1875559 h 2088573"/>
                <a:gd name="connsiteX5" fmla="*/ 3956051 w 3976833"/>
                <a:gd name="connsiteY5" fmla="*/ 2041814 h 2088573"/>
                <a:gd name="connsiteX6" fmla="*/ 3779406 w 3976833"/>
                <a:gd name="connsiteY6" fmla="*/ 2088573 h 2088573"/>
                <a:gd name="connsiteX7" fmla="*/ 256887 w 3976833"/>
                <a:gd name="connsiteY7" fmla="*/ 2083377 h 2088573"/>
                <a:gd name="connsiteX8" fmla="*/ 88900 w 3976833"/>
                <a:gd name="connsiteY8" fmla="*/ 2078182 h 2088573"/>
                <a:gd name="connsiteX9" fmla="*/ 88901 w 3976833"/>
                <a:gd name="connsiteY9" fmla="*/ 1925782 h 2088573"/>
                <a:gd name="connsiteX10" fmla="*/ 88901 w 3976833"/>
                <a:gd name="connsiteY10" fmla="*/ 173182 h 2088573"/>
                <a:gd name="connsiteX11" fmla="*/ 88900 w 3976833"/>
                <a:gd name="connsiteY11" fmla="*/ 20782 h 2088573"/>
                <a:gd name="connsiteX12" fmla="*/ 241300 w 3976833"/>
                <a:gd name="connsiteY12" fmla="*/ 20782 h 2088573"/>
                <a:gd name="connsiteX13" fmla="*/ 1536701 w 3976833"/>
                <a:gd name="connsiteY13" fmla="*/ 20782 h 2088573"/>
                <a:gd name="connsiteX14" fmla="*/ 1536701 w 3976833"/>
                <a:gd name="connsiteY14" fmla="*/ 173182 h 2088573"/>
                <a:gd name="connsiteX15" fmla="*/ 1460501 w 3976833"/>
                <a:gd name="connsiteY15" fmla="*/ 249382 h 2088573"/>
                <a:gd name="connsiteX16" fmla="*/ 1460501 w 3976833"/>
                <a:gd name="connsiteY16" fmla="*/ 554182 h 2088573"/>
                <a:gd name="connsiteX17" fmla="*/ 1765301 w 3976833"/>
                <a:gd name="connsiteY17" fmla="*/ 554182 h 2088573"/>
                <a:gd name="connsiteX18" fmla="*/ 1765301 w 3976833"/>
                <a:gd name="connsiteY18" fmla="*/ 249382 h 2088573"/>
                <a:gd name="connsiteX19" fmla="*/ 1689101 w 3976833"/>
                <a:gd name="connsiteY19" fmla="*/ 173182 h 2088573"/>
                <a:gd name="connsiteX20" fmla="*/ 1689101 w 3976833"/>
                <a:gd name="connsiteY20" fmla="*/ 20782 h 2088573"/>
                <a:gd name="connsiteX21" fmla="*/ 2374901 w 3976833"/>
                <a:gd name="connsiteY21" fmla="*/ 20782 h 2088573"/>
                <a:gd name="connsiteX22" fmla="*/ 2374901 w 3976833"/>
                <a:gd name="connsiteY22" fmla="*/ 173182 h 2088573"/>
                <a:gd name="connsiteX23" fmla="*/ 2298701 w 3976833"/>
                <a:gd name="connsiteY23" fmla="*/ 249382 h 2088573"/>
                <a:gd name="connsiteX24" fmla="*/ 2298701 w 3976833"/>
                <a:gd name="connsiteY24" fmla="*/ 554182 h 2088573"/>
                <a:gd name="connsiteX25" fmla="*/ 2603501 w 3976833"/>
                <a:gd name="connsiteY25" fmla="*/ 554182 h 2088573"/>
                <a:gd name="connsiteX26" fmla="*/ 2603501 w 3976833"/>
                <a:gd name="connsiteY26" fmla="*/ 249382 h 2088573"/>
                <a:gd name="connsiteX27" fmla="*/ 2527301 w 3976833"/>
                <a:gd name="connsiteY27" fmla="*/ 173182 h 2088573"/>
                <a:gd name="connsiteX28" fmla="*/ 2527301 w 3976833"/>
                <a:gd name="connsiteY28" fmla="*/ 20782 h 2088573"/>
                <a:gd name="connsiteX29" fmla="*/ 3265056 w 3976833"/>
                <a:gd name="connsiteY29" fmla="*/ 0 h 2088573"/>
                <a:gd name="connsiteX0" fmla="*/ 3265056 w 3976833"/>
                <a:gd name="connsiteY0" fmla="*/ 0 h 2088573"/>
                <a:gd name="connsiteX1" fmla="*/ 3789796 w 3976833"/>
                <a:gd name="connsiteY1" fmla="*/ 0 h 2088573"/>
                <a:gd name="connsiteX2" fmla="*/ 3945660 w 3976833"/>
                <a:gd name="connsiteY2" fmla="*/ 51955 h 2088573"/>
                <a:gd name="connsiteX3" fmla="*/ 3976833 w 3976833"/>
                <a:gd name="connsiteY3" fmla="*/ 202623 h 2088573"/>
                <a:gd name="connsiteX4" fmla="*/ 3971637 w 3976833"/>
                <a:gd name="connsiteY4" fmla="*/ 1875559 h 2088573"/>
                <a:gd name="connsiteX5" fmla="*/ 3956051 w 3976833"/>
                <a:gd name="connsiteY5" fmla="*/ 2041814 h 2088573"/>
                <a:gd name="connsiteX6" fmla="*/ 3779406 w 3976833"/>
                <a:gd name="connsiteY6" fmla="*/ 2088573 h 2088573"/>
                <a:gd name="connsiteX7" fmla="*/ 256887 w 3976833"/>
                <a:gd name="connsiteY7" fmla="*/ 2083377 h 2088573"/>
                <a:gd name="connsiteX8" fmla="*/ 88900 w 3976833"/>
                <a:gd name="connsiteY8" fmla="*/ 2078182 h 2088573"/>
                <a:gd name="connsiteX9" fmla="*/ 88901 w 3976833"/>
                <a:gd name="connsiteY9" fmla="*/ 1925782 h 2088573"/>
                <a:gd name="connsiteX10" fmla="*/ 88901 w 3976833"/>
                <a:gd name="connsiteY10" fmla="*/ 173182 h 2088573"/>
                <a:gd name="connsiteX11" fmla="*/ 88901 w 3976833"/>
                <a:gd name="connsiteY11" fmla="*/ 20782 h 2088573"/>
                <a:gd name="connsiteX12" fmla="*/ 241300 w 3976833"/>
                <a:gd name="connsiteY12" fmla="*/ 20782 h 2088573"/>
                <a:gd name="connsiteX13" fmla="*/ 1536701 w 3976833"/>
                <a:gd name="connsiteY13" fmla="*/ 20782 h 2088573"/>
                <a:gd name="connsiteX14" fmla="*/ 1536701 w 3976833"/>
                <a:gd name="connsiteY14" fmla="*/ 173182 h 2088573"/>
                <a:gd name="connsiteX15" fmla="*/ 1460501 w 3976833"/>
                <a:gd name="connsiteY15" fmla="*/ 249382 h 2088573"/>
                <a:gd name="connsiteX16" fmla="*/ 1460501 w 3976833"/>
                <a:gd name="connsiteY16" fmla="*/ 554182 h 2088573"/>
                <a:gd name="connsiteX17" fmla="*/ 1765301 w 3976833"/>
                <a:gd name="connsiteY17" fmla="*/ 554182 h 2088573"/>
                <a:gd name="connsiteX18" fmla="*/ 1765301 w 3976833"/>
                <a:gd name="connsiteY18" fmla="*/ 249382 h 2088573"/>
                <a:gd name="connsiteX19" fmla="*/ 1689101 w 3976833"/>
                <a:gd name="connsiteY19" fmla="*/ 173182 h 2088573"/>
                <a:gd name="connsiteX20" fmla="*/ 1689101 w 3976833"/>
                <a:gd name="connsiteY20" fmla="*/ 20782 h 2088573"/>
                <a:gd name="connsiteX21" fmla="*/ 2374901 w 3976833"/>
                <a:gd name="connsiteY21" fmla="*/ 20782 h 2088573"/>
                <a:gd name="connsiteX22" fmla="*/ 2374901 w 3976833"/>
                <a:gd name="connsiteY22" fmla="*/ 173182 h 2088573"/>
                <a:gd name="connsiteX23" fmla="*/ 2298701 w 3976833"/>
                <a:gd name="connsiteY23" fmla="*/ 249382 h 2088573"/>
                <a:gd name="connsiteX24" fmla="*/ 2298701 w 3976833"/>
                <a:gd name="connsiteY24" fmla="*/ 554182 h 2088573"/>
                <a:gd name="connsiteX25" fmla="*/ 2603501 w 3976833"/>
                <a:gd name="connsiteY25" fmla="*/ 554182 h 2088573"/>
                <a:gd name="connsiteX26" fmla="*/ 2603501 w 3976833"/>
                <a:gd name="connsiteY26" fmla="*/ 249382 h 2088573"/>
                <a:gd name="connsiteX27" fmla="*/ 2527301 w 3976833"/>
                <a:gd name="connsiteY27" fmla="*/ 173182 h 2088573"/>
                <a:gd name="connsiteX28" fmla="*/ 2527301 w 3976833"/>
                <a:gd name="connsiteY28" fmla="*/ 20782 h 2088573"/>
                <a:gd name="connsiteX29" fmla="*/ 3265056 w 3976833"/>
                <a:gd name="connsiteY29" fmla="*/ 0 h 2088573"/>
                <a:gd name="connsiteX0" fmla="*/ 3265056 w 3976833"/>
                <a:gd name="connsiteY0" fmla="*/ 218136 h 2306709"/>
                <a:gd name="connsiteX1" fmla="*/ 3789796 w 3976833"/>
                <a:gd name="connsiteY1" fmla="*/ 218136 h 2306709"/>
                <a:gd name="connsiteX2" fmla="*/ 3945660 w 3976833"/>
                <a:gd name="connsiteY2" fmla="*/ 270091 h 2306709"/>
                <a:gd name="connsiteX3" fmla="*/ 3976833 w 3976833"/>
                <a:gd name="connsiteY3" fmla="*/ 420759 h 2306709"/>
                <a:gd name="connsiteX4" fmla="*/ 3971637 w 3976833"/>
                <a:gd name="connsiteY4" fmla="*/ 2093695 h 2306709"/>
                <a:gd name="connsiteX5" fmla="*/ 3956051 w 3976833"/>
                <a:gd name="connsiteY5" fmla="*/ 2259950 h 2306709"/>
                <a:gd name="connsiteX6" fmla="*/ 3779406 w 3976833"/>
                <a:gd name="connsiteY6" fmla="*/ 2306709 h 2306709"/>
                <a:gd name="connsiteX7" fmla="*/ 256887 w 3976833"/>
                <a:gd name="connsiteY7" fmla="*/ 2301513 h 2306709"/>
                <a:gd name="connsiteX8" fmla="*/ 88900 w 3976833"/>
                <a:gd name="connsiteY8" fmla="*/ 2296318 h 2306709"/>
                <a:gd name="connsiteX9" fmla="*/ 88901 w 3976833"/>
                <a:gd name="connsiteY9" fmla="*/ 2143918 h 2306709"/>
                <a:gd name="connsiteX10" fmla="*/ 88901 w 3976833"/>
                <a:gd name="connsiteY10" fmla="*/ 391318 h 2306709"/>
                <a:gd name="connsiteX11" fmla="*/ 88901 w 3976833"/>
                <a:gd name="connsiteY11" fmla="*/ 238918 h 2306709"/>
                <a:gd name="connsiteX12" fmla="*/ 241300 w 3976833"/>
                <a:gd name="connsiteY12" fmla="*/ 238918 h 2306709"/>
                <a:gd name="connsiteX13" fmla="*/ 1536701 w 3976833"/>
                <a:gd name="connsiteY13" fmla="*/ 238918 h 2306709"/>
                <a:gd name="connsiteX14" fmla="*/ 1536701 w 3976833"/>
                <a:gd name="connsiteY14" fmla="*/ 391318 h 2306709"/>
                <a:gd name="connsiteX15" fmla="*/ 1460501 w 3976833"/>
                <a:gd name="connsiteY15" fmla="*/ 467518 h 2306709"/>
                <a:gd name="connsiteX16" fmla="*/ 1460501 w 3976833"/>
                <a:gd name="connsiteY16" fmla="*/ 772318 h 2306709"/>
                <a:gd name="connsiteX17" fmla="*/ 1765301 w 3976833"/>
                <a:gd name="connsiteY17" fmla="*/ 772318 h 2306709"/>
                <a:gd name="connsiteX18" fmla="*/ 1765301 w 3976833"/>
                <a:gd name="connsiteY18" fmla="*/ 467518 h 2306709"/>
                <a:gd name="connsiteX19" fmla="*/ 1689101 w 3976833"/>
                <a:gd name="connsiteY19" fmla="*/ 391318 h 2306709"/>
                <a:gd name="connsiteX20" fmla="*/ 1689101 w 3976833"/>
                <a:gd name="connsiteY20" fmla="*/ 238918 h 2306709"/>
                <a:gd name="connsiteX21" fmla="*/ 2374901 w 3976833"/>
                <a:gd name="connsiteY21" fmla="*/ 238918 h 2306709"/>
                <a:gd name="connsiteX22" fmla="*/ 2374901 w 3976833"/>
                <a:gd name="connsiteY22" fmla="*/ 391318 h 2306709"/>
                <a:gd name="connsiteX23" fmla="*/ 2298701 w 3976833"/>
                <a:gd name="connsiteY23" fmla="*/ 467518 h 2306709"/>
                <a:gd name="connsiteX24" fmla="*/ 2298701 w 3976833"/>
                <a:gd name="connsiteY24" fmla="*/ 772318 h 2306709"/>
                <a:gd name="connsiteX25" fmla="*/ 2603501 w 3976833"/>
                <a:gd name="connsiteY25" fmla="*/ 772318 h 2306709"/>
                <a:gd name="connsiteX26" fmla="*/ 2603501 w 3976833"/>
                <a:gd name="connsiteY26" fmla="*/ 467518 h 2306709"/>
                <a:gd name="connsiteX27" fmla="*/ 2527301 w 3976833"/>
                <a:gd name="connsiteY27" fmla="*/ 391318 h 2306709"/>
                <a:gd name="connsiteX28" fmla="*/ 2527301 w 3976833"/>
                <a:gd name="connsiteY28" fmla="*/ 238918 h 2306709"/>
                <a:gd name="connsiteX29" fmla="*/ 3265056 w 3976833"/>
                <a:gd name="connsiteY29" fmla="*/ 218136 h 2306709"/>
                <a:gd name="connsiteX0" fmla="*/ 3177887 w 3889664"/>
                <a:gd name="connsiteY0" fmla="*/ 218136 h 2306709"/>
                <a:gd name="connsiteX1" fmla="*/ 3702627 w 3889664"/>
                <a:gd name="connsiteY1" fmla="*/ 218136 h 2306709"/>
                <a:gd name="connsiteX2" fmla="*/ 3858491 w 3889664"/>
                <a:gd name="connsiteY2" fmla="*/ 270091 h 2306709"/>
                <a:gd name="connsiteX3" fmla="*/ 3889664 w 3889664"/>
                <a:gd name="connsiteY3" fmla="*/ 420759 h 2306709"/>
                <a:gd name="connsiteX4" fmla="*/ 3884468 w 3889664"/>
                <a:gd name="connsiteY4" fmla="*/ 2093695 h 2306709"/>
                <a:gd name="connsiteX5" fmla="*/ 3868882 w 3889664"/>
                <a:gd name="connsiteY5" fmla="*/ 2259950 h 2306709"/>
                <a:gd name="connsiteX6" fmla="*/ 3692237 w 3889664"/>
                <a:gd name="connsiteY6" fmla="*/ 2306709 h 2306709"/>
                <a:gd name="connsiteX7" fmla="*/ 169718 w 3889664"/>
                <a:gd name="connsiteY7" fmla="*/ 2301513 h 2306709"/>
                <a:gd name="connsiteX8" fmla="*/ 1731 w 3889664"/>
                <a:gd name="connsiteY8" fmla="*/ 2296318 h 2306709"/>
                <a:gd name="connsiteX9" fmla="*/ 1732 w 3889664"/>
                <a:gd name="connsiteY9" fmla="*/ 2143918 h 2306709"/>
                <a:gd name="connsiteX10" fmla="*/ 1732 w 3889664"/>
                <a:gd name="connsiteY10" fmla="*/ 391318 h 2306709"/>
                <a:gd name="connsiteX11" fmla="*/ 1732 w 3889664"/>
                <a:gd name="connsiteY11" fmla="*/ 238918 h 2306709"/>
                <a:gd name="connsiteX12" fmla="*/ 154131 w 3889664"/>
                <a:gd name="connsiteY12" fmla="*/ 238918 h 2306709"/>
                <a:gd name="connsiteX13" fmla="*/ 1449532 w 3889664"/>
                <a:gd name="connsiteY13" fmla="*/ 238918 h 2306709"/>
                <a:gd name="connsiteX14" fmla="*/ 1449532 w 3889664"/>
                <a:gd name="connsiteY14" fmla="*/ 391318 h 2306709"/>
                <a:gd name="connsiteX15" fmla="*/ 1373332 w 3889664"/>
                <a:gd name="connsiteY15" fmla="*/ 467518 h 2306709"/>
                <a:gd name="connsiteX16" fmla="*/ 1373332 w 3889664"/>
                <a:gd name="connsiteY16" fmla="*/ 772318 h 2306709"/>
                <a:gd name="connsiteX17" fmla="*/ 1678132 w 3889664"/>
                <a:gd name="connsiteY17" fmla="*/ 772318 h 2306709"/>
                <a:gd name="connsiteX18" fmla="*/ 1678132 w 3889664"/>
                <a:gd name="connsiteY18" fmla="*/ 467518 h 2306709"/>
                <a:gd name="connsiteX19" fmla="*/ 1601932 w 3889664"/>
                <a:gd name="connsiteY19" fmla="*/ 391318 h 2306709"/>
                <a:gd name="connsiteX20" fmla="*/ 1601932 w 3889664"/>
                <a:gd name="connsiteY20" fmla="*/ 238918 h 2306709"/>
                <a:gd name="connsiteX21" fmla="*/ 2287732 w 3889664"/>
                <a:gd name="connsiteY21" fmla="*/ 238918 h 2306709"/>
                <a:gd name="connsiteX22" fmla="*/ 2287732 w 3889664"/>
                <a:gd name="connsiteY22" fmla="*/ 391318 h 2306709"/>
                <a:gd name="connsiteX23" fmla="*/ 2211532 w 3889664"/>
                <a:gd name="connsiteY23" fmla="*/ 467518 h 2306709"/>
                <a:gd name="connsiteX24" fmla="*/ 2211532 w 3889664"/>
                <a:gd name="connsiteY24" fmla="*/ 772318 h 2306709"/>
                <a:gd name="connsiteX25" fmla="*/ 2516332 w 3889664"/>
                <a:gd name="connsiteY25" fmla="*/ 772318 h 2306709"/>
                <a:gd name="connsiteX26" fmla="*/ 2516332 w 3889664"/>
                <a:gd name="connsiteY26" fmla="*/ 467518 h 2306709"/>
                <a:gd name="connsiteX27" fmla="*/ 2440132 w 3889664"/>
                <a:gd name="connsiteY27" fmla="*/ 391318 h 2306709"/>
                <a:gd name="connsiteX28" fmla="*/ 2440132 w 3889664"/>
                <a:gd name="connsiteY28" fmla="*/ 238918 h 2306709"/>
                <a:gd name="connsiteX29" fmla="*/ 3177887 w 3889664"/>
                <a:gd name="connsiteY29" fmla="*/ 218136 h 2306709"/>
                <a:gd name="connsiteX0" fmla="*/ 3177887 w 3889664"/>
                <a:gd name="connsiteY0" fmla="*/ 27636 h 2116209"/>
                <a:gd name="connsiteX1" fmla="*/ 3702627 w 3889664"/>
                <a:gd name="connsiteY1" fmla="*/ 27636 h 2116209"/>
                <a:gd name="connsiteX2" fmla="*/ 3858491 w 3889664"/>
                <a:gd name="connsiteY2" fmla="*/ 79591 h 2116209"/>
                <a:gd name="connsiteX3" fmla="*/ 3889664 w 3889664"/>
                <a:gd name="connsiteY3" fmla="*/ 230259 h 2116209"/>
                <a:gd name="connsiteX4" fmla="*/ 3884468 w 3889664"/>
                <a:gd name="connsiteY4" fmla="*/ 1903195 h 2116209"/>
                <a:gd name="connsiteX5" fmla="*/ 3868882 w 3889664"/>
                <a:gd name="connsiteY5" fmla="*/ 2069450 h 2116209"/>
                <a:gd name="connsiteX6" fmla="*/ 3692237 w 3889664"/>
                <a:gd name="connsiteY6" fmla="*/ 2116209 h 2116209"/>
                <a:gd name="connsiteX7" fmla="*/ 169718 w 3889664"/>
                <a:gd name="connsiteY7" fmla="*/ 2111013 h 2116209"/>
                <a:gd name="connsiteX8" fmla="*/ 1731 w 3889664"/>
                <a:gd name="connsiteY8" fmla="*/ 2105818 h 2116209"/>
                <a:gd name="connsiteX9" fmla="*/ 1732 w 3889664"/>
                <a:gd name="connsiteY9" fmla="*/ 1953418 h 2116209"/>
                <a:gd name="connsiteX10" fmla="*/ 1732 w 3889664"/>
                <a:gd name="connsiteY10" fmla="*/ 200818 h 2116209"/>
                <a:gd name="connsiteX11" fmla="*/ 1732 w 3889664"/>
                <a:gd name="connsiteY11" fmla="*/ 48418 h 2116209"/>
                <a:gd name="connsiteX12" fmla="*/ 154131 w 3889664"/>
                <a:gd name="connsiteY12" fmla="*/ 48418 h 2116209"/>
                <a:gd name="connsiteX13" fmla="*/ 1449532 w 3889664"/>
                <a:gd name="connsiteY13" fmla="*/ 48418 h 2116209"/>
                <a:gd name="connsiteX14" fmla="*/ 1449532 w 3889664"/>
                <a:gd name="connsiteY14" fmla="*/ 200818 h 2116209"/>
                <a:gd name="connsiteX15" fmla="*/ 1373332 w 3889664"/>
                <a:gd name="connsiteY15" fmla="*/ 277018 h 2116209"/>
                <a:gd name="connsiteX16" fmla="*/ 1373332 w 3889664"/>
                <a:gd name="connsiteY16" fmla="*/ 581818 h 2116209"/>
                <a:gd name="connsiteX17" fmla="*/ 1678132 w 3889664"/>
                <a:gd name="connsiteY17" fmla="*/ 581818 h 2116209"/>
                <a:gd name="connsiteX18" fmla="*/ 1678132 w 3889664"/>
                <a:gd name="connsiteY18" fmla="*/ 277018 h 2116209"/>
                <a:gd name="connsiteX19" fmla="*/ 1601932 w 3889664"/>
                <a:gd name="connsiteY19" fmla="*/ 200818 h 2116209"/>
                <a:gd name="connsiteX20" fmla="*/ 1601932 w 3889664"/>
                <a:gd name="connsiteY20" fmla="*/ 48418 h 2116209"/>
                <a:gd name="connsiteX21" fmla="*/ 2287732 w 3889664"/>
                <a:gd name="connsiteY21" fmla="*/ 48418 h 2116209"/>
                <a:gd name="connsiteX22" fmla="*/ 2287732 w 3889664"/>
                <a:gd name="connsiteY22" fmla="*/ 200818 h 2116209"/>
                <a:gd name="connsiteX23" fmla="*/ 2211532 w 3889664"/>
                <a:gd name="connsiteY23" fmla="*/ 277018 h 2116209"/>
                <a:gd name="connsiteX24" fmla="*/ 2211532 w 3889664"/>
                <a:gd name="connsiteY24" fmla="*/ 581818 h 2116209"/>
                <a:gd name="connsiteX25" fmla="*/ 2516332 w 3889664"/>
                <a:gd name="connsiteY25" fmla="*/ 581818 h 2116209"/>
                <a:gd name="connsiteX26" fmla="*/ 2516332 w 3889664"/>
                <a:gd name="connsiteY26" fmla="*/ 277018 h 2116209"/>
                <a:gd name="connsiteX27" fmla="*/ 2440132 w 3889664"/>
                <a:gd name="connsiteY27" fmla="*/ 200818 h 2116209"/>
                <a:gd name="connsiteX28" fmla="*/ 2440132 w 3889664"/>
                <a:gd name="connsiteY28" fmla="*/ 48418 h 2116209"/>
                <a:gd name="connsiteX29" fmla="*/ 3177887 w 3889664"/>
                <a:gd name="connsiteY29" fmla="*/ 27636 h 2116209"/>
                <a:gd name="connsiteX0" fmla="*/ 3209492 w 3921269"/>
                <a:gd name="connsiteY0" fmla="*/ 27636 h 2116209"/>
                <a:gd name="connsiteX1" fmla="*/ 3734232 w 3921269"/>
                <a:gd name="connsiteY1" fmla="*/ 27636 h 2116209"/>
                <a:gd name="connsiteX2" fmla="*/ 3890096 w 3921269"/>
                <a:gd name="connsiteY2" fmla="*/ 79591 h 2116209"/>
                <a:gd name="connsiteX3" fmla="*/ 3921269 w 3921269"/>
                <a:gd name="connsiteY3" fmla="*/ 230259 h 2116209"/>
                <a:gd name="connsiteX4" fmla="*/ 3916073 w 3921269"/>
                <a:gd name="connsiteY4" fmla="*/ 1903195 h 2116209"/>
                <a:gd name="connsiteX5" fmla="*/ 3900487 w 3921269"/>
                <a:gd name="connsiteY5" fmla="*/ 2069450 h 2116209"/>
                <a:gd name="connsiteX6" fmla="*/ 3723842 w 3921269"/>
                <a:gd name="connsiteY6" fmla="*/ 2116209 h 2116209"/>
                <a:gd name="connsiteX7" fmla="*/ 201323 w 3921269"/>
                <a:gd name="connsiteY7" fmla="*/ 2111013 h 2116209"/>
                <a:gd name="connsiteX8" fmla="*/ 33336 w 3921269"/>
                <a:gd name="connsiteY8" fmla="*/ 2105818 h 2116209"/>
                <a:gd name="connsiteX9" fmla="*/ 33337 w 3921269"/>
                <a:gd name="connsiteY9" fmla="*/ 1953418 h 2116209"/>
                <a:gd name="connsiteX10" fmla="*/ 33337 w 3921269"/>
                <a:gd name="connsiteY10" fmla="*/ 200818 h 2116209"/>
                <a:gd name="connsiteX11" fmla="*/ 33337 w 3921269"/>
                <a:gd name="connsiteY11" fmla="*/ 48418 h 2116209"/>
                <a:gd name="connsiteX12" fmla="*/ 185736 w 3921269"/>
                <a:gd name="connsiteY12" fmla="*/ 48418 h 2116209"/>
                <a:gd name="connsiteX13" fmla="*/ 1481137 w 3921269"/>
                <a:gd name="connsiteY13" fmla="*/ 48418 h 2116209"/>
                <a:gd name="connsiteX14" fmla="*/ 1481137 w 3921269"/>
                <a:gd name="connsiteY14" fmla="*/ 200818 h 2116209"/>
                <a:gd name="connsiteX15" fmla="*/ 1404937 w 3921269"/>
                <a:gd name="connsiteY15" fmla="*/ 277018 h 2116209"/>
                <a:gd name="connsiteX16" fmla="*/ 1404937 w 3921269"/>
                <a:gd name="connsiteY16" fmla="*/ 581818 h 2116209"/>
                <a:gd name="connsiteX17" fmla="*/ 1709737 w 3921269"/>
                <a:gd name="connsiteY17" fmla="*/ 581818 h 2116209"/>
                <a:gd name="connsiteX18" fmla="*/ 1709737 w 3921269"/>
                <a:gd name="connsiteY18" fmla="*/ 277018 h 2116209"/>
                <a:gd name="connsiteX19" fmla="*/ 1633537 w 3921269"/>
                <a:gd name="connsiteY19" fmla="*/ 200818 h 2116209"/>
                <a:gd name="connsiteX20" fmla="*/ 1633537 w 3921269"/>
                <a:gd name="connsiteY20" fmla="*/ 48418 h 2116209"/>
                <a:gd name="connsiteX21" fmla="*/ 2319337 w 3921269"/>
                <a:gd name="connsiteY21" fmla="*/ 48418 h 2116209"/>
                <a:gd name="connsiteX22" fmla="*/ 2319337 w 3921269"/>
                <a:gd name="connsiteY22" fmla="*/ 200818 h 2116209"/>
                <a:gd name="connsiteX23" fmla="*/ 2243137 w 3921269"/>
                <a:gd name="connsiteY23" fmla="*/ 277018 h 2116209"/>
                <a:gd name="connsiteX24" fmla="*/ 2243137 w 3921269"/>
                <a:gd name="connsiteY24" fmla="*/ 581818 h 2116209"/>
                <a:gd name="connsiteX25" fmla="*/ 2547937 w 3921269"/>
                <a:gd name="connsiteY25" fmla="*/ 581818 h 2116209"/>
                <a:gd name="connsiteX26" fmla="*/ 2547937 w 3921269"/>
                <a:gd name="connsiteY26" fmla="*/ 277018 h 2116209"/>
                <a:gd name="connsiteX27" fmla="*/ 2471737 w 3921269"/>
                <a:gd name="connsiteY27" fmla="*/ 200818 h 2116209"/>
                <a:gd name="connsiteX28" fmla="*/ 2471737 w 3921269"/>
                <a:gd name="connsiteY28" fmla="*/ 48418 h 2116209"/>
                <a:gd name="connsiteX29" fmla="*/ 3209492 w 3921269"/>
                <a:gd name="connsiteY29" fmla="*/ 27636 h 2116209"/>
                <a:gd name="connsiteX0" fmla="*/ 3259500 w 3971277"/>
                <a:gd name="connsiteY0" fmla="*/ 0 h 2088573"/>
                <a:gd name="connsiteX1" fmla="*/ 3784240 w 3971277"/>
                <a:gd name="connsiteY1" fmla="*/ 0 h 2088573"/>
                <a:gd name="connsiteX2" fmla="*/ 3940104 w 3971277"/>
                <a:gd name="connsiteY2" fmla="*/ 51955 h 2088573"/>
                <a:gd name="connsiteX3" fmla="*/ 3971277 w 3971277"/>
                <a:gd name="connsiteY3" fmla="*/ 202623 h 2088573"/>
                <a:gd name="connsiteX4" fmla="*/ 3966081 w 3971277"/>
                <a:gd name="connsiteY4" fmla="*/ 1875559 h 2088573"/>
                <a:gd name="connsiteX5" fmla="*/ 3950495 w 3971277"/>
                <a:gd name="connsiteY5" fmla="*/ 2041814 h 2088573"/>
                <a:gd name="connsiteX6" fmla="*/ 3773850 w 3971277"/>
                <a:gd name="connsiteY6" fmla="*/ 2088573 h 2088573"/>
                <a:gd name="connsiteX7" fmla="*/ 251331 w 3971277"/>
                <a:gd name="connsiteY7" fmla="*/ 2083377 h 2088573"/>
                <a:gd name="connsiteX8" fmla="*/ 83344 w 3971277"/>
                <a:gd name="connsiteY8" fmla="*/ 2078182 h 2088573"/>
                <a:gd name="connsiteX9" fmla="*/ 83345 w 3971277"/>
                <a:gd name="connsiteY9" fmla="*/ 1925782 h 2088573"/>
                <a:gd name="connsiteX10" fmla="*/ 83345 w 3971277"/>
                <a:gd name="connsiteY10" fmla="*/ 173182 h 2088573"/>
                <a:gd name="connsiteX11" fmla="*/ 116683 w 3971277"/>
                <a:gd name="connsiteY11" fmla="*/ 51738 h 2088573"/>
                <a:gd name="connsiteX12" fmla="*/ 235744 w 3971277"/>
                <a:gd name="connsiteY12" fmla="*/ 20782 h 2088573"/>
                <a:gd name="connsiteX13" fmla="*/ 1531145 w 3971277"/>
                <a:gd name="connsiteY13" fmla="*/ 20782 h 2088573"/>
                <a:gd name="connsiteX14" fmla="*/ 1531145 w 3971277"/>
                <a:gd name="connsiteY14" fmla="*/ 173182 h 2088573"/>
                <a:gd name="connsiteX15" fmla="*/ 1454945 w 3971277"/>
                <a:gd name="connsiteY15" fmla="*/ 249382 h 2088573"/>
                <a:gd name="connsiteX16" fmla="*/ 1454945 w 3971277"/>
                <a:gd name="connsiteY16" fmla="*/ 554182 h 2088573"/>
                <a:gd name="connsiteX17" fmla="*/ 1759745 w 3971277"/>
                <a:gd name="connsiteY17" fmla="*/ 554182 h 2088573"/>
                <a:gd name="connsiteX18" fmla="*/ 1759745 w 3971277"/>
                <a:gd name="connsiteY18" fmla="*/ 249382 h 2088573"/>
                <a:gd name="connsiteX19" fmla="*/ 1683545 w 3971277"/>
                <a:gd name="connsiteY19" fmla="*/ 173182 h 2088573"/>
                <a:gd name="connsiteX20" fmla="*/ 1683545 w 3971277"/>
                <a:gd name="connsiteY20" fmla="*/ 20782 h 2088573"/>
                <a:gd name="connsiteX21" fmla="*/ 2369345 w 3971277"/>
                <a:gd name="connsiteY21" fmla="*/ 20782 h 2088573"/>
                <a:gd name="connsiteX22" fmla="*/ 2369345 w 3971277"/>
                <a:gd name="connsiteY22" fmla="*/ 173182 h 2088573"/>
                <a:gd name="connsiteX23" fmla="*/ 2293145 w 3971277"/>
                <a:gd name="connsiteY23" fmla="*/ 249382 h 2088573"/>
                <a:gd name="connsiteX24" fmla="*/ 2293145 w 3971277"/>
                <a:gd name="connsiteY24" fmla="*/ 554182 h 2088573"/>
                <a:gd name="connsiteX25" fmla="*/ 2597945 w 3971277"/>
                <a:gd name="connsiteY25" fmla="*/ 554182 h 2088573"/>
                <a:gd name="connsiteX26" fmla="*/ 2597945 w 3971277"/>
                <a:gd name="connsiteY26" fmla="*/ 249382 h 2088573"/>
                <a:gd name="connsiteX27" fmla="*/ 2521745 w 3971277"/>
                <a:gd name="connsiteY27" fmla="*/ 173182 h 2088573"/>
                <a:gd name="connsiteX28" fmla="*/ 2521745 w 3971277"/>
                <a:gd name="connsiteY28" fmla="*/ 20782 h 2088573"/>
                <a:gd name="connsiteX29" fmla="*/ 3259500 w 3971277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1731 w 3889664"/>
                <a:gd name="connsiteY8" fmla="*/ 2078182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35070 w 3889664"/>
                <a:gd name="connsiteY11" fmla="*/ 51738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1731 w 3889664"/>
                <a:gd name="connsiteY8" fmla="*/ 2078182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35070 w 3889664"/>
                <a:gd name="connsiteY11" fmla="*/ 51738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7887 w 3889664"/>
                <a:gd name="connsiteY0" fmla="*/ 0 h 2088573"/>
                <a:gd name="connsiteX1" fmla="*/ 3702627 w 3889664"/>
                <a:gd name="connsiteY1" fmla="*/ 0 h 2088573"/>
                <a:gd name="connsiteX2" fmla="*/ 3858491 w 3889664"/>
                <a:gd name="connsiteY2" fmla="*/ 51955 h 2088573"/>
                <a:gd name="connsiteX3" fmla="*/ 3889664 w 3889664"/>
                <a:gd name="connsiteY3" fmla="*/ 202623 h 2088573"/>
                <a:gd name="connsiteX4" fmla="*/ 3884468 w 3889664"/>
                <a:gd name="connsiteY4" fmla="*/ 1875559 h 2088573"/>
                <a:gd name="connsiteX5" fmla="*/ 3868882 w 3889664"/>
                <a:gd name="connsiteY5" fmla="*/ 2041814 h 2088573"/>
                <a:gd name="connsiteX6" fmla="*/ 3692237 w 3889664"/>
                <a:gd name="connsiteY6" fmla="*/ 2088573 h 2088573"/>
                <a:gd name="connsiteX7" fmla="*/ 169718 w 3889664"/>
                <a:gd name="connsiteY7" fmla="*/ 2083377 h 2088573"/>
                <a:gd name="connsiteX8" fmla="*/ 1731 w 3889664"/>
                <a:gd name="connsiteY8" fmla="*/ 2078182 h 2088573"/>
                <a:gd name="connsiteX9" fmla="*/ 1732 w 3889664"/>
                <a:gd name="connsiteY9" fmla="*/ 1925782 h 2088573"/>
                <a:gd name="connsiteX10" fmla="*/ 1732 w 3889664"/>
                <a:gd name="connsiteY10" fmla="*/ 173182 h 2088573"/>
                <a:gd name="connsiteX11" fmla="*/ 35070 w 3889664"/>
                <a:gd name="connsiteY11" fmla="*/ 51738 h 2088573"/>
                <a:gd name="connsiteX12" fmla="*/ 154131 w 3889664"/>
                <a:gd name="connsiteY12" fmla="*/ 20782 h 2088573"/>
                <a:gd name="connsiteX13" fmla="*/ 1449532 w 3889664"/>
                <a:gd name="connsiteY13" fmla="*/ 20782 h 2088573"/>
                <a:gd name="connsiteX14" fmla="*/ 1449532 w 3889664"/>
                <a:gd name="connsiteY14" fmla="*/ 173182 h 2088573"/>
                <a:gd name="connsiteX15" fmla="*/ 1373332 w 3889664"/>
                <a:gd name="connsiteY15" fmla="*/ 249382 h 2088573"/>
                <a:gd name="connsiteX16" fmla="*/ 1373332 w 3889664"/>
                <a:gd name="connsiteY16" fmla="*/ 554182 h 2088573"/>
                <a:gd name="connsiteX17" fmla="*/ 1678132 w 3889664"/>
                <a:gd name="connsiteY17" fmla="*/ 554182 h 2088573"/>
                <a:gd name="connsiteX18" fmla="*/ 1678132 w 3889664"/>
                <a:gd name="connsiteY18" fmla="*/ 249382 h 2088573"/>
                <a:gd name="connsiteX19" fmla="*/ 1601932 w 3889664"/>
                <a:gd name="connsiteY19" fmla="*/ 173182 h 2088573"/>
                <a:gd name="connsiteX20" fmla="*/ 1601932 w 3889664"/>
                <a:gd name="connsiteY20" fmla="*/ 20782 h 2088573"/>
                <a:gd name="connsiteX21" fmla="*/ 2287732 w 3889664"/>
                <a:gd name="connsiteY21" fmla="*/ 20782 h 2088573"/>
                <a:gd name="connsiteX22" fmla="*/ 2287732 w 3889664"/>
                <a:gd name="connsiteY22" fmla="*/ 173182 h 2088573"/>
                <a:gd name="connsiteX23" fmla="*/ 2211532 w 3889664"/>
                <a:gd name="connsiteY23" fmla="*/ 249382 h 2088573"/>
                <a:gd name="connsiteX24" fmla="*/ 2211532 w 3889664"/>
                <a:gd name="connsiteY24" fmla="*/ 554182 h 2088573"/>
                <a:gd name="connsiteX25" fmla="*/ 2516332 w 3889664"/>
                <a:gd name="connsiteY25" fmla="*/ 554182 h 2088573"/>
                <a:gd name="connsiteX26" fmla="*/ 2516332 w 3889664"/>
                <a:gd name="connsiteY26" fmla="*/ 249382 h 2088573"/>
                <a:gd name="connsiteX27" fmla="*/ 2440132 w 3889664"/>
                <a:gd name="connsiteY27" fmla="*/ 173182 h 2088573"/>
                <a:gd name="connsiteX28" fmla="*/ 2440132 w 3889664"/>
                <a:gd name="connsiteY28" fmla="*/ 20782 h 2088573"/>
                <a:gd name="connsiteX29" fmla="*/ 3177887 w 3889664"/>
                <a:gd name="connsiteY29" fmla="*/ 0 h 2088573"/>
                <a:gd name="connsiteX0" fmla="*/ 3178535 w 3890312"/>
                <a:gd name="connsiteY0" fmla="*/ 0 h 2088573"/>
                <a:gd name="connsiteX1" fmla="*/ 3703275 w 3890312"/>
                <a:gd name="connsiteY1" fmla="*/ 0 h 2088573"/>
                <a:gd name="connsiteX2" fmla="*/ 3859139 w 3890312"/>
                <a:gd name="connsiteY2" fmla="*/ 51955 h 2088573"/>
                <a:gd name="connsiteX3" fmla="*/ 3890312 w 3890312"/>
                <a:gd name="connsiteY3" fmla="*/ 202623 h 2088573"/>
                <a:gd name="connsiteX4" fmla="*/ 3885116 w 3890312"/>
                <a:gd name="connsiteY4" fmla="*/ 1875559 h 2088573"/>
                <a:gd name="connsiteX5" fmla="*/ 3869530 w 3890312"/>
                <a:gd name="connsiteY5" fmla="*/ 2041814 h 2088573"/>
                <a:gd name="connsiteX6" fmla="*/ 3692885 w 3890312"/>
                <a:gd name="connsiteY6" fmla="*/ 2088573 h 2088573"/>
                <a:gd name="connsiteX7" fmla="*/ 170366 w 3890312"/>
                <a:gd name="connsiteY7" fmla="*/ 2083377 h 2088573"/>
                <a:gd name="connsiteX8" fmla="*/ 2379 w 3890312"/>
                <a:gd name="connsiteY8" fmla="*/ 2078182 h 2088573"/>
                <a:gd name="connsiteX9" fmla="*/ 2380 w 3890312"/>
                <a:gd name="connsiteY9" fmla="*/ 1925782 h 2088573"/>
                <a:gd name="connsiteX10" fmla="*/ 2380 w 3890312"/>
                <a:gd name="connsiteY10" fmla="*/ 173182 h 2088573"/>
                <a:gd name="connsiteX11" fmla="*/ 35718 w 3890312"/>
                <a:gd name="connsiteY11" fmla="*/ 51738 h 2088573"/>
                <a:gd name="connsiteX12" fmla="*/ 154779 w 3890312"/>
                <a:gd name="connsiteY12" fmla="*/ 20782 h 2088573"/>
                <a:gd name="connsiteX13" fmla="*/ 1450180 w 3890312"/>
                <a:gd name="connsiteY13" fmla="*/ 20782 h 2088573"/>
                <a:gd name="connsiteX14" fmla="*/ 1450180 w 3890312"/>
                <a:gd name="connsiteY14" fmla="*/ 173182 h 2088573"/>
                <a:gd name="connsiteX15" fmla="*/ 1373980 w 3890312"/>
                <a:gd name="connsiteY15" fmla="*/ 249382 h 2088573"/>
                <a:gd name="connsiteX16" fmla="*/ 1373980 w 3890312"/>
                <a:gd name="connsiteY16" fmla="*/ 554182 h 2088573"/>
                <a:gd name="connsiteX17" fmla="*/ 1678780 w 3890312"/>
                <a:gd name="connsiteY17" fmla="*/ 554182 h 2088573"/>
                <a:gd name="connsiteX18" fmla="*/ 1678780 w 3890312"/>
                <a:gd name="connsiteY18" fmla="*/ 249382 h 2088573"/>
                <a:gd name="connsiteX19" fmla="*/ 1602580 w 3890312"/>
                <a:gd name="connsiteY19" fmla="*/ 173182 h 2088573"/>
                <a:gd name="connsiteX20" fmla="*/ 1602580 w 3890312"/>
                <a:gd name="connsiteY20" fmla="*/ 20782 h 2088573"/>
                <a:gd name="connsiteX21" fmla="*/ 2288380 w 3890312"/>
                <a:gd name="connsiteY21" fmla="*/ 20782 h 2088573"/>
                <a:gd name="connsiteX22" fmla="*/ 2288380 w 3890312"/>
                <a:gd name="connsiteY22" fmla="*/ 173182 h 2088573"/>
                <a:gd name="connsiteX23" fmla="*/ 2212180 w 3890312"/>
                <a:gd name="connsiteY23" fmla="*/ 249382 h 2088573"/>
                <a:gd name="connsiteX24" fmla="*/ 2212180 w 3890312"/>
                <a:gd name="connsiteY24" fmla="*/ 554182 h 2088573"/>
                <a:gd name="connsiteX25" fmla="*/ 2516980 w 3890312"/>
                <a:gd name="connsiteY25" fmla="*/ 554182 h 2088573"/>
                <a:gd name="connsiteX26" fmla="*/ 2516980 w 3890312"/>
                <a:gd name="connsiteY26" fmla="*/ 249382 h 2088573"/>
                <a:gd name="connsiteX27" fmla="*/ 2440780 w 3890312"/>
                <a:gd name="connsiteY27" fmla="*/ 173182 h 2088573"/>
                <a:gd name="connsiteX28" fmla="*/ 2440780 w 3890312"/>
                <a:gd name="connsiteY28" fmla="*/ 20782 h 2088573"/>
                <a:gd name="connsiteX29" fmla="*/ 3178535 w 3890312"/>
                <a:gd name="connsiteY29" fmla="*/ 0 h 2088573"/>
                <a:gd name="connsiteX0" fmla="*/ 3178535 w 3890312"/>
                <a:gd name="connsiteY0" fmla="*/ 0 h 2088573"/>
                <a:gd name="connsiteX1" fmla="*/ 3703275 w 3890312"/>
                <a:gd name="connsiteY1" fmla="*/ 0 h 2088573"/>
                <a:gd name="connsiteX2" fmla="*/ 3859139 w 3890312"/>
                <a:gd name="connsiteY2" fmla="*/ 51955 h 2088573"/>
                <a:gd name="connsiteX3" fmla="*/ 3890312 w 3890312"/>
                <a:gd name="connsiteY3" fmla="*/ 202623 h 2088573"/>
                <a:gd name="connsiteX4" fmla="*/ 3885116 w 3890312"/>
                <a:gd name="connsiteY4" fmla="*/ 1875559 h 2088573"/>
                <a:gd name="connsiteX5" fmla="*/ 3869530 w 3890312"/>
                <a:gd name="connsiteY5" fmla="*/ 2041814 h 2088573"/>
                <a:gd name="connsiteX6" fmla="*/ 3692885 w 3890312"/>
                <a:gd name="connsiteY6" fmla="*/ 2088573 h 2088573"/>
                <a:gd name="connsiteX7" fmla="*/ 154779 w 3890312"/>
                <a:gd name="connsiteY7" fmla="*/ 2078182 h 2088573"/>
                <a:gd name="connsiteX8" fmla="*/ 2379 w 3890312"/>
                <a:gd name="connsiteY8" fmla="*/ 2078182 h 2088573"/>
                <a:gd name="connsiteX9" fmla="*/ 2380 w 3890312"/>
                <a:gd name="connsiteY9" fmla="*/ 1925782 h 2088573"/>
                <a:gd name="connsiteX10" fmla="*/ 2380 w 3890312"/>
                <a:gd name="connsiteY10" fmla="*/ 173182 h 2088573"/>
                <a:gd name="connsiteX11" fmla="*/ 35718 w 3890312"/>
                <a:gd name="connsiteY11" fmla="*/ 51738 h 2088573"/>
                <a:gd name="connsiteX12" fmla="*/ 154779 w 3890312"/>
                <a:gd name="connsiteY12" fmla="*/ 20782 h 2088573"/>
                <a:gd name="connsiteX13" fmla="*/ 1450180 w 3890312"/>
                <a:gd name="connsiteY13" fmla="*/ 20782 h 2088573"/>
                <a:gd name="connsiteX14" fmla="*/ 1450180 w 3890312"/>
                <a:gd name="connsiteY14" fmla="*/ 173182 h 2088573"/>
                <a:gd name="connsiteX15" fmla="*/ 1373980 w 3890312"/>
                <a:gd name="connsiteY15" fmla="*/ 249382 h 2088573"/>
                <a:gd name="connsiteX16" fmla="*/ 1373980 w 3890312"/>
                <a:gd name="connsiteY16" fmla="*/ 554182 h 2088573"/>
                <a:gd name="connsiteX17" fmla="*/ 1678780 w 3890312"/>
                <a:gd name="connsiteY17" fmla="*/ 554182 h 2088573"/>
                <a:gd name="connsiteX18" fmla="*/ 1678780 w 3890312"/>
                <a:gd name="connsiteY18" fmla="*/ 249382 h 2088573"/>
                <a:gd name="connsiteX19" fmla="*/ 1602580 w 3890312"/>
                <a:gd name="connsiteY19" fmla="*/ 173182 h 2088573"/>
                <a:gd name="connsiteX20" fmla="*/ 1602580 w 3890312"/>
                <a:gd name="connsiteY20" fmla="*/ 20782 h 2088573"/>
                <a:gd name="connsiteX21" fmla="*/ 2288380 w 3890312"/>
                <a:gd name="connsiteY21" fmla="*/ 20782 h 2088573"/>
                <a:gd name="connsiteX22" fmla="*/ 2288380 w 3890312"/>
                <a:gd name="connsiteY22" fmla="*/ 173182 h 2088573"/>
                <a:gd name="connsiteX23" fmla="*/ 2212180 w 3890312"/>
                <a:gd name="connsiteY23" fmla="*/ 249382 h 2088573"/>
                <a:gd name="connsiteX24" fmla="*/ 2212180 w 3890312"/>
                <a:gd name="connsiteY24" fmla="*/ 554182 h 2088573"/>
                <a:gd name="connsiteX25" fmla="*/ 2516980 w 3890312"/>
                <a:gd name="connsiteY25" fmla="*/ 554182 h 2088573"/>
                <a:gd name="connsiteX26" fmla="*/ 2516980 w 3890312"/>
                <a:gd name="connsiteY26" fmla="*/ 249382 h 2088573"/>
                <a:gd name="connsiteX27" fmla="*/ 2440780 w 3890312"/>
                <a:gd name="connsiteY27" fmla="*/ 173182 h 2088573"/>
                <a:gd name="connsiteX28" fmla="*/ 2440780 w 3890312"/>
                <a:gd name="connsiteY28" fmla="*/ 20782 h 2088573"/>
                <a:gd name="connsiteX29" fmla="*/ 3178535 w 3890312"/>
                <a:gd name="connsiteY29" fmla="*/ 0 h 2088573"/>
                <a:gd name="connsiteX0" fmla="*/ 3638840 w 4350617"/>
                <a:gd name="connsiteY0" fmla="*/ 0 h 2128982"/>
                <a:gd name="connsiteX1" fmla="*/ 4163580 w 4350617"/>
                <a:gd name="connsiteY1" fmla="*/ 0 h 2128982"/>
                <a:gd name="connsiteX2" fmla="*/ 4319444 w 4350617"/>
                <a:gd name="connsiteY2" fmla="*/ 51955 h 2128982"/>
                <a:gd name="connsiteX3" fmla="*/ 4350617 w 4350617"/>
                <a:gd name="connsiteY3" fmla="*/ 202623 h 2128982"/>
                <a:gd name="connsiteX4" fmla="*/ 4345421 w 4350617"/>
                <a:gd name="connsiteY4" fmla="*/ 1875559 h 2128982"/>
                <a:gd name="connsiteX5" fmla="*/ 4329835 w 4350617"/>
                <a:gd name="connsiteY5" fmla="*/ 2041814 h 2128982"/>
                <a:gd name="connsiteX6" fmla="*/ 4153190 w 4350617"/>
                <a:gd name="connsiteY6" fmla="*/ 2088573 h 2128982"/>
                <a:gd name="connsiteX7" fmla="*/ 615084 w 4350617"/>
                <a:gd name="connsiteY7" fmla="*/ 2078182 h 2128982"/>
                <a:gd name="connsiteX8" fmla="*/ 462684 w 4350617"/>
                <a:gd name="connsiteY8" fmla="*/ 2078182 h 2128982"/>
                <a:gd name="connsiteX9" fmla="*/ 462685 w 4350617"/>
                <a:gd name="connsiteY9" fmla="*/ 1925782 h 2128982"/>
                <a:gd name="connsiteX10" fmla="*/ 462685 w 4350617"/>
                <a:gd name="connsiteY10" fmla="*/ 173182 h 2128982"/>
                <a:gd name="connsiteX11" fmla="*/ 496023 w 4350617"/>
                <a:gd name="connsiteY11" fmla="*/ 51738 h 2128982"/>
                <a:gd name="connsiteX12" fmla="*/ 615084 w 4350617"/>
                <a:gd name="connsiteY12" fmla="*/ 20782 h 2128982"/>
                <a:gd name="connsiteX13" fmla="*/ 1910485 w 4350617"/>
                <a:gd name="connsiteY13" fmla="*/ 20782 h 2128982"/>
                <a:gd name="connsiteX14" fmla="*/ 1910485 w 4350617"/>
                <a:gd name="connsiteY14" fmla="*/ 173182 h 2128982"/>
                <a:gd name="connsiteX15" fmla="*/ 1834285 w 4350617"/>
                <a:gd name="connsiteY15" fmla="*/ 249382 h 2128982"/>
                <a:gd name="connsiteX16" fmla="*/ 1834285 w 4350617"/>
                <a:gd name="connsiteY16" fmla="*/ 554182 h 2128982"/>
                <a:gd name="connsiteX17" fmla="*/ 2139085 w 4350617"/>
                <a:gd name="connsiteY17" fmla="*/ 554182 h 2128982"/>
                <a:gd name="connsiteX18" fmla="*/ 2139085 w 4350617"/>
                <a:gd name="connsiteY18" fmla="*/ 249382 h 2128982"/>
                <a:gd name="connsiteX19" fmla="*/ 2062885 w 4350617"/>
                <a:gd name="connsiteY19" fmla="*/ 173182 h 2128982"/>
                <a:gd name="connsiteX20" fmla="*/ 2062885 w 4350617"/>
                <a:gd name="connsiteY20" fmla="*/ 20782 h 2128982"/>
                <a:gd name="connsiteX21" fmla="*/ 2748685 w 4350617"/>
                <a:gd name="connsiteY21" fmla="*/ 20782 h 2128982"/>
                <a:gd name="connsiteX22" fmla="*/ 2748685 w 4350617"/>
                <a:gd name="connsiteY22" fmla="*/ 173182 h 2128982"/>
                <a:gd name="connsiteX23" fmla="*/ 2672485 w 4350617"/>
                <a:gd name="connsiteY23" fmla="*/ 249382 h 2128982"/>
                <a:gd name="connsiteX24" fmla="*/ 2672485 w 4350617"/>
                <a:gd name="connsiteY24" fmla="*/ 554182 h 2128982"/>
                <a:gd name="connsiteX25" fmla="*/ 2977285 w 4350617"/>
                <a:gd name="connsiteY25" fmla="*/ 554182 h 2128982"/>
                <a:gd name="connsiteX26" fmla="*/ 2977285 w 4350617"/>
                <a:gd name="connsiteY26" fmla="*/ 249382 h 2128982"/>
                <a:gd name="connsiteX27" fmla="*/ 2901085 w 4350617"/>
                <a:gd name="connsiteY27" fmla="*/ 173182 h 2128982"/>
                <a:gd name="connsiteX28" fmla="*/ 2901085 w 4350617"/>
                <a:gd name="connsiteY28" fmla="*/ 20782 h 2128982"/>
                <a:gd name="connsiteX29" fmla="*/ 3638840 w 4350617"/>
                <a:gd name="connsiteY29" fmla="*/ 0 h 2128982"/>
                <a:gd name="connsiteX0" fmla="*/ 3638840 w 4350617"/>
                <a:gd name="connsiteY0" fmla="*/ 0 h 2205182"/>
                <a:gd name="connsiteX1" fmla="*/ 4163580 w 4350617"/>
                <a:gd name="connsiteY1" fmla="*/ 0 h 2205182"/>
                <a:gd name="connsiteX2" fmla="*/ 4319444 w 4350617"/>
                <a:gd name="connsiteY2" fmla="*/ 51955 h 2205182"/>
                <a:gd name="connsiteX3" fmla="*/ 4350617 w 4350617"/>
                <a:gd name="connsiteY3" fmla="*/ 202623 h 2205182"/>
                <a:gd name="connsiteX4" fmla="*/ 4345421 w 4350617"/>
                <a:gd name="connsiteY4" fmla="*/ 1875559 h 2205182"/>
                <a:gd name="connsiteX5" fmla="*/ 4329835 w 4350617"/>
                <a:gd name="connsiteY5" fmla="*/ 2041814 h 2205182"/>
                <a:gd name="connsiteX6" fmla="*/ 4153190 w 4350617"/>
                <a:gd name="connsiteY6" fmla="*/ 2088573 h 2205182"/>
                <a:gd name="connsiteX7" fmla="*/ 615084 w 4350617"/>
                <a:gd name="connsiteY7" fmla="*/ 2078182 h 2205182"/>
                <a:gd name="connsiteX8" fmla="*/ 462684 w 4350617"/>
                <a:gd name="connsiteY8" fmla="*/ 2078182 h 2205182"/>
                <a:gd name="connsiteX9" fmla="*/ 462685 w 4350617"/>
                <a:gd name="connsiteY9" fmla="*/ 1925782 h 2205182"/>
                <a:gd name="connsiteX10" fmla="*/ 462685 w 4350617"/>
                <a:gd name="connsiteY10" fmla="*/ 173182 h 2205182"/>
                <a:gd name="connsiteX11" fmla="*/ 496023 w 4350617"/>
                <a:gd name="connsiteY11" fmla="*/ 51738 h 2205182"/>
                <a:gd name="connsiteX12" fmla="*/ 615084 w 4350617"/>
                <a:gd name="connsiteY12" fmla="*/ 20782 h 2205182"/>
                <a:gd name="connsiteX13" fmla="*/ 1910485 w 4350617"/>
                <a:gd name="connsiteY13" fmla="*/ 20782 h 2205182"/>
                <a:gd name="connsiteX14" fmla="*/ 1910485 w 4350617"/>
                <a:gd name="connsiteY14" fmla="*/ 173182 h 2205182"/>
                <a:gd name="connsiteX15" fmla="*/ 1834285 w 4350617"/>
                <a:gd name="connsiteY15" fmla="*/ 249382 h 2205182"/>
                <a:gd name="connsiteX16" fmla="*/ 1834285 w 4350617"/>
                <a:gd name="connsiteY16" fmla="*/ 554182 h 2205182"/>
                <a:gd name="connsiteX17" fmla="*/ 2139085 w 4350617"/>
                <a:gd name="connsiteY17" fmla="*/ 554182 h 2205182"/>
                <a:gd name="connsiteX18" fmla="*/ 2139085 w 4350617"/>
                <a:gd name="connsiteY18" fmla="*/ 249382 h 2205182"/>
                <a:gd name="connsiteX19" fmla="*/ 2062885 w 4350617"/>
                <a:gd name="connsiteY19" fmla="*/ 173182 h 2205182"/>
                <a:gd name="connsiteX20" fmla="*/ 2062885 w 4350617"/>
                <a:gd name="connsiteY20" fmla="*/ 20782 h 2205182"/>
                <a:gd name="connsiteX21" fmla="*/ 2748685 w 4350617"/>
                <a:gd name="connsiteY21" fmla="*/ 20782 h 2205182"/>
                <a:gd name="connsiteX22" fmla="*/ 2748685 w 4350617"/>
                <a:gd name="connsiteY22" fmla="*/ 173182 h 2205182"/>
                <a:gd name="connsiteX23" fmla="*/ 2672485 w 4350617"/>
                <a:gd name="connsiteY23" fmla="*/ 249382 h 2205182"/>
                <a:gd name="connsiteX24" fmla="*/ 2672485 w 4350617"/>
                <a:gd name="connsiteY24" fmla="*/ 554182 h 2205182"/>
                <a:gd name="connsiteX25" fmla="*/ 2977285 w 4350617"/>
                <a:gd name="connsiteY25" fmla="*/ 554182 h 2205182"/>
                <a:gd name="connsiteX26" fmla="*/ 2977285 w 4350617"/>
                <a:gd name="connsiteY26" fmla="*/ 249382 h 2205182"/>
                <a:gd name="connsiteX27" fmla="*/ 2901085 w 4350617"/>
                <a:gd name="connsiteY27" fmla="*/ 173182 h 2205182"/>
                <a:gd name="connsiteX28" fmla="*/ 2901085 w 4350617"/>
                <a:gd name="connsiteY28" fmla="*/ 20782 h 2205182"/>
                <a:gd name="connsiteX29" fmla="*/ 3638840 w 4350617"/>
                <a:gd name="connsiteY29" fmla="*/ 0 h 2205182"/>
                <a:gd name="connsiteX0" fmla="*/ 3638840 w 4350617"/>
                <a:gd name="connsiteY0" fmla="*/ 0 h 2088573"/>
                <a:gd name="connsiteX1" fmla="*/ 4163580 w 4350617"/>
                <a:gd name="connsiteY1" fmla="*/ 0 h 2088573"/>
                <a:gd name="connsiteX2" fmla="*/ 4319444 w 4350617"/>
                <a:gd name="connsiteY2" fmla="*/ 51955 h 2088573"/>
                <a:gd name="connsiteX3" fmla="*/ 4350617 w 4350617"/>
                <a:gd name="connsiteY3" fmla="*/ 202623 h 2088573"/>
                <a:gd name="connsiteX4" fmla="*/ 4345421 w 4350617"/>
                <a:gd name="connsiteY4" fmla="*/ 1875559 h 2088573"/>
                <a:gd name="connsiteX5" fmla="*/ 4329835 w 4350617"/>
                <a:gd name="connsiteY5" fmla="*/ 2041814 h 2088573"/>
                <a:gd name="connsiteX6" fmla="*/ 4153190 w 4350617"/>
                <a:gd name="connsiteY6" fmla="*/ 2088573 h 2088573"/>
                <a:gd name="connsiteX7" fmla="*/ 615084 w 4350617"/>
                <a:gd name="connsiteY7" fmla="*/ 2078182 h 2088573"/>
                <a:gd name="connsiteX8" fmla="*/ 462684 w 4350617"/>
                <a:gd name="connsiteY8" fmla="*/ 2078182 h 2088573"/>
                <a:gd name="connsiteX9" fmla="*/ 462685 w 4350617"/>
                <a:gd name="connsiteY9" fmla="*/ 1925782 h 2088573"/>
                <a:gd name="connsiteX10" fmla="*/ 462685 w 4350617"/>
                <a:gd name="connsiteY10" fmla="*/ 173182 h 2088573"/>
                <a:gd name="connsiteX11" fmla="*/ 496023 w 4350617"/>
                <a:gd name="connsiteY11" fmla="*/ 51738 h 2088573"/>
                <a:gd name="connsiteX12" fmla="*/ 615084 w 4350617"/>
                <a:gd name="connsiteY12" fmla="*/ 20782 h 2088573"/>
                <a:gd name="connsiteX13" fmla="*/ 1910485 w 4350617"/>
                <a:gd name="connsiteY13" fmla="*/ 20782 h 2088573"/>
                <a:gd name="connsiteX14" fmla="*/ 1910485 w 4350617"/>
                <a:gd name="connsiteY14" fmla="*/ 173182 h 2088573"/>
                <a:gd name="connsiteX15" fmla="*/ 1834285 w 4350617"/>
                <a:gd name="connsiteY15" fmla="*/ 249382 h 2088573"/>
                <a:gd name="connsiteX16" fmla="*/ 1834285 w 4350617"/>
                <a:gd name="connsiteY16" fmla="*/ 554182 h 2088573"/>
                <a:gd name="connsiteX17" fmla="*/ 2139085 w 4350617"/>
                <a:gd name="connsiteY17" fmla="*/ 554182 h 2088573"/>
                <a:gd name="connsiteX18" fmla="*/ 2139085 w 4350617"/>
                <a:gd name="connsiteY18" fmla="*/ 249382 h 2088573"/>
                <a:gd name="connsiteX19" fmla="*/ 2062885 w 4350617"/>
                <a:gd name="connsiteY19" fmla="*/ 173182 h 2088573"/>
                <a:gd name="connsiteX20" fmla="*/ 2062885 w 4350617"/>
                <a:gd name="connsiteY20" fmla="*/ 20782 h 2088573"/>
                <a:gd name="connsiteX21" fmla="*/ 2748685 w 4350617"/>
                <a:gd name="connsiteY21" fmla="*/ 20782 h 2088573"/>
                <a:gd name="connsiteX22" fmla="*/ 2748685 w 4350617"/>
                <a:gd name="connsiteY22" fmla="*/ 173182 h 2088573"/>
                <a:gd name="connsiteX23" fmla="*/ 2672485 w 4350617"/>
                <a:gd name="connsiteY23" fmla="*/ 249382 h 2088573"/>
                <a:gd name="connsiteX24" fmla="*/ 2672485 w 4350617"/>
                <a:gd name="connsiteY24" fmla="*/ 554182 h 2088573"/>
                <a:gd name="connsiteX25" fmla="*/ 2977285 w 4350617"/>
                <a:gd name="connsiteY25" fmla="*/ 554182 h 2088573"/>
                <a:gd name="connsiteX26" fmla="*/ 2977285 w 4350617"/>
                <a:gd name="connsiteY26" fmla="*/ 249382 h 2088573"/>
                <a:gd name="connsiteX27" fmla="*/ 2901085 w 4350617"/>
                <a:gd name="connsiteY27" fmla="*/ 173182 h 2088573"/>
                <a:gd name="connsiteX28" fmla="*/ 2901085 w 4350617"/>
                <a:gd name="connsiteY28" fmla="*/ 20782 h 2088573"/>
                <a:gd name="connsiteX29" fmla="*/ 3638840 w 4350617"/>
                <a:gd name="connsiteY29" fmla="*/ 0 h 2088573"/>
                <a:gd name="connsiteX0" fmla="*/ 3178535 w 3890312"/>
                <a:gd name="connsiteY0" fmla="*/ 0 h 2088573"/>
                <a:gd name="connsiteX1" fmla="*/ 3703275 w 3890312"/>
                <a:gd name="connsiteY1" fmla="*/ 0 h 2088573"/>
                <a:gd name="connsiteX2" fmla="*/ 3859139 w 3890312"/>
                <a:gd name="connsiteY2" fmla="*/ 51955 h 2088573"/>
                <a:gd name="connsiteX3" fmla="*/ 3890312 w 3890312"/>
                <a:gd name="connsiteY3" fmla="*/ 202623 h 2088573"/>
                <a:gd name="connsiteX4" fmla="*/ 3885116 w 3890312"/>
                <a:gd name="connsiteY4" fmla="*/ 1875559 h 2088573"/>
                <a:gd name="connsiteX5" fmla="*/ 3869530 w 3890312"/>
                <a:gd name="connsiteY5" fmla="*/ 2041814 h 2088573"/>
                <a:gd name="connsiteX6" fmla="*/ 3692885 w 3890312"/>
                <a:gd name="connsiteY6" fmla="*/ 2088573 h 2088573"/>
                <a:gd name="connsiteX7" fmla="*/ 154779 w 3890312"/>
                <a:gd name="connsiteY7" fmla="*/ 2078182 h 2088573"/>
                <a:gd name="connsiteX8" fmla="*/ 2379 w 3890312"/>
                <a:gd name="connsiteY8" fmla="*/ 2078182 h 2088573"/>
                <a:gd name="connsiteX9" fmla="*/ 2380 w 3890312"/>
                <a:gd name="connsiteY9" fmla="*/ 1925782 h 2088573"/>
                <a:gd name="connsiteX10" fmla="*/ 2380 w 3890312"/>
                <a:gd name="connsiteY10" fmla="*/ 173182 h 2088573"/>
                <a:gd name="connsiteX11" fmla="*/ 35718 w 3890312"/>
                <a:gd name="connsiteY11" fmla="*/ 51738 h 2088573"/>
                <a:gd name="connsiteX12" fmla="*/ 154779 w 3890312"/>
                <a:gd name="connsiteY12" fmla="*/ 20782 h 2088573"/>
                <a:gd name="connsiteX13" fmla="*/ 1450180 w 3890312"/>
                <a:gd name="connsiteY13" fmla="*/ 20782 h 2088573"/>
                <a:gd name="connsiteX14" fmla="*/ 1450180 w 3890312"/>
                <a:gd name="connsiteY14" fmla="*/ 173182 h 2088573"/>
                <a:gd name="connsiteX15" fmla="*/ 1373980 w 3890312"/>
                <a:gd name="connsiteY15" fmla="*/ 249382 h 2088573"/>
                <a:gd name="connsiteX16" fmla="*/ 1373980 w 3890312"/>
                <a:gd name="connsiteY16" fmla="*/ 554182 h 2088573"/>
                <a:gd name="connsiteX17" fmla="*/ 1678780 w 3890312"/>
                <a:gd name="connsiteY17" fmla="*/ 554182 h 2088573"/>
                <a:gd name="connsiteX18" fmla="*/ 1678780 w 3890312"/>
                <a:gd name="connsiteY18" fmla="*/ 249382 h 2088573"/>
                <a:gd name="connsiteX19" fmla="*/ 1602580 w 3890312"/>
                <a:gd name="connsiteY19" fmla="*/ 173182 h 2088573"/>
                <a:gd name="connsiteX20" fmla="*/ 1602580 w 3890312"/>
                <a:gd name="connsiteY20" fmla="*/ 20782 h 2088573"/>
                <a:gd name="connsiteX21" fmla="*/ 2288380 w 3890312"/>
                <a:gd name="connsiteY21" fmla="*/ 20782 h 2088573"/>
                <a:gd name="connsiteX22" fmla="*/ 2288380 w 3890312"/>
                <a:gd name="connsiteY22" fmla="*/ 173182 h 2088573"/>
                <a:gd name="connsiteX23" fmla="*/ 2212180 w 3890312"/>
                <a:gd name="connsiteY23" fmla="*/ 249382 h 2088573"/>
                <a:gd name="connsiteX24" fmla="*/ 2212180 w 3890312"/>
                <a:gd name="connsiteY24" fmla="*/ 554182 h 2088573"/>
                <a:gd name="connsiteX25" fmla="*/ 2516980 w 3890312"/>
                <a:gd name="connsiteY25" fmla="*/ 554182 h 2088573"/>
                <a:gd name="connsiteX26" fmla="*/ 2516980 w 3890312"/>
                <a:gd name="connsiteY26" fmla="*/ 249382 h 2088573"/>
                <a:gd name="connsiteX27" fmla="*/ 2440780 w 3890312"/>
                <a:gd name="connsiteY27" fmla="*/ 173182 h 2088573"/>
                <a:gd name="connsiteX28" fmla="*/ 2440780 w 3890312"/>
                <a:gd name="connsiteY28" fmla="*/ 20782 h 2088573"/>
                <a:gd name="connsiteX29" fmla="*/ 3178535 w 3890312"/>
                <a:gd name="connsiteY29" fmla="*/ 0 h 2088573"/>
                <a:gd name="connsiteX0" fmla="*/ 3178535 w 3890312"/>
                <a:gd name="connsiteY0" fmla="*/ 0 h 2088573"/>
                <a:gd name="connsiteX1" fmla="*/ 3703275 w 3890312"/>
                <a:gd name="connsiteY1" fmla="*/ 0 h 2088573"/>
                <a:gd name="connsiteX2" fmla="*/ 3859139 w 3890312"/>
                <a:gd name="connsiteY2" fmla="*/ 51955 h 2088573"/>
                <a:gd name="connsiteX3" fmla="*/ 3890312 w 3890312"/>
                <a:gd name="connsiteY3" fmla="*/ 202623 h 2088573"/>
                <a:gd name="connsiteX4" fmla="*/ 3885116 w 3890312"/>
                <a:gd name="connsiteY4" fmla="*/ 1875559 h 2088573"/>
                <a:gd name="connsiteX5" fmla="*/ 3869530 w 3890312"/>
                <a:gd name="connsiteY5" fmla="*/ 2041814 h 2088573"/>
                <a:gd name="connsiteX6" fmla="*/ 3692885 w 3890312"/>
                <a:gd name="connsiteY6" fmla="*/ 2088573 h 2088573"/>
                <a:gd name="connsiteX7" fmla="*/ 154779 w 3890312"/>
                <a:gd name="connsiteY7" fmla="*/ 2078182 h 2088573"/>
                <a:gd name="connsiteX8" fmla="*/ 2379 w 3890312"/>
                <a:gd name="connsiteY8" fmla="*/ 2078182 h 2088573"/>
                <a:gd name="connsiteX9" fmla="*/ 2380 w 3890312"/>
                <a:gd name="connsiteY9" fmla="*/ 1925782 h 2088573"/>
                <a:gd name="connsiteX10" fmla="*/ 2380 w 3890312"/>
                <a:gd name="connsiteY10" fmla="*/ 173182 h 2088573"/>
                <a:gd name="connsiteX11" fmla="*/ 35718 w 3890312"/>
                <a:gd name="connsiteY11" fmla="*/ 51738 h 2088573"/>
                <a:gd name="connsiteX12" fmla="*/ 154779 w 3890312"/>
                <a:gd name="connsiteY12" fmla="*/ 20782 h 2088573"/>
                <a:gd name="connsiteX13" fmla="*/ 1450180 w 3890312"/>
                <a:gd name="connsiteY13" fmla="*/ 20782 h 2088573"/>
                <a:gd name="connsiteX14" fmla="*/ 1450180 w 3890312"/>
                <a:gd name="connsiteY14" fmla="*/ 173182 h 2088573"/>
                <a:gd name="connsiteX15" fmla="*/ 1373980 w 3890312"/>
                <a:gd name="connsiteY15" fmla="*/ 249382 h 2088573"/>
                <a:gd name="connsiteX16" fmla="*/ 1373980 w 3890312"/>
                <a:gd name="connsiteY16" fmla="*/ 554182 h 2088573"/>
                <a:gd name="connsiteX17" fmla="*/ 1678780 w 3890312"/>
                <a:gd name="connsiteY17" fmla="*/ 554182 h 2088573"/>
                <a:gd name="connsiteX18" fmla="*/ 1678780 w 3890312"/>
                <a:gd name="connsiteY18" fmla="*/ 249382 h 2088573"/>
                <a:gd name="connsiteX19" fmla="*/ 1602580 w 3890312"/>
                <a:gd name="connsiteY19" fmla="*/ 173182 h 2088573"/>
                <a:gd name="connsiteX20" fmla="*/ 1602580 w 3890312"/>
                <a:gd name="connsiteY20" fmla="*/ 20782 h 2088573"/>
                <a:gd name="connsiteX21" fmla="*/ 2288380 w 3890312"/>
                <a:gd name="connsiteY21" fmla="*/ 20782 h 2088573"/>
                <a:gd name="connsiteX22" fmla="*/ 2288380 w 3890312"/>
                <a:gd name="connsiteY22" fmla="*/ 173182 h 2088573"/>
                <a:gd name="connsiteX23" fmla="*/ 2212180 w 3890312"/>
                <a:gd name="connsiteY23" fmla="*/ 249382 h 2088573"/>
                <a:gd name="connsiteX24" fmla="*/ 2212180 w 3890312"/>
                <a:gd name="connsiteY24" fmla="*/ 554182 h 2088573"/>
                <a:gd name="connsiteX25" fmla="*/ 2516980 w 3890312"/>
                <a:gd name="connsiteY25" fmla="*/ 554182 h 2088573"/>
                <a:gd name="connsiteX26" fmla="*/ 2516980 w 3890312"/>
                <a:gd name="connsiteY26" fmla="*/ 249382 h 2088573"/>
                <a:gd name="connsiteX27" fmla="*/ 2440780 w 3890312"/>
                <a:gd name="connsiteY27" fmla="*/ 173182 h 2088573"/>
                <a:gd name="connsiteX28" fmla="*/ 2440780 w 3890312"/>
                <a:gd name="connsiteY28" fmla="*/ 20782 h 2088573"/>
                <a:gd name="connsiteX29" fmla="*/ 3178535 w 3890312"/>
                <a:gd name="connsiteY29" fmla="*/ 0 h 2088573"/>
                <a:gd name="connsiteX0" fmla="*/ 3214256 w 3926033"/>
                <a:gd name="connsiteY0" fmla="*/ 0 h 2088573"/>
                <a:gd name="connsiteX1" fmla="*/ 3738996 w 3926033"/>
                <a:gd name="connsiteY1" fmla="*/ 0 h 2088573"/>
                <a:gd name="connsiteX2" fmla="*/ 3894860 w 3926033"/>
                <a:gd name="connsiteY2" fmla="*/ 51955 h 2088573"/>
                <a:gd name="connsiteX3" fmla="*/ 3926033 w 3926033"/>
                <a:gd name="connsiteY3" fmla="*/ 202623 h 2088573"/>
                <a:gd name="connsiteX4" fmla="*/ 3920837 w 3926033"/>
                <a:gd name="connsiteY4" fmla="*/ 1875559 h 2088573"/>
                <a:gd name="connsiteX5" fmla="*/ 3905251 w 3926033"/>
                <a:gd name="connsiteY5" fmla="*/ 2041814 h 2088573"/>
                <a:gd name="connsiteX6" fmla="*/ 3728606 w 3926033"/>
                <a:gd name="connsiteY6" fmla="*/ 2088573 h 2088573"/>
                <a:gd name="connsiteX7" fmla="*/ 190500 w 3926033"/>
                <a:gd name="connsiteY7" fmla="*/ 2078182 h 2088573"/>
                <a:gd name="connsiteX8" fmla="*/ 38100 w 3926033"/>
                <a:gd name="connsiteY8" fmla="*/ 2078182 h 2088573"/>
                <a:gd name="connsiteX9" fmla="*/ 38101 w 3926033"/>
                <a:gd name="connsiteY9" fmla="*/ 1925782 h 2088573"/>
                <a:gd name="connsiteX10" fmla="*/ 38101 w 3926033"/>
                <a:gd name="connsiteY10" fmla="*/ 173182 h 2088573"/>
                <a:gd name="connsiteX11" fmla="*/ 71439 w 3926033"/>
                <a:gd name="connsiteY11" fmla="*/ 51738 h 2088573"/>
                <a:gd name="connsiteX12" fmla="*/ 190500 w 3926033"/>
                <a:gd name="connsiteY12" fmla="*/ 20782 h 2088573"/>
                <a:gd name="connsiteX13" fmla="*/ 1485901 w 3926033"/>
                <a:gd name="connsiteY13" fmla="*/ 20782 h 2088573"/>
                <a:gd name="connsiteX14" fmla="*/ 1485901 w 3926033"/>
                <a:gd name="connsiteY14" fmla="*/ 173182 h 2088573"/>
                <a:gd name="connsiteX15" fmla="*/ 1409701 w 3926033"/>
                <a:gd name="connsiteY15" fmla="*/ 249382 h 2088573"/>
                <a:gd name="connsiteX16" fmla="*/ 1409701 w 3926033"/>
                <a:gd name="connsiteY16" fmla="*/ 554182 h 2088573"/>
                <a:gd name="connsiteX17" fmla="*/ 1714501 w 3926033"/>
                <a:gd name="connsiteY17" fmla="*/ 554182 h 2088573"/>
                <a:gd name="connsiteX18" fmla="*/ 1714501 w 3926033"/>
                <a:gd name="connsiteY18" fmla="*/ 249382 h 2088573"/>
                <a:gd name="connsiteX19" fmla="*/ 1638301 w 3926033"/>
                <a:gd name="connsiteY19" fmla="*/ 173182 h 2088573"/>
                <a:gd name="connsiteX20" fmla="*/ 1638301 w 3926033"/>
                <a:gd name="connsiteY20" fmla="*/ 20782 h 2088573"/>
                <a:gd name="connsiteX21" fmla="*/ 2324101 w 3926033"/>
                <a:gd name="connsiteY21" fmla="*/ 20782 h 2088573"/>
                <a:gd name="connsiteX22" fmla="*/ 2324101 w 3926033"/>
                <a:gd name="connsiteY22" fmla="*/ 173182 h 2088573"/>
                <a:gd name="connsiteX23" fmla="*/ 2247901 w 3926033"/>
                <a:gd name="connsiteY23" fmla="*/ 249382 h 2088573"/>
                <a:gd name="connsiteX24" fmla="*/ 2247901 w 3926033"/>
                <a:gd name="connsiteY24" fmla="*/ 554182 h 2088573"/>
                <a:gd name="connsiteX25" fmla="*/ 2552701 w 3926033"/>
                <a:gd name="connsiteY25" fmla="*/ 554182 h 2088573"/>
                <a:gd name="connsiteX26" fmla="*/ 2552701 w 3926033"/>
                <a:gd name="connsiteY26" fmla="*/ 249382 h 2088573"/>
                <a:gd name="connsiteX27" fmla="*/ 2476501 w 3926033"/>
                <a:gd name="connsiteY27" fmla="*/ 173182 h 2088573"/>
                <a:gd name="connsiteX28" fmla="*/ 2476501 w 3926033"/>
                <a:gd name="connsiteY28" fmla="*/ 20782 h 2088573"/>
                <a:gd name="connsiteX29" fmla="*/ 3214256 w 3926033"/>
                <a:gd name="connsiteY29" fmla="*/ 0 h 2088573"/>
                <a:gd name="connsiteX0" fmla="*/ 3214256 w 3926033"/>
                <a:gd name="connsiteY0" fmla="*/ 0 h 2098025"/>
                <a:gd name="connsiteX1" fmla="*/ 3738996 w 3926033"/>
                <a:gd name="connsiteY1" fmla="*/ 0 h 2098025"/>
                <a:gd name="connsiteX2" fmla="*/ 3894860 w 3926033"/>
                <a:gd name="connsiteY2" fmla="*/ 51955 h 2098025"/>
                <a:gd name="connsiteX3" fmla="*/ 3926033 w 3926033"/>
                <a:gd name="connsiteY3" fmla="*/ 202623 h 2098025"/>
                <a:gd name="connsiteX4" fmla="*/ 3920837 w 3926033"/>
                <a:gd name="connsiteY4" fmla="*/ 1875559 h 2098025"/>
                <a:gd name="connsiteX5" fmla="*/ 3905251 w 3926033"/>
                <a:gd name="connsiteY5" fmla="*/ 2041814 h 2098025"/>
                <a:gd name="connsiteX6" fmla="*/ 3728606 w 3926033"/>
                <a:gd name="connsiteY6" fmla="*/ 2088573 h 2098025"/>
                <a:gd name="connsiteX7" fmla="*/ 190500 w 3926033"/>
                <a:gd name="connsiteY7" fmla="*/ 2078182 h 2098025"/>
                <a:gd name="connsiteX8" fmla="*/ 38100 w 3926033"/>
                <a:gd name="connsiteY8" fmla="*/ 2078182 h 2098025"/>
                <a:gd name="connsiteX9" fmla="*/ 38101 w 3926033"/>
                <a:gd name="connsiteY9" fmla="*/ 1925782 h 2098025"/>
                <a:gd name="connsiteX10" fmla="*/ 38101 w 3926033"/>
                <a:gd name="connsiteY10" fmla="*/ 173182 h 2098025"/>
                <a:gd name="connsiteX11" fmla="*/ 71439 w 3926033"/>
                <a:gd name="connsiteY11" fmla="*/ 51738 h 2098025"/>
                <a:gd name="connsiteX12" fmla="*/ 190500 w 3926033"/>
                <a:gd name="connsiteY12" fmla="*/ 20782 h 2098025"/>
                <a:gd name="connsiteX13" fmla="*/ 1485901 w 3926033"/>
                <a:gd name="connsiteY13" fmla="*/ 20782 h 2098025"/>
                <a:gd name="connsiteX14" fmla="*/ 1485901 w 3926033"/>
                <a:gd name="connsiteY14" fmla="*/ 173182 h 2098025"/>
                <a:gd name="connsiteX15" fmla="*/ 1409701 w 3926033"/>
                <a:gd name="connsiteY15" fmla="*/ 249382 h 2098025"/>
                <a:gd name="connsiteX16" fmla="*/ 1409701 w 3926033"/>
                <a:gd name="connsiteY16" fmla="*/ 554182 h 2098025"/>
                <a:gd name="connsiteX17" fmla="*/ 1714501 w 3926033"/>
                <a:gd name="connsiteY17" fmla="*/ 554182 h 2098025"/>
                <a:gd name="connsiteX18" fmla="*/ 1714501 w 3926033"/>
                <a:gd name="connsiteY18" fmla="*/ 249382 h 2098025"/>
                <a:gd name="connsiteX19" fmla="*/ 1638301 w 3926033"/>
                <a:gd name="connsiteY19" fmla="*/ 173182 h 2098025"/>
                <a:gd name="connsiteX20" fmla="*/ 1638301 w 3926033"/>
                <a:gd name="connsiteY20" fmla="*/ 20782 h 2098025"/>
                <a:gd name="connsiteX21" fmla="*/ 2324101 w 3926033"/>
                <a:gd name="connsiteY21" fmla="*/ 20782 h 2098025"/>
                <a:gd name="connsiteX22" fmla="*/ 2324101 w 3926033"/>
                <a:gd name="connsiteY22" fmla="*/ 173182 h 2098025"/>
                <a:gd name="connsiteX23" fmla="*/ 2247901 w 3926033"/>
                <a:gd name="connsiteY23" fmla="*/ 249382 h 2098025"/>
                <a:gd name="connsiteX24" fmla="*/ 2247901 w 3926033"/>
                <a:gd name="connsiteY24" fmla="*/ 554182 h 2098025"/>
                <a:gd name="connsiteX25" fmla="*/ 2552701 w 3926033"/>
                <a:gd name="connsiteY25" fmla="*/ 554182 h 2098025"/>
                <a:gd name="connsiteX26" fmla="*/ 2552701 w 3926033"/>
                <a:gd name="connsiteY26" fmla="*/ 249382 h 2098025"/>
                <a:gd name="connsiteX27" fmla="*/ 2476501 w 3926033"/>
                <a:gd name="connsiteY27" fmla="*/ 173182 h 2098025"/>
                <a:gd name="connsiteX28" fmla="*/ 2476501 w 3926033"/>
                <a:gd name="connsiteY28" fmla="*/ 20782 h 2098025"/>
                <a:gd name="connsiteX29" fmla="*/ 3214256 w 3926033"/>
                <a:gd name="connsiteY29" fmla="*/ 0 h 2098025"/>
                <a:gd name="connsiteX0" fmla="*/ 3192825 w 3904602"/>
                <a:gd name="connsiteY0" fmla="*/ 0 h 2088573"/>
                <a:gd name="connsiteX1" fmla="*/ 3717565 w 3904602"/>
                <a:gd name="connsiteY1" fmla="*/ 0 h 2088573"/>
                <a:gd name="connsiteX2" fmla="*/ 3873429 w 3904602"/>
                <a:gd name="connsiteY2" fmla="*/ 51955 h 2088573"/>
                <a:gd name="connsiteX3" fmla="*/ 3904602 w 3904602"/>
                <a:gd name="connsiteY3" fmla="*/ 202623 h 2088573"/>
                <a:gd name="connsiteX4" fmla="*/ 3899406 w 3904602"/>
                <a:gd name="connsiteY4" fmla="*/ 1875559 h 2088573"/>
                <a:gd name="connsiteX5" fmla="*/ 3883820 w 3904602"/>
                <a:gd name="connsiteY5" fmla="*/ 2041814 h 2088573"/>
                <a:gd name="connsiteX6" fmla="*/ 3707175 w 3904602"/>
                <a:gd name="connsiteY6" fmla="*/ 2088573 h 2088573"/>
                <a:gd name="connsiteX7" fmla="*/ 169069 w 3904602"/>
                <a:gd name="connsiteY7" fmla="*/ 2078182 h 2088573"/>
                <a:gd name="connsiteX8" fmla="*/ 38100 w 3904602"/>
                <a:gd name="connsiteY8" fmla="*/ 2051989 h 2088573"/>
                <a:gd name="connsiteX9" fmla="*/ 16670 w 3904602"/>
                <a:gd name="connsiteY9" fmla="*/ 1925782 h 2088573"/>
                <a:gd name="connsiteX10" fmla="*/ 16670 w 3904602"/>
                <a:gd name="connsiteY10" fmla="*/ 173182 h 2088573"/>
                <a:gd name="connsiteX11" fmla="*/ 50008 w 3904602"/>
                <a:gd name="connsiteY11" fmla="*/ 51738 h 2088573"/>
                <a:gd name="connsiteX12" fmla="*/ 169069 w 3904602"/>
                <a:gd name="connsiteY12" fmla="*/ 20782 h 2088573"/>
                <a:gd name="connsiteX13" fmla="*/ 1464470 w 3904602"/>
                <a:gd name="connsiteY13" fmla="*/ 20782 h 2088573"/>
                <a:gd name="connsiteX14" fmla="*/ 1464470 w 3904602"/>
                <a:gd name="connsiteY14" fmla="*/ 173182 h 2088573"/>
                <a:gd name="connsiteX15" fmla="*/ 1388270 w 3904602"/>
                <a:gd name="connsiteY15" fmla="*/ 249382 h 2088573"/>
                <a:gd name="connsiteX16" fmla="*/ 1388270 w 3904602"/>
                <a:gd name="connsiteY16" fmla="*/ 554182 h 2088573"/>
                <a:gd name="connsiteX17" fmla="*/ 1693070 w 3904602"/>
                <a:gd name="connsiteY17" fmla="*/ 554182 h 2088573"/>
                <a:gd name="connsiteX18" fmla="*/ 1693070 w 3904602"/>
                <a:gd name="connsiteY18" fmla="*/ 249382 h 2088573"/>
                <a:gd name="connsiteX19" fmla="*/ 1616870 w 3904602"/>
                <a:gd name="connsiteY19" fmla="*/ 173182 h 2088573"/>
                <a:gd name="connsiteX20" fmla="*/ 1616870 w 3904602"/>
                <a:gd name="connsiteY20" fmla="*/ 20782 h 2088573"/>
                <a:gd name="connsiteX21" fmla="*/ 2302670 w 3904602"/>
                <a:gd name="connsiteY21" fmla="*/ 20782 h 2088573"/>
                <a:gd name="connsiteX22" fmla="*/ 2302670 w 3904602"/>
                <a:gd name="connsiteY22" fmla="*/ 173182 h 2088573"/>
                <a:gd name="connsiteX23" fmla="*/ 2226470 w 3904602"/>
                <a:gd name="connsiteY23" fmla="*/ 249382 h 2088573"/>
                <a:gd name="connsiteX24" fmla="*/ 2226470 w 3904602"/>
                <a:gd name="connsiteY24" fmla="*/ 554182 h 2088573"/>
                <a:gd name="connsiteX25" fmla="*/ 2531270 w 3904602"/>
                <a:gd name="connsiteY25" fmla="*/ 554182 h 2088573"/>
                <a:gd name="connsiteX26" fmla="*/ 2531270 w 3904602"/>
                <a:gd name="connsiteY26" fmla="*/ 249382 h 2088573"/>
                <a:gd name="connsiteX27" fmla="*/ 2455070 w 3904602"/>
                <a:gd name="connsiteY27" fmla="*/ 173182 h 2088573"/>
                <a:gd name="connsiteX28" fmla="*/ 2455070 w 3904602"/>
                <a:gd name="connsiteY28" fmla="*/ 20782 h 2088573"/>
                <a:gd name="connsiteX29" fmla="*/ 3192825 w 3904602"/>
                <a:gd name="connsiteY29" fmla="*/ 0 h 2088573"/>
                <a:gd name="connsiteX0" fmla="*/ 3178538 w 3890315"/>
                <a:gd name="connsiteY0" fmla="*/ 0 h 2088573"/>
                <a:gd name="connsiteX1" fmla="*/ 3703278 w 3890315"/>
                <a:gd name="connsiteY1" fmla="*/ 0 h 2088573"/>
                <a:gd name="connsiteX2" fmla="*/ 3859142 w 3890315"/>
                <a:gd name="connsiteY2" fmla="*/ 51955 h 2088573"/>
                <a:gd name="connsiteX3" fmla="*/ 3890315 w 3890315"/>
                <a:gd name="connsiteY3" fmla="*/ 202623 h 2088573"/>
                <a:gd name="connsiteX4" fmla="*/ 3885119 w 3890315"/>
                <a:gd name="connsiteY4" fmla="*/ 1875559 h 2088573"/>
                <a:gd name="connsiteX5" fmla="*/ 3869533 w 3890315"/>
                <a:gd name="connsiteY5" fmla="*/ 2041814 h 2088573"/>
                <a:gd name="connsiteX6" fmla="*/ 3692888 w 3890315"/>
                <a:gd name="connsiteY6" fmla="*/ 2088573 h 2088573"/>
                <a:gd name="connsiteX7" fmla="*/ 154782 w 3890315"/>
                <a:gd name="connsiteY7" fmla="*/ 2078182 h 2088573"/>
                <a:gd name="connsiteX8" fmla="*/ 38100 w 3890315"/>
                <a:gd name="connsiteY8" fmla="*/ 2054371 h 2088573"/>
                <a:gd name="connsiteX9" fmla="*/ 2383 w 3890315"/>
                <a:gd name="connsiteY9" fmla="*/ 1925782 h 2088573"/>
                <a:gd name="connsiteX10" fmla="*/ 2383 w 3890315"/>
                <a:gd name="connsiteY10" fmla="*/ 173182 h 2088573"/>
                <a:gd name="connsiteX11" fmla="*/ 35721 w 3890315"/>
                <a:gd name="connsiteY11" fmla="*/ 51738 h 2088573"/>
                <a:gd name="connsiteX12" fmla="*/ 154782 w 3890315"/>
                <a:gd name="connsiteY12" fmla="*/ 20782 h 2088573"/>
                <a:gd name="connsiteX13" fmla="*/ 1450183 w 3890315"/>
                <a:gd name="connsiteY13" fmla="*/ 20782 h 2088573"/>
                <a:gd name="connsiteX14" fmla="*/ 1450183 w 3890315"/>
                <a:gd name="connsiteY14" fmla="*/ 173182 h 2088573"/>
                <a:gd name="connsiteX15" fmla="*/ 1373983 w 3890315"/>
                <a:gd name="connsiteY15" fmla="*/ 249382 h 2088573"/>
                <a:gd name="connsiteX16" fmla="*/ 1373983 w 3890315"/>
                <a:gd name="connsiteY16" fmla="*/ 554182 h 2088573"/>
                <a:gd name="connsiteX17" fmla="*/ 1678783 w 3890315"/>
                <a:gd name="connsiteY17" fmla="*/ 554182 h 2088573"/>
                <a:gd name="connsiteX18" fmla="*/ 1678783 w 3890315"/>
                <a:gd name="connsiteY18" fmla="*/ 249382 h 2088573"/>
                <a:gd name="connsiteX19" fmla="*/ 1602583 w 3890315"/>
                <a:gd name="connsiteY19" fmla="*/ 173182 h 2088573"/>
                <a:gd name="connsiteX20" fmla="*/ 1602583 w 3890315"/>
                <a:gd name="connsiteY20" fmla="*/ 20782 h 2088573"/>
                <a:gd name="connsiteX21" fmla="*/ 2288383 w 3890315"/>
                <a:gd name="connsiteY21" fmla="*/ 20782 h 2088573"/>
                <a:gd name="connsiteX22" fmla="*/ 2288383 w 3890315"/>
                <a:gd name="connsiteY22" fmla="*/ 173182 h 2088573"/>
                <a:gd name="connsiteX23" fmla="*/ 2212183 w 3890315"/>
                <a:gd name="connsiteY23" fmla="*/ 249382 h 2088573"/>
                <a:gd name="connsiteX24" fmla="*/ 2212183 w 3890315"/>
                <a:gd name="connsiteY24" fmla="*/ 554182 h 2088573"/>
                <a:gd name="connsiteX25" fmla="*/ 2516983 w 3890315"/>
                <a:gd name="connsiteY25" fmla="*/ 554182 h 2088573"/>
                <a:gd name="connsiteX26" fmla="*/ 2516983 w 3890315"/>
                <a:gd name="connsiteY26" fmla="*/ 249382 h 2088573"/>
                <a:gd name="connsiteX27" fmla="*/ 2440783 w 3890315"/>
                <a:gd name="connsiteY27" fmla="*/ 173182 h 2088573"/>
                <a:gd name="connsiteX28" fmla="*/ 2440783 w 3890315"/>
                <a:gd name="connsiteY28" fmla="*/ 20782 h 2088573"/>
                <a:gd name="connsiteX29" fmla="*/ 3178538 w 3890315"/>
                <a:gd name="connsiteY29" fmla="*/ 0 h 2088573"/>
                <a:gd name="connsiteX0" fmla="*/ 3178538 w 3890315"/>
                <a:gd name="connsiteY0" fmla="*/ 0 h 2078831"/>
                <a:gd name="connsiteX1" fmla="*/ 3703278 w 3890315"/>
                <a:gd name="connsiteY1" fmla="*/ 0 h 2078831"/>
                <a:gd name="connsiteX2" fmla="*/ 3859142 w 3890315"/>
                <a:gd name="connsiteY2" fmla="*/ 51955 h 2078831"/>
                <a:gd name="connsiteX3" fmla="*/ 3890315 w 3890315"/>
                <a:gd name="connsiteY3" fmla="*/ 202623 h 2078831"/>
                <a:gd name="connsiteX4" fmla="*/ 3885119 w 3890315"/>
                <a:gd name="connsiteY4" fmla="*/ 1875559 h 2078831"/>
                <a:gd name="connsiteX5" fmla="*/ 3869533 w 3890315"/>
                <a:gd name="connsiteY5" fmla="*/ 2041814 h 2078831"/>
                <a:gd name="connsiteX6" fmla="*/ 3736182 w 3890315"/>
                <a:gd name="connsiteY6" fmla="*/ 2078182 h 2078831"/>
                <a:gd name="connsiteX7" fmla="*/ 154782 w 3890315"/>
                <a:gd name="connsiteY7" fmla="*/ 2078182 h 2078831"/>
                <a:gd name="connsiteX8" fmla="*/ 38100 w 3890315"/>
                <a:gd name="connsiteY8" fmla="*/ 2054371 h 2078831"/>
                <a:gd name="connsiteX9" fmla="*/ 2383 w 3890315"/>
                <a:gd name="connsiteY9" fmla="*/ 1925782 h 2078831"/>
                <a:gd name="connsiteX10" fmla="*/ 2383 w 3890315"/>
                <a:gd name="connsiteY10" fmla="*/ 173182 h 2078831"/>
                <a:gd name="connsiteX11" fmla="*/ 35721 w 3890315"/>
                <a:gd name="connsiteY11" fmla="*/ 51738 h 2078831"/>
                <a:gd name="connsiteX12" fmla="*/ 154782 w 3890315"/>
                <a:gd name="connsiteY12" fmla="*/ 20782 h 2078831"/>
                <a:gd name="connsiteX13" fmla="*/ 1450183 w 3890315"/>
                <a:gd name="connsiteY13" fmla="*/ 20782 h 2078831"/>
                <a:gd name="connsiteX14" fmla="*/ 1450183 w 3890315"/>
                <a:gd name="connsiteY14" fmla="*/ 173182 h 2078831"/>
                <a:gd name="connsiteX15" fmla="*/ 1373983 w 3890315"/>
                <a:gd name="connsiteY15" fmla="*/ 249382 h 2078831"/>
                <a:gd name="connsiteX16" fmla="*/ 1373983 w 3890315"/>
                <a:gd name="connsiteY16" fmla="*/ 554182 h 2078831"/>
                <a:gd name="connsiteX17" fmla="*/ 1678783 w 3890315"/>
                <a:gd name="connsiteY17" fmla="*/ 554182 h 2078831"/>
                <a:gd name="connsiteX18" fmla="*/ 1678783 w 3890315"/>
                <a:gd name="connsiteY18" fmla="*/ 249382 h 2078831"/>
                <a:gd name="connsiteX19" fmla="*/ 1602583 w 3890315"/>
                <a:gd name="connsiteY19" fmla="*/ 173182 h 2078831"/>
                <a:gd name="connsiteX20" fmla="*/ 1602583 w 3890315"/>
                <a:gd name="connsiteY20" fmla="*/ 20782 h 2078831"/>
                <a:gd name="connsiteX21" fmla="*/ 2288383 w 3890315"/>
                <a:gd name="connsiteY21" fmla="*/ 20782 h 2078831"/>
                <a:gd name="connsiteX22" fmla="*/ 2288383 w 3890315"/>
                <a:gd name="connsiteY22" fmla="*/ 173182 h 2078831"/>
                <a:gd name="connsiteX23" fmla="*/ 2212183 w 3890315"/>
                <a:gd name="connsiteY23" fmla="*/ 249382 h 2078831"/>
                <a:gd name="connsiteX24" fmla="*/ 2212183 w 3890315"/>
                <a:gd name="connsiteY24" fmla="*/ 554182 h 2078831"/>
                <a:gd name="connsiteX25" fmla="*/ 2516983 w 3890315"/>
                <a:gd name="connsiteY25" fmla="*/ 554182 h 2078831"/>
                <a:gd name="connsiteX26" fmla="*/ 2516983 w 3890315"/>
                <a:gd name="connsiteY26" fmla="*/ 249382 h 2078831"/>
                <a:gd name="connsiteX27" fmla="*/ 2440783 w 3890315"/>
                <a:gd name="connsiteY27" fmla="*/ 173182 h 2078831"/>
                <a:gd name="connsiteX28" fmla="*/ 2440783 w 3890315"/>
                <a:gd name="connsiteY28" fmla="*/ 20782 h 2078831"/>
                <a:gd name="connsiteX29" fmla="*/ 3178538 w 3890315"/>
                <a:gd name="connsiteY29" fmla="*/ 0 h 2078831"/>
                <a:gd name="connsiteX0" fmla="*/ 2440783 w 3890315"/>
                <a:gd name="connsiteY0" fmla="*/ 20782 h 2078831"/>
                <a:gd name="connsiteX1" fmla="*/ 3703278 w 3890315"/>
                <a:gd name="connsiteY1" fmla="*/ 0 h 2078831"/>
                <a:gd name="connsiteX2" fmla="*/ 3859142 w 3890315"/>
                <a:gd name="connsiteY2" fmla="*/ 51955 h 2078831"/>
                <a:gd name="connsiteX3" fmla="*/ 3890315 w 3890315"/>
                <a:gd name="connsiteY3" fmla="*/ 202623 h 2078831"/>
                <a:gd name="connsiteX4" fmla="*/ 3885119 w 3890315"/>
                <a:gd name="connsiteY4" fmla="*/ 1875559 h 2078831"/>
                <a:gd name="connsiteX5" fmla="*/ 3869533 w 3890315"/>
                <a:gd name="connsiteY5" fmla="*/ 2041814 h 2078831"/>
                <a:gd name="connsiteX6" fmla="*/ 3736182 w 3890315"/>
                <a:gd name="connsiteY6" fmla="*/ 2078182 h 2078831"/>
                <a:gd name="connsiteX7" fmla="*/ 154782 w 3890315"/>
                <a:gd name="connsiteY7" fmla="*/ 2078182 h 2078831"/>
                <a:gd name="connsiteX8" fmla="*/ 38100 w 3890315"/>
                <a:gd name="connsiteY8" fmla="*/ 2054371 h 2078831"/>
                <a:gd name="connsiteX9" fmla="*/ 2383 w 3890315"/>
                <a:gd name="connsiteY9" fmla="*/ 1925782 h 2078831"/>
                <a:gd name="connsiteX10" fmla="*/ 2383 w 3890315"/>
                <a:gd name="connsiteY10" fmla="*/ 173182 h 2078831"/>
                <a:gd name="connsiteX11" fmla="*/ 35721 w 3890315"/>
                <a:gd name="connsiteY11" fmla="*/ 51738 h 2078831"/>
                <a:gd name="connsiteX12" fmla="*/ 154782 w 3890315"/>
                <a:gd name="connsiteY12" fmla="*/ 20782 h 2078831"/>
                <a:gd name="connsiteX13" fmla="*/ 1450183 w 3890315"/>
                <a:gd name="connsiteY13" fmla="*/ 20782 h 2078831"/>
                <a:gd name="connsiteX14" fmla="*/ 1450183 w 3890315"/>
                <a:gd name="connsiteY14" fmla="*/ 173182 h 2078831"/>
                <a:gd name="connsiteX15" fmla="*/ 1373983 w 3890315"/>
                <a:gd name="connsiteY15" fmla="*/ 249382 h 2078831"/>
                <a:gd name="connsiteX16" fmla="*/ 1373983 w 3890315"/>
                <a:gd name="connsiteY16" fmla="*/ 554182 h 2078831"/>
                <a:gd name="connsiteX17" fmla="*/ 1678783 w 3890315"/>
                <a:gd name="connsiteY17" fmla="*/ 554182 h 2078831"/>
                <a:gd name="connsiteX18" fmla="*/ 1678783 w 3890315"/>
                <a:gd name="connsiteY18" fmla="*/ 249382 h 2078831"/>
                <a:gd name="connsiteX19" fmla="*/ 1602583 w 3890315"/>
                <a:gd name="connsiteY19" fmla="*/ 173182 h 2078831"/>
                <a:gd name="connsiteX20" fmla="*/ 1602583 w 3890315"/>
                <a:gd name="connsiteY20" fmla="*/ 20782 h 2078831"/>
                <a:gd name="connsiteX21" fmla="*/ 2288383 w 3890315"/>
                <a:gd name="connsiteY21" fmla="*/ 20782 h 2078831"/>
                <a:gd name="connsiteX22" fmla="*/ 2288383 w 3890315"/>
                <a:gd name="connsiteY22" fmla="*/ 173182 h 2078831"/>
                <a:gd name="connsiteX23" fmla="*/ 2212183 w 3890315"/>
                <a:gd name="connsiteY23" fmla="*/ 249382 h 2078831"/>
                <a:gd name="connsiteX24" fmla="*/ 2212183 w 3890315"/>
                <a:gd name="connsiteY24" fmla="*/ 554182 h 2078831"/>
                <a:gd name="connsiteX25" fmla="*/ 2516983 w 3890315"/>
                <a:gd name="connsiteY25" fmla="*/ 554182 h 2078831"/>
                <a:gd name="connsiteX26" fmla="*/ 2516983 w 3890315"/>
                <a:gd name="connsiteY26" fmla="*/ 249382 h 2078831"/>
                <a:gd name="connsiteX27" fmla="*/ 2440783 w 3890315"/>
                <a:gd name="connsiteY27" fmla="*/ 173182 h 2078831"/>
                <a:gd name="connsiteX28" fmla="*/ 2440783 w 3890315"/>
                <a:gd name="connsiteY28" fmla="*/ 20782 h 2078831"/>
                <a:gd name="connsiteX0" fmla="*/ 2440783 w 3890315"/>
                <a:gd name="connsiteY0" fmla="*/ 0 h 2058049"/>
                <a:gd name="connsiteX1" fmla="*/ 3736182 w 3890315"/>
                <a:gd name="connsiteY1" fmla="*/ 0 h 2058049"/>
                <a:gd name="connsiteX2" fmla="*/ 3859142 w 3890315"/>
                <a:gd name="connsiteY2" fmla="*/ 31173 h 2058049"/>
                <a:gd name="connsiteX3" fmla="*/ 3890315 w 3890315"/>
                <a:gd name="connsiteY3" fmla="*/ 181841 h 2058049"/>
                <a:gd name="connsiteX4" fmla="*/ 3885119 w 3890315"/>
                <a:gd name="connsiteY4" fmla="*/ 1854777 h 2058049"/>
                <a:gd name="connsiteX5" fmla="*/ 3869533 w 3890315"/>
                <a:gd name="connsiteY5" fmla="*/ 2021032 h 2058049"/>
                <a:gd name="connsiteX6" fmla="*/ 3736182 w 3890315"/>
                <a:gd name="connsiteY6" fmla="*/ 2057400 h 2058049"/>
                <a:gd name="connsiteX7" fmla="*/ 154782 w 3890315"/>
                <a:gd name="connsiteY7" fmla="*/ 2057400 h 2058049"/>
                <a:gd name="connsiteX8" fmla="*/ 38100 w 3890315"/>
                <a:gd name="connsiteY8" fmla="*/ 2033589 h 2058049"/>
                <a:gd name="connsiteX9" fmla="*/ 2383 w 3890315"/>
                <a:gd name="connsiteY9" fmla="*/ 1905000 h 2058049"/>
                <a:gd name="connsiteX10" fmla="*/ 2383 w 3890315"/>
                <a:gd name="connsiteY10" fmla="*/ 152400 h 2058049"/>
                <a:gd name="connsiteX11" fmla="*/ 35721 w 3890315"/>
                <a:gd name="connsiteY11" fmla="*/ 30956 h 2058049"/>
                <a:gd name="connsiteX12" fmla="*/ 154782 w 3890315"/>
                <a:gd name="connsiteY12" fmla="*/ 0 h 2058049"/>
                <a:gd name="connsiteX13" fmla="*/ 1450183 w 3890315"/>
                <a:gd name="connsiteY13" fmla="*/ 0 h 2058049"/>
                <a:gd name="connsiteX14" fmla="*/ 1450183 w 3890315"/>
                <a:gd name="connsiteY14" fmla="*/ 152400 h 2058049"/>
                <a:gd name="connsiteX15" fmla="*/ 1373983 w 3890315"/>
                <a:gd name="connsiteY15" fmla="*/ 228600 h 2058049"/>
                <a:gd name="connsiteX16" fmla="*/ 1373983 w 3890315"/>
                <a:gd name="connsiteY16" fmla="*/ 533400 h 2058049"/>
                <a:gd name="connsiteX17" fmla="*/ 1678783 w 3890315"/>
                <a:gd name="connsiteY17" fmla="*/ 533400 h 2058049"/>
                <a:gd name="connsiteX18" fmla="*/ 1678783 w 3890315"/>
                <a:gd name="connsiteY18" fmla="*/ 228600 h 2058049"/>
                <a:gd name="connsiteX19" fmla="*/ 1602583 w 3890315"/>
                <a:gd name="connsiteY19" fmla="*/ 152400 h 2058049"/>
                <a:gd name="connsiteX20" fmla="*/ 1602583 w 3890315"/>
                <a:gd name="connsiteY20" fmla="*/ 0 h 2058049"/>
                <a:gd name="connsiteX21" fmla="*/ 2288383 w 3890315"/>
                <a:gd name="connsiteY21" fmla="*/ 0 h 2058049"/>
                <a:gd name="connsiteX22" fmla="*/ 2288383 w 3890315"/>
                <a:gd name="connsiteY22" fmla="*/ 152400 h 2058049"/>
                <a:gd name="connsiteX23" fmla="*/ 2212183 w 3890315"/>
                <a:gd name="connsiteY23" fmla="*/ 228600 h 2058049"/>
                <a:gd name="connsiteX24" fmla="*/ 2212183 w 3890315"/>
                <a:gd name="connsiteY24" fmla="*/ 533400 h 2058049"/>
                <a:gd name="connsiteX25" fmla="*/ 2516983 w 3890315"/>
                <a:gd name="connsiteY25" fmla="*/ 533400 h 2058049"/>
                <a:gd name="connsiteX26" fmla="*/ 2516983 w 3890315"/>
                <a:gd name="connsiteY26" fmla="*/ 228600 h 2058049"/>
                <a:gd name="connsiteX27" fmla="*/ 2440783 w 3890315"/>
                <a:gd name="connsiteY27" fmla="*/ 152400 h 2058049"/>
                <a:gd name="connsiteX28" fmla="*/ 2440783 w 3890315"/>
                <a:gd name="connsiteY28" fmla="*/ 0 h 2058049"/>
                <a:gd name="connsiteX0" fmla="*/ 2440783 w 3890315"/>
                <a:gd name="connsiteY0" fmla="*/ 10174 h 2068223"/>
                <a:gd name="connsiteX1" fmla="*/ 3736182 w 3890315"/>
                <a:gd name="connsiteY1" fmla="*/ 10174 h 2068223"/>
                <a:gd name="connsiteX2" fmla="*/ 3859142 w 3890315"/>
                <a:gd name="connsiteY2" fmla="*/ 41347 h 2068223"/>
                <a:gd name="connsiteX3" fmla="*/ 3890315 w 3890315"/>
                <a:gd name="connsiteY3" fmla="*/ 192015 h 2068223"/>
                <a:gd name="connsiteX4" fmla="*/ 3885119 w 3890315"/>
                <a:gd name="connsiteY4" fmla="*/ 1864951 h 2068223"/>
                <a:gd name="connsiteX5" fmla="*/ 3869533 w 3890315"/>
                <a:gd name="connsiteY5" fmla="*/ 2031206 h 2068223"/>
                <a:gd name="connsiteX6" fmla="*/ 3736182 w 3890315"/>
                <a:gd name="connsiteY6" fmla="*/ 2067574 h 2068223"/>
                <a:gd name="connsiteX7" fmla="*/ 154782 w 3890315"/>
                <a:gd name="connsiteY7" fmla="*/ 2067574 h 2068223"/>
                <a:gd name="connsiteX8" fmla="*/ 38100 w 3890315"/>
                <a:gd name="connsiteY8" fmla="*/ 2043763 h 2068223"/>
                <a:gd name="connsiteX9" fmla="*/ 2383 w 3890315"/>
                <a:gd name="connsiteY9" fmla="*/ 1915174 h 2068223"/>
                <a:gd name="connsiteX10" fmla="*/ 2383 w 3890315"/>
                <a:gd name="connsiteY10" fmla="*/ 162574 h 2068223"/>
                <a:gd name="connsiteX11" fmla="*/ 35721 w 3890315"/>
                <a:gd name="connsiteY11" fmla="*/ 41130 h 2068223"/>
                <a:gd name="connsiteX12" fmla="*/ 154782 w 3890315"/>
                <a:gd name="connsiteY12" fmla="*/ 10174 h 2068223"/>
                <a:gd name="connsiteX13" fmla="*/ 1450183 w 3890315"/>
                <a:gd name="connsiteY13" fmla="*/ 10174 h 2068223"/>
                <a:gd name="connsiteX14" fmla="*/ 1450183 w 3890315"/>
                <a:gd name="connsiteY14" fmla="*/ 162574 h 2068223"/>
                <a:gd name="connsiteX15" fmla="*/ 1373983 w 3890315"/>
                <a:gd name="connsiteY15" fmla="*/ 238774 h 2068223"/>
                <a:gd name="connsiteX16" fmla="*/ 1373983 w 3890315"/>
                <a:gd name="connsiteY16" fmla="*/ 543574 h 2068223"/>
                <a:gd name="connsiteX17" fmla="*/ 1678783 w 3890315"/>
                <a:gd name="connsiteY17" fmla="*/ 543574 h 2068223"/>
                <a:gd name="connsiteX18" fmla="*/ 1678783 w 3890315"/>
                <a:gd name="connsiteY18" fmla="*/ 238774 h 2068223"/>
                <a:gd name="connsiteX19" fmla="*/ 1602583 w 3890315"/>
                <a:gd name="connsiteY19" fmla="*/ 162574 h 2068223"/>
                <a:gd name="connsiteX20" fmla="*/ 1602583 w 3890315"/>
                <a:gd name="connsiteY20" fmla="*/ 10174 h 2068223"/>
                <a:gd name="connsiteX21" fmla="*/ 2288383 w 3890315"/>
                <a:gd name="connsiteY21" fmla="*/ 10174 h 2068223"/>
                <a:gd name="connsiteX22" fmla="*/ 2288383 w 3890315"/>
                <a:gd name="connsiteY22" fmla="*/ 162574 h 2068223"/>
                <a:gd name="connsiteX23" fmla="*/ 2212183 w 3890315"/>
                <a:gd name="connsiteY23" fmla="*/ 238774 h 2068223"/>
                <a:gd name="connsiteX24" fmla="*/ 2212183 w 3890315"/>
                <a:gd name="connsiteY24" fmla="*/ 543574 h 2068223"/>
                <a:gd name="connsiteX25" fmla="*/ 2516983 w 3890315"/>
                <a:gd name="connsiteY25" fmla="*/ 543574 h 2068223"/>
                <a:gd name="connsiteX26" fmla="*/ 2516983 w 3890315"/>
                <a:gd name="connsiteY26" fmla="*/ 238774 h 2068223"/>
                <a:gd name="connsiteX27" fmla="*/ 2440783 w 3890315"/>
                <a:gd name="connsiteY27" fmla="*/ 162574 h 2068223"/>
                <a:gd name="connsiteX28" fmla="*/ 2440783 w 3890315"/>
                <a:gd name="connsiteY28" fmla="*/ 10174 h 2068223"/>
                <a:gd name="connsiteX0" fmla="*/ 2440783 w 3898108"/>
                <a:gd name="connsiteY0" fmla="*/ 10174 h 2068223"/>
                <a:gd name="connsiteX1" fmla="*/ 3736182 w 3898108"/>
                <a:gd name="connsiteY1" fmla="*/ 10174 h 2068223"/>
                <a:gd name="connsiteX2" fmla="*/ 3859142 w 3898108"/>
                <a:gd name="connsiteY2" fmla="*/ 41347 h 2068223"/>
                <a:gd name="connsiteX3" fmla="*/ 3890315 w 3898108"/>
                <a:gd name="connsiteY3" fmla="*/ 192015 h 2068223"/>
                <a:gd name="connsiteX4" fmla="*/ 3885119 w 3898108"/>
                <a:gd name="connsiteY4" fmla="*/ 1864951 h 2068223"/>
                <a:gd name="connsiteX5" fmla="*/ 3869533 w 3898108"/>
                <a:gd name="connsiteY5" fmla="*/ 2031206 h 2068223"/>
                <a:gd name="connsiteX6" fmla="*/ 3736182 w 3898108"/>
                <a:gd name="connsiteY6" fmla="*/ 2067574 h 2068223"/>
                <a:gd name="connsiteX7" fmla="*/ 154782 w 3898108"/>
                <a:gd name="connsiteY7" fmla="*/ 2067574 h 2068223"/>
                <a:gd name="connsiteX8" fmla="*/ 38100 w 3898108"/>
                <a:gd name="connsiteY8" fmla="*/ 2043763 h 2068223"/>
                <a:gd name="connsiteX9" fmla="*/ 2383 w 3898108"/>
                <a:gd name="connsiteY9" fmla="*/ 1915174 h 2068223"/>
                <a:gd name="connsiteX10" fmla="*/ 2383 w 3898108"/>
                <a:gd name="connsiteY10" fmla="*/ 162574 h 2068223"/>
                <a:gd name="connsiteX11" fmla="*/ 35721 w 3898108"/>
                <a:gd name="connsiteY11" fmla="*/ 41130 h 2068223"/>
                <a:gd name="connsiteX12" fmla="*/ 154782 w 3898108"/>
                <a:gd name="connsiteY12" fmla="*/ 10174 h 2068223"/>
                <a:gd name="connsiteX13" fmla="*/ 1450183 w 3898108"/>
                <a:gd name="connsiteY13" fmla="*/ 10174 h 2068223"/>
                <a:gd name="connsiteX14" fmla="*/ 1450183 w 3898108"/>
                <a:gd name="connsiteY14" fmla="*/ 162574 h 2068223"/>
                <a:gd name="connsiteX15" fmla="*/ 1373983 w 3898108"/>
                <a:gd name="connsiteY15" fmla="*/ 238774 h 2068223"/>
                <a:gd name="connsiteX16" fmla="*/ 1373983 w 3898108"/>
                <a:gd name="connsiteY16" fmla="*/ 543574 h 2068223"/>
                <a:gd name="connsiteX17" fmla="*/ 1678783 w 3898108"/>
                <a:gd name="connsiteY17" fmla="*/ 543574 h 2068223"/>
                <a:gd name="connsiteX18" fmla="*/ 1678783 w 3898108"/>
                <a:gd name="connsiteY18" fmla="*/ 238774 h 2068223"/>
                <a:gd name="connsiteX19" fmla="*/ 1602583 w 3898108"/>
                <a:gd name="connsiteY19" fmla="*/ 162574 h 2068223"/>
                <a:gd name="connsiteX20" fmla="*/ 1602583 w 3898108"/>
                <a:gd name="connsiteY20" fmla="*/ 10174 h 2068223"/>
                <a:gd name="connsiteX21" fmla="*/ 2288383 w 3898108"/>
                <a:gd name="connsiteY21" fmla="*/ 10174 h 2068223"/>
                <a:gd name="connsiteX22" fmla="*/ 2288383 w 3898108"/>
                <a:gd name="connsiteY22" fmla="*/ 162574 h 2068223"/>
                <a:gd name="connsiteX23" fmla="*/ 2212183 w 3898108"/>
                <a:gd name="connsiteY23" fmla="*/ 238774 h 2068223"/>
                <a:gd name="connsiteX24" fmla="*/ 2212183 w 3898108"/>
                <a:gd name="connsiteY24" fmla="*/ 543574 h 2068223"/>
                <a:gd name="connsiteX25" fmla="*/ 2516983 w 3898108"/>
                <a:gd name="connsiteY25" fmla="*/ 543574 h 2068223"/>
                <a:gd name="connsiteX26" fmla="*/ 2516983 w 3898108"/>
                <a:gd name="connsiteY26" fmla="*/ 238774 h 2068223"/>
                <a:gd name="connsiteX27" fmla="*/ 2440783 w 3898108"/>
                <a:gd name="connsiteY27" fmla="*/ 162574 h 2068223"/>
                <a:gd name="connsiteX28" fmla="*/ 2440783 w 3898108"/>
                <a:gd name="connsiteY28" fmla="*/ 10174 h 2068223"/>
                <a:gd name="connsiteX0" fmla="*/ 2440783 w 3898108"/>
                <a:gd name="connsiteY0" fmla="*/ 10174 h 2068223"/>
                <a:gd name="connsiteX1" fmla="*/ 3736182 w 3898108"/>
                <a:gd name="connsiteY1" fmla="*/ 10174 h 2068223"/>
                <a:gd name="connsiteX2" fmla="*/ 3859142 w 3898108"/>
                <a:gd name="connsiteY2" fmla="*/ 41347 h 2068223"/>
                <a:gd name="connsiteX3" fmla="*/ 3888581 w 3898108"/>
                <a:gd name="connsiteY3" fmla="*/ 238774 h 2068223"/>
                <a:gd name="connsiteX4" fmla="*/ 3885119 w 3898108"/>
                <a:gd name="connsiteY4" fmla="*/ 1864951 h 2068223"/>
                <a:gd name="connsiteX5" fmla="*/ 3869533 w 3898108"/>
                <a:gd name="connsiteY5" fmla="*/ 2031206 h 2068223"/>
                <a:gd name="connsiteX6" fmla="*/ 3736182 w 3898108"/>
                <a:gd name="connsiteY6" fmla="*/ 2067574 h 2068223"/>
                <a:gd name="connsiteX7" fmla="*/ 154782 w 3898108"/>
                <a:gd name="connsiteY7" fmla="*/ 2067574 h 2068223"/>
                <a:gd name="connsiteX8" fmla="*/ 38100 w 3898108"/>
                <a:gd name="connsiteY8" fmla="*/ 2043763 h 2068223"/>
                <a:gd name="connsiteX9" fmla="*/ 2383 w 3898108"/>
                <a:gd name="connsiteY9" fmla="*/ 1915174 h 2068223"/>
                <a:gd name="connsiteX10" fmla="*/ 2383 w 3898108"/>
                <a:gd name="connsiteY10" fmla="*/ 162574 h 2068223"/>
                <a:gd name="connsiteX11" fmla="*/ 35721 w 3898108"/>
                <a:gd name="connsiteY11" fmla="*/ 41130 h 2068223"/>
                <a:gd name="connsiteX12" fmla="*/ 154782 w 3898108"/>
                <a:gd name="connsiteY12" fmla="*/ 10174 h 2068223"/>
                <a:gd name="connsiteX13" fmla="*/ 1450183 w 3898108"/>
                <a:gd name="connsiteY13" fmla="*/ 10174 h 2068223"/>
                <a:gd name="connsiteX14" fmla="*/ 1450183 w 3898108"/>
                <a:gd name="connsiteY14" fmla="*/ 162574 h 2068223"/>
                <a:gd name="connsiteX15" fmla="*/ 1373983 w 3898108"/>
                <a:gd name="connsiteY15" fmla="*/ 238774 h 2068223"/>
                <a:gd name="connsiteX16" fmla="*/ 1373983 w 3898108"/>
                <a:gd name="connsiteY16" fmla="*/ 543574 h 2068223"/>
                <a:gd name="connsiteX17" fmla="*/ 1678783 w 3898108"/>
                <a:gd name="connsiteY17" fmla="*/ 543574 h 2068223"/>
                <a:gd name="connsiteX18" fmla="*/ 1678783 w 3898108"/>
                <a:gd name="connsiteY18" fmla="*/ 238774 h 2068223"/>
                <a:gd name="connsiteX19" fmla="*/ 1602583 w 3898108"/>
                <a:gd name="connsiteY19" fmla="*/ 162574 h 2068223"/>
                <a:gd name="connsiteX20" fmla="*/ 1602583 w 3898108"/>
                <a:gd name="connsiteY20" fmla="*/ 10174 h 2068223"/>
                <a:gd name="connsiteX21" fmla="*/ 2288383 w 3898108"/>
                <a:gd name="connsiteY21" fmla="*/ 10174 h 2068223"/>
                <a:gd name="connsiteX22" fmla="*/ 2288383 w 3898108"/>
                <a:gd name="connsiteY22" fmla="*/ 162574 h 2068223"/>
                <a:gd name="connsiteX23" fmla="*/ 2212183 w 3898108"/>
                <a:gd name="connsiteY23" fmla="*/ 238774 h 2068223"/>
                <a:gd name="connsiteX24" fmla="*/ 2212183 w 3898108"/>
                <a:gd name="connsiteY24" fmla="*/ 543574 h 2068223"/>
                <a:gd name="connsiteX25" fmla="*/ 2516983 w 3898108"/>
                <a:gd name="connsiteY25" fmla="*/ 543574 h 2068223"/>
                <a:gd name="connsiteX26" fmla="*/ 2516983 w 3898108"/>
                <a:gd name="connsiteY26" fmla="*/ 238774 h 2068223"/>
                <a:gd name="connsiteX27" fmla="*/ 2440783 w 3898108"/>
                <a:gd name="connsiteY27" fmla="*/ 162574 h 2068223"/>
                <a:gd name="connsiteX28" fmla="*/ 2440783 w 3898108"/>
                <a:gd name="connsiteY28" fmla="*/ 10174 h 2068223"/>
                <a:gd name="connsiteX0" fmla="*/ 2440783 w 3898108"/>
                <a:gd name="connsiteY0" fmla="*/ 10174 h 2068223"/>
                <a:gd name="connsiteX1" fmla="*/ 3736182 w 3898108"/>
                <a:gd name="connsiteY1" fmla="*/ 10174 h 2068223"/>
                <a:gd name="connsiteX2" fmla="*/ 3859142 w 3898108"/>
                <a:gd name="connsiteY2" fmla="*/ 41347 h 2068223"/>
                <a:gd name="connsiteX3" fmla="*/ 3888581 w 3898108"/>
                <a:gd name="connsiteY3" fmla="*/ 238774 h 2068223"/>
                <a:gd name="connsiteX4" fmla="*/ 3885119 w 3898108"/>
                <a:gd name="connsiteY4" fmla="*/ 1864951 h 2068223"/>
                <a:gd name="connsiteX5" fmla="*/ 3869533 w 3898108"/>
                <a:gd name="connsiteY5" fmla="*/ 2031206 h 2068223"/>
                <a:gd name="connsiteX6" fmla="*/ 3736182 w 3898108"/>
                <a:gd name="connsiteY6" fmla="*/ 2067574 h 2068223"/>
                <a:gd name="connsiteX7" fmla="*/ 154782 w 3898108"/>
                <a:gd name="connsiteY7" fmla="*/ 2067574 h 2068223"/>
                <a:gd name="connsiteX8" fmla="*/ 38100 w 3898108"/>
                <a:gd name="connsiteY8" fmla="*/ 2043763 h 2068223"/>
                <a:gd name="connsiteX9" fmla="*/ 2383 w 3898108"/>
                <a:gd name="connsiteY9" fmla="*/ 1915174 h 2068223"/>
                <a:gd name="connsiteX10" fmla="*/ 2383 w 3898108"/>
                <a:gd name="connsiteY10" fmla="*/ 162574 h 2068223"/>
                <a:gd name="connsiteX11" fmla="*/ 35721 w 3898108"/>
                <a:gd name="connsiteY11" fmla="*/ 41130 h 2068223"/>
                <a:gd name="connsiteX12" fmla="*/ 154782 w 3898108"/>
                <a:gd name="connsiteY12" fmla="*/ 10174 h 2068223"/>
                <a:gd name="connsiteX13" fmla="*/ 1450183 w 3898108"/>
                <a:gd name="connsiteY13" fmla="*/ 10174 h 2068223"/>
                <a:gd name="connsiteX14" fmla="*/ 1450183 w 3898108"/>
                <a:gd name="connsiteY14" fmla="*/ 162574 h 2068223"/>
                <a:gd name="connsiteX15" fmla="*/ 1373983 w 3898108"/>
                <a:gd name="connsiteY15" fmla="*/ 238774 h 2068223"/>
                <a:gd name="connsiteX16" fmla="*/ 1373983 w 3898108"/>
                <a:gd name="connsiteY16" fmla="*/ 543574 h 2068223"/>
                <a:gd name="connsiteX17" fmla="*/ 1678783 w 3898108"/>
                <a:gd name="connsiteY17" fmla="*/ 543574 h 2068223"/>
                <a:gd name="connsiteX18" fmla="*/ 1678783 w 3898108"/>
                <a:gd name="connsiteY18" fmla="*/ 238774 h 2068223"/>
                <a:gd name="connsiteX19" fmla="*/ 1602583 w 3898108"/>
                <a:gd name="connsiteY19" fmla="*/ 162574 h 2068223"/>
                <a:gd name="connsiteX20" fmla="*/ 1602583 w 3898108"/>
                <a:gd name="connsiteY20" fmla="*/ 10174 h 2068223"/>
                <a:gd name="connsiteX21" fmla="*/ 2288383 w 3898108"/>
                <a:gd name="connsiteY21" fmla="*/ 10174 h 2068223"/>
                <a:gd name="connsiteX22" fmla="*/ 2288383 w 3898108"/>
                <a:gd name="connsiteY22" fmla="*/ 162574 h 2068223"/>
                <a:gd name="connsiteX23" fmla="*/ 2212183 w 3898108"/>
                <a:gd name="connsiteY23" fmla="*/ 238774 h 2068223"/>
                <a:gd name="connsiteX24" fmla="*/ 2212183 w 3898108"/>
                <a:gd name="connsiteY24" fmla="*/ 543574 h 2068223"/>
                <a:gd name="connsiteX25" fmla="*/ 2516983 w 3898108"/>
                <a:gd name="connsiteY25" fmla="*/ 543574 h 2068223"/>
                <a:gd name="connsiteX26" fmla="*/ 2516983 w 3898108"/>
                <a:gd name="connsiteY26" fmla="*/ 238774 h 2068223"/>
                <a:gd name="connsiteX27" fmla="*/ 2440783 w 3898108"/>
                <a:gd name="connsiteY27" fmla="*/ 162574 h 2068223"/>
                <a:gd name="connsiteX28" fmla="*/ 2440783 w 3898108"/>
                <a:gd name="connsiteY28" fmla="*/ 10174 h 2068223"/>
                <a:gd name="connsiteX0" fmla="*/ 2440783 w 3898108"/>
                <a:gd name="connsiteY0" fmla="*/ 10174 h 2068223"/>
                <a:gd name="connsiteX1" fmla="*/ 3736182 w 3898108"/>
                <a:gd name="connsiteY1" fmla="*/ 10174 h 2068223"/>
                <a:gd name="connsiteX2" fmla="*/ 3859142 w 3898108"/>
                <a:gd name="connsiteY2" fmla="*/ 41347 h 2068223"/>
                <a:gd name="connsiteX3" fmla="*/ 3888581 w 3898108"/>
                <a:gd name="connsiteY3" fmla="*/ 238774 h 2068223"/>
                <a:gd name="connsiteX4" fmla="*/ 3885119 w 3898108"/>
                <a:gd name="connsiteY4" fmla="*/ 1864951 h 2068223"/>
                <a:gd name="connsiteX5" fmla="*/ 3869533 w 3898108"/>
                <a:gd name="connsiteY5" fmla="*/ 2031206 h 2068223"/>
                <a:gd name="connsiteX6" fmla="*/ 3736182 w 3898108"/>
                <a:gd name="connsiteY6" fmla="*/ 2067574 h 2068223"/>
                <a:gd name="connsiteX7" fmla="*/ 154782 w 3898108"/>
                <a:gd name="connsiteY7" fmla="*/ 2067574 h 2068223"/>
                <a:gd name="connsiteX8" fmla="*/ 38100 w 3898108"/>
                <a:gd name="connsiteY8" fmla="*/ 2043763 h 2068223"/>
                <a:gd name="connsiteX9" fmla="*/ 2383 w 3898108"/>
                <a:gd name="connsiteY9" fmla="*/ 1915174 h 2068223"/>
                <a:gd name="connsiteX10" fmla="*/ 2383 w 3898108"/>
                <a:gd name="connsiteY10" fmla="*/ 162574 h 2068223"/>
                <a:gd name="connsiteX11" fmla="*/ 35721 w 3898108"/>
                <a:gd name="connsiteY11" fmla="*/ 41130 h 2068223"/>
                <a:gd name="connsiteX12" fmla="*/ 154782 w 3898108"/>
                <a:gd name="connsiteY12" fmla="*/ 10174 h 2068223"/>
                <a:gd name="connsiteX13" fmla="*/ 1450183 w 3898108"/>
                <a:gd name="connsiteY13" fmla="*/ 10174 h 2068223"/>
                <a:gd name="connsiteX14" fmla="*/ 1450183 w 3898108"/>
                <a:gd name="connsiteY14" fmla="*/ 162574 h 2068223"/>
                <a:gd name="connsiteX15" fmla="*/ 1373983 w 3898108"/>
                <a:gd name="connsiteY15" fmla="*/ 238774 h 2068223"/>
                <a:gd name="connsiteX16" fmla="*/ 1373983 w 3898108"/>
                <a:gd name="connsiteY16" fmla="*/ 543574 h 2068223"/>
                <a:gd name="connsiteX17" fmla="*/ 1678783 w 3898108"/>
                <a:gd name="connsiteY17" fmla="*/ 543574 h 2068223"/>
                <a:gd name="connsiteX18" fmla="*/ 1678783 w 3898108"/>
                <a:gd name="connsiteY18" fmla="*/ 238774 h 2068223"/>
                <a:gd name="connsiteX19" fmla="*/ 1602583 w 3898108"/>
                <a:gd name="connsiteY19" fmla="*/ 162574 h 2068223"/>
                <a:gd name="connsiteX20" fmla="*/ 1602583 w 3898108"/>
                <a:gd name="connsiteY20" fmla="*/ 10174 h 2068223"/>
                <a:gd name="connsiteX21" fmla="*/ 2288383 w 3898108"/>
                <a:gd name="connsiteY21" fmla="*/ 10174 h 2068223"/>
                <a:gd name="connsiteX22" fmla="*/ 2288383 w 3898108"/>
                <a:gd name="connsiteY22" fmla="*/ 162574 h 2068223"/>
                <a:gd name="connsiteX23" fmla="*/ 2212183 w 3898108"/>
                <a:gd name="connsiteY23" fmla="*/ 238774 h 2068223"/>
                <a:gd name="connsiteX24" fmla="*/ 2212183 w 3898108"/>
                <a:gd name="connsiteY24" fmla="*/ 543574 h 2068223"/>
                <a:gd name="connsiteX25" fmla="*/ 2516983 w 3898108"/>
                <a:gd name="connsiteY25" fmla="*/ 543574 h 2068223"/>
                <a:gd name="connsiteX26" fmla="*/ 2516983 w 3898108"/>
                <a:gd name="connsiteY26" fmla="*/ 238774 h 2068223"/>
                <a:gd name="connsiteX27" fmla="*/ 2440783 w 3898108"/>
                <a:gd name="connsiteY27" fmla="*/ 162574 h 2068223"/>
                <a:gd name="connsiteX28" fmla="*/ 2440783 w 3898108"/>
                <a:gd name="connsiteY28" fmla="*/ 10174 h 2068223"/>
                <a:gd name="connsiteX0" fmla="*/ 2440783 w 3898108"/>
                <a:gd name="connsiteY0" fmla="*/ 10174 h 2068223"/>
                <a:gd name="connsiteX1" fmla="*/ 3736182 w 3898108"/>
                <a:gd name="connsiteY1" fmla="*/ 10174 h 2068223"/>
                <a:gd name="connsiteX2" fmla="*/ 3859142 w 3898108"/>
                <a:gd name="connsiteY2" fmla="*/ 41347 h 2068223"/>
                <a:gd name="connsiteX3" fmla="*/ 3888581 w 3898108"/>
                <a:gd name="connsiteY3" fmla="*/ 238774 h 2068223"/>
                <a:gd name="connsiteX4" fmla="*/ 3885119 w 3898108"/>
                <a:gd name="connsiteY4" fmla="*/ 1864951 h 2068223"/>
                <a:gd name="connsiteX5" fmla="*/ 3869533 w 3898108"/>
                <a:gd name="connsiteY5" fmla="*/ 2031206 h 2068223"/>
                <a:gd name="connsiteX6" fmla="*/ 3736182 w 3898108"/>
                <a:gd name="connsiteY6" fmla="*/ 2067574 h 2068223"/>
                <a:gd name="connsiteX7" fmla="*/ 154782 w 3898108"/>
                <a:gd name="connsiteY7" fmla="*/ 2067574 h 2068223"/>
                <a:gd name="connsiteX8" fmla="*/ 38100 w 3898108"/>
                <a:gd name="connsiteY8" fmla="*/ 2043763 h 2068223"/>
                <a:gd name="connsiteX9" fmla="*/ 2383 w 3898108"/>
                <a:gd name="connsiteY9" fmla="*/ 1915174 h 2068223"/>
                <a:gd name="connsiteX10" fmla="*/ 2383 w 3898108"/>
                <a:gd name="connsiteY10" fmla="*/ 162574 h 2068223"/>
                <a:gd name="connsiteX11" fmla="*/ 35721 w 3898108"/>
                <a:gd name="connsiteY11" fmla="*/ 41130 h 2068223"/>
                <a:gd name="connsiteX12" fmla="*/ 154782 w 3898108"/>
                <a:gd name="connsiteY12" fmla="*/ 10174 h 2068223"/>
                <a:gd name="connsiteX13" fmla="*/ 1450183 w 3898108"/>
                <a:gd name="connsiteY13" fmla="*/ 10174 h 2068223"/>
                <a:gd name="connsiteX14" fmla="*/ 1450183 w 3898108"/>
                <a:gd name="connsiteY14" fmla="*/ 162574 h 2068223"/>
                <a:gd name="connsiteX15" fmla="*/ 1373983 w 3898108"/>
                <a:gd name="connsiteY15" fmla="*/ 238774 h 2068223"/>
                <a:gd name="connsiteX16" fmla="*/ 1373983 w 3898108"/>
                <a:gd name="connsiteY16" fmla="*/ 543574 h 2068223"/>
                <a:gd name="connsiteX17" fmla="*/ 1678783 w 3898108"/>
                <a:gd name="connsiteY17" fmla="*/ 543574 h 2068223"/>
                <a:gd name="connsiteX18" fmla="*/ 1678783 w 3898108"/>
                <a:gd name="connsiteY18" fmla="*/ 238774 h 2068223"/>
                <a:gd name="connsiteX19" fmla="*/ 1602583 w 3898108"/>
                <a:gd name="connsiteY19" fmla="*/ 162574 h 2068223"/>
                <a:gd name="connsiteX20" fmla="*/ 1602583 w 3898108"/>
                <a:gd name="connsiteY20" fmla="*/ 10174 h 2068223"/>
                <a:gd name="connsiteX21" fmla="*/ 2288383 w 3898108"/>
                <a:gd name="connsiteY21" fmla="*/ 10174 h 2068223"/>
                <a:gd name="connsiteX22" fmla="*/ 2288383 w 3898108"/>
                <a:gd name="connsiteY22" fmla="*/ 162574 h 2068223"/>
                <a:gd name="connsiteX23" fmla="*/ 2212183 w 3898108"/>
                <a:gd name="connsiteY23" fmla="*/ 238774 h 2068223"/>
                <a:gd name="connsiteX24" fmla="*/ 2212183 w 3898108"/>
                <a:gd name="connsiteY24" fmla="*/ 543574 h 2068223"/>
                <a:gd name="connsiteX25" fmla="*/ 2516983 w 3898108"/>
                <a:gd name="connsiteY25" fmla="*/ 543574 h 2068223"/>
                <a:gd name="connsiteX26" fmla="*/ 2516983 w 3898108"/>
                <a:gd name="connsiteY26" fmla="*/ 238774 h 2068223"/>
                <a:gd name="connsiteX27" fmla="*/ 2440783 w 3898108"/>
                <a:gd name="connsiteY27" fmla="*/ 162574 h 2068223"/>
                <a:gd name="connsiteX28" fmla="*/ 2440783 w 3898108"/>
                <a:gd name="connsiteY28" fmla="*/ 10174 h 2068223"/>
                <a:gd name="connsiteX0" fmla="*/ 2440783 w 3898108"/>
                <a:gd name="connsiteY0" fmla="*/ 10174 h 2076667"/>
                <a:gd name="connsiteX1" fmla="*/ 3736182 w 3898108"/>
                <a:gd name="connsiteY1" fmla="*/ 10174 h 2076667"/>
                <a:gd name="connsiteX2" fmla="*/ 3859142 w 3898108"/>
                <a:gd name="connsiteY2" fmla="*/ 41347 h 2076667"/>
                <a:gd name="connsiteX3" fmla="*/ 3888581 w 3898108"/>
                <a:gd name="connsiteY3" fmla="*/ 238774 h 2076667"/>
                <a:gd name="connsiteX4" fmla="*/ 3885119 w 3898108"/>
                <a:gd name="connsiteY4" fmla="*/ 1864951 h 2076667"/>
                <a:gd name="connsiteX5" fmla="*/ 3869533 w 3898108"/>
                <a:gd name="connsiteY5" fmla="*/ 2031206 h 2076667"/>
                <a:gd name="connsiteX6" fmla="*/ 3736182 w 3898108"/>
                <a:gd name="connsiteY6" fmla="*/ 2067574 h 2076667"/>
                <a:gd name="connsiteX7" fmla="*/ 154782 w 3898108"/>
                <a:gd name="connsiteY7" fmla="*/ 2067574 h 2076667"/>
                <a:gd name="connsiteX8" fmla="*/ 38100 w 3898108"/>
                <a:gd name="connsiteY8" fmla="*/ 2043763 h 2076667"/>
                <a:gd name="connsiteX9" fmla="*/ 2383 w 3898108"/>
                <a:gd name="connsiteY9" fmla="*/ 1915174 h 2076667"/>
                <a:gd name="connsiteX10" fmla="*/ 2383 w 3898108"/>
                <a:gd name="connsiteY10" fmla="*/ 162574 h 2076667"/>
                <a:gd name="connsiteX11" fmla="*/ 35721 w 3898108"/>
                <a:gd name="connsiteY11" fmla="*/ 41130 h 2076667"/>
                <a:gd name="connsiteX12" fmla="*/ 154782 w 3898108"/>
                <a:gd name="connsiteY12" fmla="*/ 10174 h 2076667"/>
                <a:gd name="connsiteX13" fmla="*/ 1450183 w 3898108"/>
                <a:gd name="connsiteY13" fmla="*/ 10174 h 2076667"/>
                <a:gd name="connsiteX14" fmla="*/ 1450183 w 3898108"/>
                <a:gd name="connsiteY14" fmla="*/ 162574 h 2076667"/>
                <a:gd name="connsiteX15" fmla="*/ 1373983 w 3898108"/>
                <a:gd name="connsiteY15" fmla="*/ 238774 h 2076667"/>
                <a:gd name="connsiteX16" fmla="*/ 1373983 w 3898108"/>
                <a:gd name="connsiteY16" fmla="*/ 543574 h 2076667"/>
                <a:gd name="connsiteX17" fmla="*/ 1678783 w 3898108"/>
                <a:gd name="connsiteY17" fmla="*/ 543574 h 2076667"/>
                <a:gd name="connsiteX18" fmla="*/ 1678783 w 3898108"/>
                <a:gd name="connsiteY18" fmla="*/ 238774 h 2076667"/>
                <a:gd name="connsiteX19" fmla="*/ 1602583 w 3898108"/>
                <a:gd name="connsiteY19" fmla="*/ 162574 h 2076667"/>
                <a:gd name="connsiteX20" fmla="*/ 1602583 w 3898108"/>
                <a:gd name="connsiteY20" fmla="*/ 10174 h 2076667"/>
                <a:gd name="connsiteX21" fmla="*/ 2288383 w 3898108"/>
                <a:gd name="connsiteY21" fmla="*/ 10174 h 2076667"/>
                <a:gd name="connsiteX22" fmla="*/ 2288383 w 3898108"/>
                <a:gd name="connsiteY22" fmla="*/ 162574 h 2076667"/>
                <a:gd name="connsiteX23" fmla="*/ 2212183 w 3898108"/>
                <a:gd name="connsiteY23" fmla="*/ 238774 h 2076667"/>
                <a:gd name="connsiteX24" fmla="*/ 2212183 w 3898108"/>
                <a:gd name="connsiteY24" fmla="*/ 543574 h 2076667"/>
                <a:gd name="connsiteX25" fmla="*/ 2516983 w 3898108"/>
                <a:gd name="connsiteY25" fmla="*/ 543574 h 2076667"/>
                <a:gd name="connsiteX26" fmla="*/ 2516983 w 3898108"/>
                <a:gd name="connsiteY26" fmla="*/ 238774 h 2076667"/>
                <a:gd name="connsiteX27" fmla="*/ 2440783 w 3898108"/>
                <a:gd name="connsiteY27" fmla="*/ 162574 h 2076667"/>
                <a:gd name="connsiteX28" fmla="*/ 2440783 w 3898108"/>
                <a:gd name="connsiteY28" fmla="*/ 10174 h 2076667"/>
                <a:gd name="connsiteX0" fmla="*/ 2440783 w 3898108"/>
                <a:gd name="connsiteY0" fmla="*/ 10174 h 2076667"/>
                <a:gd name="connsiteX1" fmla="*/ 3736182 w 3898108"/>
                <a:gd name="connsiteY1" fmla="*/ 10174 h 2076667"/>
                <a:gd name="connsiteX2" fmla="*/ 3859142 w 3898108"/>
                <a:gd name="connsiteY2" fmla="*/ 41347 h 2076667"/>
                <a:gd name="connsiteX3" fmla="*/ 3888581 w 3898108"/>
                <a:gd name="connsiteY3" fmla="*/ 238774 h 2076667"/>
                <a:gd name="connsiteX4" fmla="*/ 3885119 w 3898108"/>
                <a:gd name="connsiteY4" fmla="*/ 1864951 h 2076667"/>
                <a:gd name="connsiteX5" fmla="*/ 3869533 w 3898108"/>
                <a:gd name="connsiteY5" fmla="*/ 2031206 h 2076667"/>
                <a:gd name="connsiteX6" fmla="*/ 3736182 w 3898108"/>
                <a:gd name="connsiteY6" fmla="*/ 2067574 h 2076667"/>
                <a:gd name="connsiteX7" fmla="*/ 154782 w 3898108"/>
                <a:gd name="connsiteY7" fmla="*/ 2067574 h 2076667"/>
                <a:gd name="connsiteX8" fmla="*/ 38100 w 3898108"/>
                <a:gd name="connsiteY8" fmla="*/ 2043763 h 2076667"/>
                <a:gd name="connsiteX9" fmla="*/ 2383 w 3898108"/>
                <a:gd name="connsiteY9" fmla="*/ 1915174 h 2076667"/>
                <a:gd name="connsiteX10" fmla="*/ 2383 w 3898108"/>
                <a:gd name="connsiteY10" fmla="*/ 162574 h 2076667"/>
                <a:gd name="connsiteX11" fmla="*/ 35721 w 3898108"/>
                <a:gd name="connsiteY11" fmla="*/ 41130 h 2076667"/>
                <a:gd name="connsiteX12" fmla="*/ 154782 w 3898108"/>
                <a:gd name="connsiteY12" fmla="*/ 10174 h 2076667"/>
                <a:gd name="connsiteX13" fmla="*/ 1450183 w 3898108"/>
                <a:gd name="connsiteY13" fmla="*/ 10174 h 2076667"/>
                <a:gd name="connsiteX14" fmla="*/ 1450183 w 3898108"/>
                <a:gd name="connsiteY14" fmla="*/ 162574 h 2076667"/>
                <a:gd name="connsiteX15" fmla="*/ 1373983 w 3898108"/>
                <a:gd name="connsiteY15" fmla="*/ 238774 h 2076667"/>
                <a:gd name="connsiteX16" fmla="*/ 1373983 w 3898108"/>
                <a:gd name="connsiteY16" fmla="*/ 543574 h 2076667"/>
                <a:gd name="connsiteX17" fmla="*/ 1678783 w 3898108"/>
                <a:gd name="connsiteY17" fmla="*/ 543574 h 2076667"/>
                <a:gd name="connsiteX18" fmla="*/ 1678783 w 3898108"/>
                <a:gd name="connsiteY18" fmla="*/ 238774 h 2076667"/>
                <a:gd name="connsiteX19" fmla="*/ 1602583 w 3898108"/>
                <a:gd name="connsiteY19" fmla="*/ 162574 h 2076667"/>
                <a:gd name="connsiteX20" fmla="*/ 1602583 w 3898108"/>
                <a:gd name="connsiteY20" fmla="*/ 10174 h 2076667"/>
                <a:gd name="connsiteX21" fmla="*/ 2288383 w 3898108"/>
                <a:gd name="connsiteY21" fmla="*/ 10174 h 2076667"/>
                <a:gd name="connsiteX22" fmla="*/ 2288383 w 3898108"/>
                <a:gd name="connsiteY22" fmla="*/ 162574 h 2076667"/>
                <a:gd name="connsiteX23" fmla="*/ 2212183 w 3898108"/>
                <a:gd name="connsiteY23" fmla="*/ 238774 h 2076667"/>
                <a:gd name="connsiteX24" fmla="*/ 2212183 w 3898108"/>
                <a:gd name="connsiteY24" fmla="*/ 543574 h 2076667"/>
                <a:gd name="connsiteX25" fmla="*/ 2516983 w 3898108"/>
                <a:gd name="connsiteY25" fmla="*/ 543574 h 2076667"/>
                <a:gd name="connsiteX26" fmla="*/ 2516983 w 3898108"/>
                <a:gd name="connsiteY26" fmla="*/ 238774 h 2076667"/>
                <a:gd name="connsiteX27" fmla="*/ 2440783 w 3898108"/>
                <a:gd name="connsiteY27" fmla="*/ 162574 h 2076667"/>
                <a:gd name="connsiteX28" fmla="*/ 2440783 w 3898108"/>
                <a:gd name="connsiteY28" fmla="*/ 10174 h 2076667"/>
                <a:gd name="connsiteX0" fmla="*/ 2440783 w 3898108"/>
                <a:gd name="connsiteY0" fmla="*/ 10174 h 2076667"/>
                <a:gd name="connsiteX1" fmla="*/ 3736182 w 3898108"/>
                <a:gd name="connsiteY1" fmla="*/ 10174 h 2076667"/>
                <a:gd name="connsiteX2" fmla="*/ 3859142 w 3898108"/>
                <a:gd name="connsiteY2" fmla="*/ 41347 h 2076667"/>
                <a:gd name="connsiteX3" fmla="*/ 3888581 w 3898108"/>
                <a:gd name="connsiteY3" fmla="*/ 238774 h 2076667"/>
                <a:gd name="connsiteX4" fmla="*/ 3885119 w 3898108"/>
                <a:gd name="connsiteY4" fmla="*/ 1864951 h 2076667"/>
                <a:gd name="connsiteX5" fmla="*/ 3869533 w 3898108"/>
                <a:gd name="connsiteY5" fmla="*/ 2031206 h 2076667"/>
                <a:gd name="connsiteX6" fmla="*/ 3736182 w 3898108"/>
                <a:gd name="connsiteY6" fmla="*/ 2067574 h 2076667"/>
                <a:gd name="connsiteX7" fmla="*/ 154782 w 3898108"/>
                <a:gd name="connsiteY7" fmla="*/ 2067574 h 2076667"/>
                <a:gd name="connsiteX8" fmla="*/ 38100 w 3898108"/>
                <a:gd name="connsiteY8" fmla="*/ 2043763 h 2076667"/>
                <a:gd name="connsiteX9" fmla="*/ 2383 w 3898108"/>
                <a:gd name="connsiteY9" fmla="*/ 1915174 h 2076667"/>
                <a:gd name="connsiteX10" fmla="*/ 2383 w 3898108"/>
                <a:gd name="connsiteY10" fmla="*/ 162574 h 2076667"/>
                <a:gd name="connsiteX11" fmla="*/ 35721 w 3898108"/>
                <a:gd name="connsiteY11" fmla="*/ 41130 h 2076667"/>
                <a:gd name="connsiteX12" fmla="*/ 154782 w 3898108"/>
                <a:gd name="connsiteY12" fmla="*/ 10174 h 2076667"/>
                <a:gd name="connsiteX13" fmla="*/ 1450183 w 3898108"/>
                <a:gd name="connsiteY13" fmla="*/ 10174 h 2076667"/>
                <a:gd name="connsiteX14" fmla="*/ 1450183 w 3898108"/>
                <a:gd name="connsiteY14" fmla="*/ 162574 h 2076667"/>
                <a:gd name="connsiteX15" fmla="*/ 1373983 w 3898108"/>
                <a:gd name="connsiteY15" fmla="*/ 238774 h 2076667"/>
                <a:gd name="connsiteX16" fmla="*/ 1373983 w 3898108"/>
                <a:gd name="connsiteY16" fmla="*/ 543574 h 2076667"/>
                <a:gd name="connsiteX17" fmla="*/ 1678783 w 3898108"/>
                <a:gd name="connsiteY17" fmla="*/ 543574 h 2076667"/>
                <a:gd name="connsiteX18" fmla="*/ 1678783 w 3898108"/>
                <a:gd name="connsiteY18" fmla="*/ 238774 h 2076667"/>
                <a:gd name="connsiteX19" fmla="*/ 1602583 w 3898108"/>
                <a:gd name="connsiteY19" fmla="*/ 162574 h 2076667"/>
                <a:gd name="connsiteX20" fmla="*/ 1602583 w 3898108"/>
                <a:gd name="connsiteY20" fmla="*/ 10174 h 2076667"/>
                <a:gd name="connsiteX21" fmla="*/ 2288383 w 3898108"/>
                <a:gd name="connsiteY21" fmla="*/ 10174 h 2076667"/>
                <a:gd name="connsiteX22" fmla="*/ 2288383 w 3898108"/>
                <a:gd name="connsiteY22" fmla="*/ 162574 h 2076667"/>
                <a:gd name="connsiteX23" fmla="*/ 2212183 w 3898108"/>
                <a:gd name="connsiteY23" fmla="*/ 238774 h 2076667"/>
                <a:gd name="connsiteX24" fmla="*/ 2212183 w 3898108"/>
                <a:gd name="connsiteY24" fmla="*/ 543574 h 2076667"/>
                <a:gd name="connsiteX25" fmla="*/ 2516983 w 3898108"/>
                <a:gd name="connsiteY25" fmla="*/ 543574 h 2076667"/>
                <a:gd name="connsiteX26" fmla="*/ 2516983 w 3898108"/>
                <a:gd name="connsiteY26" fmla="*/ 238774 h 2076667"/>
                <a:gd name="connsiteX27" fmla="*/ 2440783 w 3898108"/>
                <a:gd name="connsiteY27" fmla="*/ 162574 h 2076667"/>
                <a:gd name="connsiteX28" fmla="*/ 2440783 w 3898108"/>
                <a:gd name="connsiteY28" fmla="*/ 10174 h 2076667"/>
                <a:gd name="connsiteX0" fmla="*/ 2440783 w 3898108"/>
                <a:gd name="connsiteY0" fmla="*/ 10174 h 2076667"/>
                <a:gd name="connsiteX1" fmla="*/ 3736182 w 3898108"/>
                <a:gd name="connsiteY1" fmla="*/ 10174 h 2076667"/>
                <a:gd name="connsiteX2" fmla="*/ 3859142 w 3898108"/>
                <a:gd name="connsiteY2" fmla="*/ 41347 h 2076667"/>
                <a:gd name="connsiteX3" fmla="*/ 3888581 w 3898108"/>
                <a:gd name="connsiteY3" fmla="*/ 238774 h 2076667"/>
                <a:gd name="connsiteX4" fmla="*/ 3885119 w 3898108"/>
                <a:gd name="connsiteY4" fmla="*/ 1864951 h 2076667"/>
                <a:gd name="connsiteX5" fmla="*/ 3869533 w 3898108"/>
                <a:gd name="connsiteY5" fmla="*/ 2031206 h 2076667"/>
                <a:gd name="connsiteX6" fmla="*/ 3736182 w 3898108"/>
                <a:gd name="connsiteY6" fmla="*/ 2067574 h 2076667"/>
                <a:gd name="connsiteX7" fmla="*/ 154782 w 3898108"/>
                <a:gd name="connsiteY7" fmla="*/ 2067574 h 2076667"/>
                <a:gd name="connsiteX8" fmla="*/ 38100 w 3898108"/>
                <a:gd name="connsiteY8" fmla="*/ 2043763 h 2076667"/>
                <a:gd name="connsiteX9" fmla="*/ 2383 w 3898108"/>
                <a:gd name="connsiteY9" fmla="*/ 1915174 h 2076667"/>
                <a:gd name="connsiteX10" fmla="*/ 2383 w 3898108"/>
                <a:gd name="connsiteY10" fmla="*/ 162574 h 2076667"/>
                <a:gd name="connsiteX11" fmla="*/ 35721 w 3898108"/>
                <a:gd name="connsiteY11" fmla="*/ 41130 h 2076667"/>
                <a:gd name="connsiteX12" fmla="*/ 154782 w 3898108"/>
                <a:gd name="connsiteY12" fmla="*/ 10174 h 2076667"/>
                <a:gd name="connsiteX13" fmla="*/ 1450183 w 3898108"/>
                <a:gd name="connsiteY13" fmla="*/ 10174 h 2076667"/>
                <a:gd name="connsiteX14" fmla="*/ 1450183 w 3898108"/>
                <a:gd name="connsiteY14" fmla="*/ 162574 h 2076667"/>
                <a:gd name="connsiteX15" fmla="*/ 1373983 w 3898108"/>
                <a:gd name="connsiteY15" fmla="*/ 238774 h 2076667"/>
                <a:gd name="connsiteX16" fmla="*/ 1373983 w 3898108"/>
                <a:gd name="connsiteY16" fmla="*/ 543574 h 2076667"/>
                <a:gd name="connsiteX17" fmla="*/ 1678783 w 3898108"/>
                <a:gd name="connsiteY17" fmla="*/ 543574 h 2076667"/>
                <a:gd name="connsiteX18" fmla="*/ 1678783 w 3898108"/>
                <a:gd name="connsiteY18" fmla="*/ 238774 h 2076667"/>
                <a:gd name="connsiteX19" fmla="*/ 1602583 w 3898108"/>
                <a:gd name="connsiteY19" fmla="*/ 162574 h 2076667"/>
                <a:gd name="connsiteX20" fmla="*/ 1602583 w 3898108"/>
                <a:gd name="connsiteY20" fmla="*/ 10174 h 2076667"/>
                <a:gd name="connsiteX21" fmla="*/ 2288383 w 3898108"/>
                <a:gd name="connsiteY21" fmla="*/ 10174 h 2076667"/>
                <a:gd name="connsiteX22" fmla="*/ 2288383 w 3898108"/>
                <a:gd name="connsiteY22" fmla="*/ 162574 h 2076667"/>
                <a:gd name="connsiteX23" fmla="*/ 2212183 w 3898108"/>
                <a:gd name="connsiteY23" fmla="*/ 238774 h 2076667"/>
                <a:gd name="connsiteX24" fmla="*/ 2212183 w 3898108"/>
                <a:gd name="connsiteY24" fmla="*/ 543574 h 2076667"/>
                <a:gd name="connsiteX25" fmla="*/ 2516983 w 3898108"/>
                <a:gd name="connsiteY25" fmla="*/ 543574 h 2076667"/>
                <a:gd name="connsiteX26" fmla="*/ 2516983 w 3898108"/>
                <a:gd name="connsiteY26" fmla="*/ 238774 h 2076667"/>
                <a:gd name="connsiteX27" fmla="*/ 2440783 w 3898108"/>
                <a:gd name="connsiteY27" fmla="*/ 162574 h 2076667"/>
                <a:gd name="connsiteX28" fmla="*/ 2440783 w 3898108"/>
                <a:gd name="connsiteY28" fmla="*/ 10174 h 2076667"/>
                <a:gd name="connsiteX0" fmla="*/ 2440783 w 3898108"/>
                <a:gd name="connsiteY0" fmla="*/ 5411 h 2071904"/>
                <a:gd name="connsiteX1" fmla="*/ 3736182 w 3898108"/>
                <a:gd name="connsiteY1" fmla="*/ 5411 h 2071904"/>
                <a:gd name="connsiteX2" fmla="*/ 3859142 w 3898108"/>
                <a:gd name="connsiteY2" fmla="*/ 36584 h 2071904"/>
                <a:gd name="connsiteX3" fmla="*/ 3888581 w 3898108"/>
                <a:gd name="connsiteY3" fmla="*/ 234011 h 2071904"/>
                <a:gd name="connsiteX4" fmla="*/ 3885119 w 3898108"/>
                <a:gd name="connsiteY4" fmla="*/ 1860188 h 2071904"/>
                <a:gd name="connsiteX5" fmla="*/ 3869533 w 3898108"/>
                <a:gd name="connsiteY5" fmla="*/ 2026443 h 2071904"/>
                <a:gd name="connsiteX6" fmla="*/ 3736182 w 3898108"/>
                <a:gd name="connsiteY6" fmla="*/ 2062811 h 2071904"/>
                <a:gd name="connsiteX7" fmla="*/ 154782 w 3898108"/>
                <a:gd name="connsiteY7" fmla="*/ 2062811 h 2071904"/>
                <a:gd name="connsiteX8" fmla="*/ 38100 w 3898108"/>
                <a:gd name="connsiteY8" fmla="*/ 2039000 h 2071904"/>
                <a:gd name="connsiteX9" fmla="*/ 2383 w 3898108"/>
                <a:gd name="connsiteY9" fmla="*/ 1910411 h 2071904"/>
                <a:gd name="connsiteX10" fmla="*/ 2383 w 3898108"/>
                <a:gd name="connsiteY10" fmla="*/ 157811 h 2071904"/>
                <a:gd name="connsiteX11" fmla="*/ 35721 w 3898108"/>
                <a:gd name="connsiteY11" fmla="*/ 36367 h 2071904"/>
                <a:gd name="connsiteX12" fmla="*/ 154782 w 3898108"/>
                <a:gd name="connsiteY12" fmla="*/ 5411 h 2071904"/>
                <a:gd name="connsiteX13" fmla="*/ 1450183 w 3898108"/>
                <a:gd name="connsiteY13" fmla="*/ 5411 h 2071904"/>
                <a:gd name="connsiteX14" fmla="*/ 1450183 w 3898108"/>
                <a:gd name="connsiteY14" fmla="*/ 157811 h 2071904"/>
                <a:gd name="connsiteX15" fmla="*/ 1373983 w 3898108"/>
                <a:gd name="connsiteY15" fmla="*/ 234011 h 2071904"/>
                <a:gd name="connsiteX16" fmla="*/ 1373983 w 3898108"/>
                <a:gd name="connsiteY16" fmla="*/ 538811 h 2071904"/>
                <a:gd name="connsiteX17" fmla="*/ 1678783 w 3898108"/>
                <a:gd name="connsiteY17" fmla="*/ 538811 h 2071904"/>
                <a:gd name="connsiteX18" fmla="*/ 1678783 w 3898108"/>
                <a:gd name="connsiteY18" fmla="*/ 234011 h 2071904"/>
                <a:gd name="connsiteX19" fmla="*/ 1602583 w 3898108"/>
                <a:gd name="connsiteY19" fmla="*/ 157811 h 2071904"/>
                <a:gd name="connsiteX20" fmla="*/ 1602583 w 3898108"/>
                <a:gd name="connsiteY20" fmla="*/ 5411 h 2071904"/>
                <a:gd name="connsiteX21" fmla="*/ 2288383 w 3898108"/>
                <a:gd name="connsiteY21" fmla="*/ 5411 h 2071904"/>
                <a:gd name="connsiteX22" fmla="*/ 2288383 w 3898108"/>
                <a:gd name="connsiteY22" fmla="*/ 157811 h 2071904"/>
                <a:gd name="connsiteX23" fmla="*/ 2212183 w 3898108"/>
                <a:gd name="connsiteY23" fmla="*/ 234011 h 2071904"/>
                <a:gd name="connsiteX24" fmla="*/ 2212183 w 3898108"/>
                <a:gd name="connsiteY24" fmla="*/ 538811 h 2071904"/>
                <a:gd name="connsiteX25" fmla="*/ 2516983 w 3898108"/>
                <a:gd name="connsiteY25" fmla="*/ 538811 h 2071904"/>
                <a:gd name="connsiteX26" fmla="*/ 2516983 w 3898108"/>
                <a:gd name="connsiteY26" fmla="*/ 234011 h 2071904"/>
                <a:gd name="connsiteX27" fmla="*/ 2440783 w 3898108"/>
                <a:gd name="connsiteY27" fmla="*/ 157811 h 2071904"/>
                <a:gd name="connsiteX28" fmla="*/ 2440783 w 3898108"/>
                <a:gd name="connsiteY28" fmla="*/ 5411 h 2071904"/>
                <a:gd name="connsiteX0" fmla="*/ 2440783 w 3898108"/>
                <a:gd name="connsiteY0" fmla="*/ 1515 h 2068008"/>
                <a:gd name="connsiteX1" fmla="*/ 3736182 w 3898108"/>
                <a:gd name="connsiteY1" fmla="*/ 1515 h 2068008"/>
                <a:gd name="connsiteX2" fmla="*/ 3859142 w 3898108"/>
                <a:gd name="connsiteY2" fmla="*/ 32688 h 2068008"/>
                <a:gd name="connsiteX3" fmla="*/ 3888581 w 3898108"/>
                <a:gd name="connsiteY3" fmla="*/ 230115 h 2068008"/>
                <a:gd name="connsiteX4" fmla="*/ 3885119 w 3898108"/>
                <a:gd name="connsiteY4" fmla="*/ 1856292 h 2068008"/>
                <a:gd name="connsiteX5" fmla="*/ 3869533 w 3898108"/>
                <a:gd name="connsiteY5" fmla="*/ 2022547 h 2068008"/>
                <a:gd name="connsiteX6" fmla="*/ 3736182 w 3898108"/>
                <a:gd name="connsiteY6" fmla="*/ 2058915 h 2068008"/>
                <a:gd name="connsiteX7" fmla="*/ 154782 w 3898108"/>
                <a:gd name="connsiteY7" fmla="*/ 2058915 h 2068008"/>
                <a:gd name="connsiteX8" fmla="*/ 38100 w 3898108"/>
                <a:gd name="connsiteY8" fmla="*/ 2035104 h 2068008"/>
                <a:gd name="connsiteX9" fmla="*/ 2383 w 3898108"/>
                <a:gd name="connsiteY9" fmla="*/ 1906515 h 2068008"/>
                <a:gd name="connsiteX10" fmla="*/ 2383 w 3898108"/>
                <a:gd name="connsiteY10" fmla="*/ 153915 h 2068008"/>
                <a:gd name="connsiteX11" fmla="*/ 35721 w 3898108"/>
                <a:gd name="connsiteY11" fmla="*/ 32471 h 2068008"/>
                <a:gd name="connsiteX12" fmla="*/ 154782 w 3898108"/>
                <a:gd name="connsiteY12" fmla="*/ 1515 h 2068008"/>
                <a:gd name="connsiteX13" fmla="*/ 1450183 w 3898108"/>
                <a:gd name="connsiteY13" fmla="*/ 1515 h 2068008"/>
                <a:gd name="connsiteX14" fmla="*/ 1450183 w 3898108"/>
                <a:gd name="connsiteY14" fmla="*/ 153915 h 2068008"/>
                <a:gd name="connsiteX15" fmla="*/ 1373983 w 3898108"/>
                <a:gd name="connsiteY15" fmla="*/ 230115 h 2068008"/>
                <a:gd name="connsiteX16" fmla="*/ 1373983 w 3898108"/>
                <a:gd name="connsiteY16" fmla="*/ 534915 h 2068008"/>
                <a:gd name="connsiteX17" fmla="*/ 1678783 w 3898108"/>
                <a:gd name="connsiteY17" fmla="*/ 534915 h 2068008"/>
                <a:gd name="connsiteX18" fmla="*/ 1678783 w 3898108"/>
                <a:gd name="connsiteY18" fmla="*/ 230115 h 2068008"/>
                <a:gd name="connsiteX19" fmla="*/ 1602583 w 3898108"/>
                <a:gd name="connsiteY19" fmla="*/ 153915 h 2068008"/>
                <a:gd name="connsiteX20" fmla="*/ 1602583 w 3898108"/>
                <a:gd name="connsiteY20" fmla="*/ 1515 h 2068008"/>
                <a:gd name="connsiteX21" fmla="*/ 2288383 w 3898108"/>
                <a:gd name="connsiteY21" fmla="*/ 1515 h 2068008"/>
                <a:gd name="connsiteX22" fmla="*/ 2288383 w 3898108"/>
                <a:gd name="connsiteY22" fmla="*/ 153915 h 2068008"/>
                <a:gd name="connsiteX23" fmla="*/ 2212183 w 3898108"/>
                <a:gd name="connsiteY23" fmla="*/ 230115 h 2068008"/>
                <a:gd name="connsiteX24" fmla="*/ 2212183 w 3898108"/>
                <a:gd name="connsiteY24" fmla="*/ 534915 h 2068008"/>
                <a:gd name="connsiteX25" fmla="*/ 2516983 w 3898108"/>
                <a:gd name="connsiteY25" fmla="*/ 534915 h 2068008"/>
                <a:gd name="connsiteX26" fmla="*/ 2516983 w 3898108"/>
                <a:gd name="connsiteY26" fmla="*/ 230115 h 2068008"/>
                <a:gd name="connsiteX27" fmla="*/ 2440783 w 3898108"/>
                <a:gd name="connsiteY27" fmla="*/ 153915 h 2068008"/>
                <a:gd name="connsiteX28" fmla="*/ 2440783 w 3898108"/>
                <a:gd name="connsiteY28" fmla="*/ 1515 h 2068008"/>
                <a:gd name="connsiteX0" fmla="*/ 2440783 w 3891397"/>
                <a:gd name="connsiteY0" fmla="*/ 1515 h 2068008"/>
                <a:gd name="connsiteX1" fmla="*/ 3736182 w 3891397"/>
                <a:gd name="connsiteY1" fmla="*/ 1515 h 2068008"/>
                <a:gd name="connsiteX2" fmla="*/ 3859142 w 3891397"/>
                <a:gd name="connsiteY2" fmla="*/ 32688 h 2068008"/>
                <a:gd name="connsiteX3" fmla="*/ 3888581 w 3891397"/>
                <a:gd name="connsiteY3" fmla="*/ 230115 h 2068008"/>
                <a:gd name="connsiteX4" fmla="*/ 3885119 w 3891397"/>
                <a:gd name="connsiteY4" fmla="*/ 1856292 h 2068008"/>
                <a:gd name="connsiteX5" fmla="*/ 3869533 w 3891397"/>
                <a:gd name="connsiteY5" fmla="*/ 2022547 h 2068008"/>
                <a:gd name="connsiteX6" fmla="*/ 3736182 w 3891397"/>
                <a:gd name="connsiteY6" fmla="*/ 2058915 h 2068008"/>
                <a:gd name="connsiteX7" fmla="*/ 154782 w 3891397"/>
                <a:gd name="connsiteY7" fmla="*/ 2058915 h 2068008"/>
                <a:gd name="connsiteX8" fmla="*/ 38100 w 3891397"/>
                <a:gd name="connsiteY8" fmla="*/ 2035104 h 2068008"/>
                <a:gd name="connsiteX9" fmla="*/ 2383 w 3891397"/>
                <a:gd name="connsiteY9" fmla="*/ 1906515 h 2068008"/>
                <a:gd name="connsiteX10" fmla="*/ 2383 w 3891397"/>
                <a:gd name="connsiteY10" fmla="*/ 153915 h 2068008"/>
                <a:gd name="connsiteX11" fmla="*/ 35721 w 3891397"/>
                <a:gd name="connsiteY11" fmla="*/ 32471 h 2068008"/>
                <a:gd name="connsiteX12" fmla="*/ 154782 w 3891397"/>
                <a:gd name="connsiteY12" fmla="*/ 1515 h 2068008"/>
                <a:gd name="connsiteX13" fmla="*/ 1450183 w 3891397"/>
                <a:gd name="connsiteY13" fmla="*/ 1515 h 2068008"/>
                <a:gd name="connsiteX14" fmla="*/ 1450183 w 3891397"/>
                <a:gd name="connsiteY14" fmla="*/ 153915 h 2068008"/>
                <a:gd name="connsiteX15" fmla="*/ 1373983 w 3891397"/>
                <a:gd name="connsiteY15" fmla="*/ 230115 h 2068008"/>
                <a:gd name="connsiteX16" fmla="*/ 1373983 w 3891397"/>
                <a:gd name="connsiteY16" fmla="*/ 534915 h 2068008"/>
                <a:gd name="connsiteX17" fmla="*/ 1678783 w 3891397"/>
                <a:gd name="connsiteY17" fmla="*/ 534915 h 2068008"/>
                <a:gd name="connsiteX18" fmla="*/ 1678783 w 3891397"/>
                <a:gd name="connsiteY18" fmla="*/ 230115 h 2068008"/>
                <a:gd name="connsiteX19" fmla="*/ 1602583 w 3891397"/>
                <a:gd name="connsiteY19" fmla="*/ 153915 h 2068008"/>
                <a:gd name="connsiteX20" fmla="*/ 1602583 w 3891397"/>
                <a:gd name="connsiteY20" fmla="*/ 1515 h 2068008"/>
                <a:gd name="connsiteX21" fmla="*/ 2288383 w 3891397"/>
                <a:gd name="connsiteY21" fmla="*/ 1515 h 2068008"/>
                <a:gd name="connsiteX22" fmla="*/ 2288383 w 3891397"/>
                <a:gd name="connsiteY22" fmla="*/ 153915 h 2068008"/>
                <a:gd name="connsiteX23" fmla="*/ 2212183 w 3891397"/>
                <a:gd name="connsiteY23" fmla="*/ 230115 h 2068008"/>
                <a:gd name="connsiteX24" fmla="*/ 2212183 w 3891397"/>
                <a:gd name="connsiteY24" fmla="*/ 534915 h 2068008"/>
                <a:gd name="connsiteX25" fmla="*/ 2516983 w 3891397"/>
                <a:gd name="connsiteY25" fmla="*/ 534915 h 2068008"/>
                <a:gd name="connsiteX26" fmla="*/ 2516983 w 3891397"/>
                <a:gd name="connsiteY26" fmla="*/ 230115 h 2068008"/>
                <a:gd name="connsiteX27" fmla="*/ 2440783 w 3891397"/>
                <a:gd name="connsiteY27" fmla="*/ 153915 h 2068008"/>
                <a:gd name="connsiteX28" fmla="*/ 2440783 w 3891397"/>
                <a:gd name="connsiteY28" fmla="*/ 1515 h 2068008"/>
                <a:gd name="connsiteX0" fmla="*/ 2440783 w 3891397"/>
                <a:gd name="connsiteY0" fmla="*/ 1515 h 2068008"/>
                <a:gd name="connsiteX1" fmla="*/ 3736182 w 3891397"/>
                <a:gd name="connsiteY1" fmla="*/ 1515 h 2068008"/>
                <a:gd name="connsiteX2" fmla="*/ 3859142 w 3891397"/>
                <a:gd name="connsiteY2" fmla="*/ 32688 h 2068008"/>
                <a:gd name="connsiteX3" fmla="*/ 3888581 w 3891397"/>
                <a:gd name="connsiteY3" fmla="*/ 230115 h 2068008"/>
                <a:gd name="connsiteX4" fmla="*/ 3888582 w 3891397"/>
                <a:gd name="connsiteY4" fmla="*/ 1906514 h 2068008"/>
                <a:gd name="connsiteX5" fmla="*/ 3869533 w 3891397"/>
                <a:gd name="connsiteY5" fmla="*/ 2022547 h 2068008"/>
                <a:gd name="connsiteX6" fmla="*/ 3736182 w 3891397"/>
                <a:gd name="connsiteY6" fmla="*/ 2058915 h 2068008"/>
                <a:gd name="connsiteX7" fmla="*/ 154782 w 3891397"/>
                <a:gd name="connsiteY7" fmla="*/ 2058915 h 2068008"/>
                <a:gd name="connsiteX8" fmla="*/ 38100 w 3891397"/>
                <a:gd name="connsiteY8" fmla="*/ 2035104 h 2068008"/>
                <a:gd name="connsiteX9" fmla="*/ 2383 w 3891397"/>
                <a:gd name="connsiteY9" fmla="*/ 1906515 h 2068008"/>
                <a:gd name="connsiteX10" fmla="*/ 2383 w 3891397"/>
                <a:gd name="connsiteY10" fmla="*/ 153915 h 2068008"/>
                <a:gd name="connsiteX11" fmla="*/ 35721 w 3891397"/>
                <a:gd name="connsiteY11" fmla="*/ 32471 h 2068008"/>
                <a:gd name="connsiteX12" fmla="*/ 154782 w 3891397"/>
                <a:gd name="connsiteY12" fmla="*/ 1515 h 2068008"/>
                <a:gd name="connsiteX13" fmla="*/ 1450183 w 3891397"/>
                <a:gd name="connsiteY13" fmla="*/ 1515 h 2068008"/>
                <a:gd name="connsiteX14" fmla="*/ 1450183 w 3891397"/>
                <a:gd name="connsiteY14" fmla="*/ 153915 h 2068008"/>
                <a:gd name="connsiteX15" fmla="*/ 1373983 w 3891397"/>
                <a:gd name="connsiteY15" fmla="*/ 230115 h 2068008"/>
                <a:gd name="connsiteX16" fmla="*/ 1373983 w 3891397"/>
                <a:gd name="connsiteY16" fmla="*/ 534915 h 2068008"/>
                <a:gd name="connsiteX17" fmla="*/ 1678783 w 3891397"/>
                <a:gd name="connsiteY17" fmla="*/ 534915 h 2068008"/>
                <a:gd name="connsiteX18" fmla="*/ 1678783 w 3891397"/>
                <a:gd name="connsiteY18" fmla="*/ 230115 h 2068008"/>
                <a:gd name="connsiteX19" fmla="*/ 1602583 w 3891397"/>
                <a:gd name="connsiteY19" fmla="*/ 153915 h 2068008"/>
                <a:gd name="connsiteX20" fmla="*/ 1602583 w 3891397"/>
                <a:gd name="connsiteY20" fmla="*/ 1515 h 2068008"/>
                <a:gd name="connsiteX21" fmla="*/ 2288383 w 3891397"/>
                <a:gd name="connsiteY21" fmla="*/ 1515 h 2068008"/>
                <a:gd name="connsiteX22" fmla="*/ 2288383 w 3891397"/>
                <a:gd name="connsiteY22" fmla="*/ 153915 h 2068008"/>
                <a:gd name="connsiteX23" fmla="*/ 2212183 w 3891397"/>
                <a:gd name="connsiteY23" fmla="*/ 230115 h 2068008"/>
                <a:gd name="connsiteX24" fmla="*/ 2212183 w 3891397"/>
                <a:gd name="connsiteY24" fmla="*/ 534915 h 2068008"/>
                <a:gd name="connsiteX25" fmla="*/ 2516983 w 3891397"/>
                <a:gd name="connsiteY25" fmla="*/ 534915 h 2068008"/>
                <a:gd name="connsiteX26" fmla="*/ 2516983 w 3891397"/>
                <a:gd name="connsiteY26" fmla="*/ 230115 h 2068008"/>
                <a:gd name="connsiteX27" fmla="*/ 2440783 w 3891397"/>
                <a:gd name="connsiteY27" fmla="*/ 153915 h 2068008"/>
                <a:gd name="connsiteX28" fmla="*/ 2440783 w 3891397"/>
                <a:gd name="connsiteY28" fmla="*/ 1515 h 2068008"/>
                <a:gd name="connsiteX0" fmla="*/ 2440783 w 3888583"/>
                <a:gd name="connsiteY0" fmla="*/ 1515 h 2068008"/>
                <a:gd name="connsiteX1" fmla="*/ 3736182 w 3888583"/>
                <a:gd name="connsiteY1" fmla="*/ 1515 h 2068008"/>
                <a:gd name="connsiteX2" fmla="*/ 3859142 w 3888583"/>
                <a:gd name="connsiteY2" fmla="*/ 32688 h 2068008"/>
                <a:gd name="connsiteX3" fmla="*/ 3888581 w 3888583"/>
                <a:gd name="connsiteY3" fmla="*/ 230115 h 2068008"/>
                <a:gd name="connsiteX4" fmla="*/ 3888582 w 3888583"/>
                <a:gd name="connsiteY4" fmla="*/ 1906514 h 2068008"/>
                <a:gd name="connsiteX5" fmla="*/ 3862389 w 3888583"/>
                <a:gd name="connsiteY5" fmla="*/ 2022547 h 2068008"/>
                <a:gd name="connsiteX6" fmla="*/ 3736182 w 3888583"/>
                <a:gd name="connsiteY6" fmla="*/ 2058915 h 2068008"/>
                <a:gd name="connsiteX7" fmla="*/ 154782 w 3888583"/>
                <a:gd name="connsiteY7" fmla="*/ 2058915 h 2068008"/>
                <a:gd name="connsiteX8" fmla="*/ 38100 w 3888583"/>
                <a:gd name="connsiteY8" fmla="*/ 2035104 h 2068008"/>
                <a:gd name="connsiteX9" fmla="*/ 2383 w 3888583"/>
                <a:gd name="connsiteY9" fmla="*/ 1906515 h 2068008"/>
                <a:gd name="connsiteX10" fmla="*/ 2383 w 3888583"/>
                <a:gd name="connsiteY10" fmla="*/ 153915 h 2068008"/>
                <a:gd name="connsiteX11" fmla="*/ 35721 w 3888583"/>
                <a:gd name="connsiteY11" fmla="*/ 32471 h 2068008"/>
                <a:gd name="connsiteX12" fmla="*/ 154782 w 3888583"/>
                <a:gd name="connsiteY12" fmla="*/ 1515 h 2068008"/>
                <a:gd name="connsiteX13" fmla="*/ 1450183 w 3888583"/>
                <a:gd name="connsiteY13" fmla="*/ 1515 h 2068008"/>
                <a:gd name="connsiteX14" fmla="*/ 1450183 w 3888583"/>
                <a:gd name="connsiteY14" fmla="*/ 153915 h 2068008"/>
                <a:gd name="connsiteX15" fmla="*/ 1373983 w 3888583"/>
                <a:gd name="connsiteY15" fmla="*/ 230115 h 2068008"/>
                <a:gd name="connsiteX16" fmla="*/ 1373983 w 3888583"/>
                <a:gd name="connsiteY16" fmla="*/ 534915 h 2068008"/>
                <a:gd name="connsiteX17" fmla="*/ 1678783 w 3888583"/>
                <a:gd name="connsiteY17" fmla="*/ 534915 h 2068008"/>
                <a:gd name="connsiteX18" fmla="*/ 1678783 w 3888583"/>
                <a:gd name="connsiteY18" fmla="*/ 230115 h 2068008"/>
                <a:gd name="connsiteX19" fmla="*/ 1602583 w 3888583"/>
                <a:gd name="connsiteY19" fmla="*/ 153915 h 2068008"/>
                <a:gd name="connsiteX20" fmla="*/ 1602583 w 3888583"/>
                <a:gd name="connsiteY20" fmla="*/ 1515 h 2068008"/>
                <a:gd name="connsiteX21" fmla="*/ 2288383 w 3888583"/>
                <a:gd name="connsiteY21" fmla="*/ 1515 h 2068008"/>
                <a:gd name="connsiteX22" fmla="*/ 2288383 w 3888583"/>
                <a:gd name="connsiteY22" fmla="*/ 153915 h 2068008"/>
                <a:gd name="connsiteX23" fmla="*/ 2212183 w 3888583"/>
                <a:gd name="connsiteY23" fmla="*/ 230115 h 2068008"/>
                <a:gd name="connsiteX24" fmla="*/ 2212183 w 3888583"/>
                <a:gd name="connsiteY24" fmla="*/ 534915 h 2068008"/>
                <a:gd name="connsiteX25" fmla="*/ 2516983 w 3888583"/>
                <a:gd name="connsiteY25" fmla="*/ 534915 h 2068008"/>
                <a:gd name="connsiteX26" fmla="*/ 2516983 w 3888583"/>
                <a:gd name="connsiteY26" fmla="*/ 230115 h 2068008"/>
                <a:gd name="connsiteX27" fmla="*/ 2440783 w 3888583"/>
                <a:gd name="connsiteY27" fmla="*/ 153915 h 2068008"/>
                <a:gd name="connsiteX28" fmla="*/ 2440783 w 3888583"/>
                <a:gd name="connsiteY28" fmla="*/ 1515 h 2068008"/>
                <a:gd name="connsiteX0" fmla="*/ 2440783 w 3898540"/>
                <a:gd name="connsiteY0" fmla="*/ 1515 h 2068008"/>
                <a:gd name="connsiteX1" fmla="*/ 3736182 w 3898540"/>
                <a:gd name="connsiteY1" fmla="*/ 1515 h 2068008"/>
                <a:gd name="connsiteX2" fmla="*/ 3859142 w 3898540"/>
                <a:gd name="connsiteY2" fmla="*/ 32688 h 2068008"/>
                <a:gd name="connsiteX3" fmla="*/ 3888581 w 3898540"/>
                <a:gd name="connsiteY3" fmla="*/ 230115 h 2068008"/>
                <a:gd name="connsiteX4" fmla="*/ 3888582 w 3898540"/>
                <a:gd name="connsiteY4" fmla="*/ 1906514 h 2068008"/>
                <a:gd name="connsiteX5" fmla="*/ 3862389 w 3898540"/>
                <a:gd name="connsiteY5" fmla="*/ 2022547 h 2068008"/>
                <a:gd name="connsiteX6" fmla="*/ 3736182 w 3898540"/>
                <a:gd name="connsiteY6" fmla="*/ 2058915 h 2068008"/>
                <a:gd name="connsiteX7" fmla="*/ 154782 w 3898540"/>
                <a:gd name="connsiteY7" fmla="*/ 2058915 h 2068008"/>
                <a:gd name="connsiteX8" fmla="*/ 38100 w 3898540"/>
                <a:gd name="connsiteY8" fmla="*/ 2035104 h 2068008"/>
                <a:gd name="connsiteX9" fmla="*/ 2383 w 3898540"/>
                <a:gd name="connsiteY9" fmla="*/ 1906515 h 2068008"/>
                <a:gd name="connsiteX10" fmla="*/ 2383 w 3898540"/>
                <a:gd name="connsiteY10" fmla="*/ 153915 h 2068008"/>
                <a:gd name="connsiteX11" fmla="*/ 35721 w 3898540"/>
                <a:gd name="connsiteY11" fmla="*/ 32471 h 2068008"/>
                <a:gd name="connsiteX12" fmla="*/ 154782 w 3898540"/>
                <a:gd name="connsiteY12" fmla="*/ 1515 h 2068008"/>
                <a:gd name="connsiteX13" fmla="*/ 1450183 w 3898540"/>
                <a:gd name="connsiteY13" fmla="*/ 1515 h 2068008"/>
                <a:gd name="connsiteX14" fmla="*/ 1450183 w 3898540"/>
                <a:gd name="connsiteY14" fmla="*/ 153915 h 2068008"/>
                <a:gd name="connsiteX15" fmla="*/ 1373983 w 3898540"/>
                <a:gd name="connsiteY15" fmla="*/ 230115 h 2068008"/>
                <a:gd name="connsiteX16" fmla="*/ 1373983 w 3898540"/>
                <a:gd name="connsiteY16" fmla="*/ 534915 h 2068008"/>
                <a:gd name="connsiteX17" fmla="*/ 1678783 w 3898540"/>
                <a:gd name="connsiteY17" fmla="*/ 534915 h 2068008"/>
                <a:gd name="connsiteX18" fmla="*/ 1678783 w 3898540"/>
                <a:gd name="connsiteY18" fmla="*/ 230115 h 2068008"/>
                <a:gd name="connsiteX19" fmla="*/ 1602583 w 3898540"/>
                <a:gd name="connsiteY19" fmla="*/ 153915 h 2068008"/>
                <a:gd name="connsiteX20" fmla="*/ 1602583 w 3898540"/>
                <a:gd name="connsiteY20" fmla="*/ 1515 h 2068008"/>
                <a:gd name="connsiteX21" fmla="*/ 2288383 w 3898540"/>
                <a:gd name="connsiteY21" fmla="*/ 1515 h 2068008"/>
                <a:gd name="connsiteX22" fmla="*/ 2288383 w 3898540"/>
                <a:gd name="connsiteY22" fmla="*/ 153915 h 2068008"/>
                <a:gd name="connsiteX23" fmla="*/ 2212183 w 3898540"/>
                <a:gd name="connsiteY23" fmla="*/ 230115 h 2068008"/>
                <a:gd name="connsiteX24" fmla="*/ 2212183 w 3898540"/>
                <a:gd name="connsiteY24" fmla="*/ 534915 h 2068008"/>
                <a:gd name="connsiteX25" fmla="*/ 2516983 w 3898540"/>
                <a:gd name="connsiteY25" fmla="*/ 534915 h 2068008"/>
                <a:gd name="connsiteX26" fmla="*/ 2516983 w 3898540"/>
                <a:gd name="connsiteY26" fmla="*/ 230115 h 2068008"/>
                <a:gd name="connsiteX27" fmla="*/ 2440783 w 3898540"/>
                <a:gd name="connsiteY27" fmla="*/ 153915 h 2068008"/>
                <a:gd name="connsiteX28" fmla="*/ 2440783 w 3898540"/>
                <a:gd name="connsiteY28" fmla="*/ 1515 h 2068008"/>
                <a:gd name="connsiteX0" fmla="*/ 2440783 w 3898540"/>
                <a:gd name="connsiteY0" fmla="*/ 1515 h 2059564"/>
                <a:gd name="connsiteX1" fmla="*/ 3736182 w 3898540"/>
                <a:gd name="connsiteY1" fmla="*/ 1515 h 2059564"/>
                <a:gd name="connsiteX2" fmla="*/ 3859142 w 3898540"/>
                <a:gd name="connsiteY2" fmla="*/ 32688 h 2059564"/>
                <a:gd name="connsiteX3" fmla="*/ 3888581 w 3898540"/>
                <a:gd name="connsiteY3" fmla="*/ 230115 h 2059564"/>
                <a:gd name="connsiteX4" fmla="*/ 3888582 w 3898540"/>
                <a:gd name="connsiteY4" fmla="*/ 1906514 h 2059564"/>
                <a:gd name="connsiteX5" fmla="*/ 3862389 w 3898540"/>
                <a:gd name="connsiteY5" fmla="*/ 2022547 h 2059564"/>
                <a:gd name="connsiteX6" fmla="*/ 3736182 w 3898540"/>
                <a:gd name="connsiteY6" fmla="*/ 2058915 h 2059564"/>
                <a:gd name="connsiteX7" fmla="*/ 154782 w 3898540"/>
                <a:gd name="connsiteY7" fmla="*/ 2058915 h 2059564"/>
                <a:gd name="connsiteX8" fmla="*/ 38100 w 3898540"/>
                <a:gd name="connsiteY8" fmla="*/ 2035104 h 2059564"/>
                <a:gd name="connsiteX9" fmla="*/ 2383 w 3898540"/>
                <a:gd name="connsiteY9" fmla="*/ 1906515 h 2059564"/>
                <a:gd name="connsiteX10" fmla="*/ 2383 w 3898540"/>
                <a:gd name="connsiteY10" fmla="*/ 153915 h 2059564"/>
                <a:gd name="connsiteX11" fmla="*/ 35721 w 3898540"/>
                <a:gd name="connsiteY11" fmla="*/ 32471 h 2059564"/>
                <a:gd name="connsiteX12" fmla="*/ 154782 w 3898540"/>
                <a:gd name="connsiteY12" fmla="*/ 1515 h 2059564"/>
                <a:gd name="connsiteX13" fmla="*/ 1450183 w 3898540"/>
                <a:gd name="connsiteY13" fmla="*/ 1515 h 2059564"/>
                <a:gd name="connsiteX14" fmla="*/ 1450183 w 3898540"/>
                <a:gd name="connsiteY14" fmla="*/ 153915 h 2059564"/>
                <a:gd name="connsiteX15" fmla="*/ 1373983 w 3898540"/>
                <a:gd name="connsiteY15" fmla="*/ 230115 h 2059564"/>
                <a:gd name="connsiteX16" fmla="*/ 1373983 w 3898540"/>
                <a:gd name="connsiteY16" fmla="*/ 534915 h 2059564"/>
                <a:gd name="connsiteX17" fmla="*/ 1678783 w 3898540"/>
                <a:gd name="connsiteY17" fmla="*/ 534915 h 2059564"/>
                <a:gd name="connsiteX18" fmla="*/ 1678783 w 3898540"/>
                <a:gd name="connsiteY18" fmla="*/ 230115 h 2059564"/>
                <a:gd name="connsiteX19" fmla="*/ 1602583 w 3898540"/>
                <a:gd name="connsiteY19" fmla="*/ 153915 h 2059564"/>
                <a:gd name="connsiteX20" fmla="*/ 1602583 w 3898540"/>
                <a:gd name="connsiteY20" fmla="*/ 1515 h 2059564"/>
                <a:gd name="connsiteX21" fmla="*/ 2288383 w 3898540"/>
                <a:gd name="connsiteY21" fmla="*/ 1515 h 2059564"/>
                <a:gd name="connsiteX22" fmla="*/ 2288383 w 3898540"/>
                <a:gd name="connsiteY22" fmla="*/ 153915 h 2059564"/>
                <a:gd name="connsiteX23" fmla="*/ 2212183 w 3898540"/>
                <a:gd name="connsiteY23" fmla="*/ 230115 h 2059564"/>
                <a:gd name="connsiteX24" fmla="*/ 2212183 w 3898540"/>
                <a:gd name="connsiteY24" fmla="*/ 534915 h 2059564"/>
                <a:gd name="connsiteX25" fmla="*/ 2516983 w 3898540"/>
                <a:gd name="connsiteY25" fmla="*/ 534915 h 2059564"/>
                <a:gd name="connsiteX26" fmla="*/ 2516983 w 3898540"/>
                <a:gd name="connsiteY26" fmla="*/ 230115 h 2059564"/>
                <a:gd name="connsiteX27" fmla="*/ 2440783 w 3898540"/>
                <a:gd name="connsiteY27" fmla="*/ 153915 h 2059564"/>
                <a:gd name="connsiteX28" fmla="*/ 2440783 w 3898540"/>
                <a:gd name="connsiteY28" fmla="*/ 1515 h 2059564"/>
                <a:gd name="connsiteX0" fmla="*/ 2440783 w 3898540"/>
                <a:gd name="connsiteY0" fmla="*/ 1515 h 2059564"/>
                <a:gd name="connsiteX1" fmla="*/ 3736182 w 3898540"/>
                <a:gd name="connsiteY1" fmla="*/ 1515 h 2059564"/>
                <a:gd name="connsiteX2" fmla="*/ 3859142 w 3898540"/>
                <a:gd name="connsiteY2" fmla="*/ 32688 h 2059564"/>
                <a:gd name="connsiteX3" fmla="*/ 3888581 w 3898540"/>
                <a:gd name="connsiteY3" fmla="*/ 230115 h 2059564"/>
                <a:gd name="connsiteX4" fmla="*/ 3888582 w 3898540"/>
                <a:gd name="connsiteY4" fmla="*/ 1906514 h 2059564"/>
                <a:gd name="connsiteX5" fmla="*/ 3862389 w 3898540"/>
                <a:gd name="connsiteY5" fmla="*/ 2022547 h 2059564"/>
                <a:gd name="connsiteX6" fmla="*/ 3736182 w 3898540"/>
                <a:gd name="connsiteY6" fmla="*/ 2058915 h 2059564"/>
                <a:gd name="connsiteX7" fmla="*/ 154782 w 3898540"/>
                <a:gd name="connsiteY7" fmla="*/ 2058915 h 2059564"/>
                <a:gd name="connsiteX8" fmla="*/ 38100 w 3898540"/>
                <a:gd name="connsiteY8" fmla="*/ 2035104 h 2059564"/>
                <a:gd name="connsiteX9" fmla="*/ 2383 w 3898540"/>
                <a:gd name="connsiteY9" fmla="*/ 1906515 h 2059564"/>
                <a:gd name="connsiteX10" fmla="*/ 2383 w 3898540"/>
                <a:gd name="connsiteY10" fmla="*/ 153915 h 2059564"/>
                <a:gd name="connsiteX11" fmla="*/ 35721 w 3898540"/>
                <a:gd name="connsiteY11" fmla="*/ 32471 h 2059564"/>
                <a:gd name="connsiteX12" fmla="*/ 154782 w 3898540"/>
                <a:gd name="connsiteY12" fmla="*/ 1515 h 2059564"/>
                <a:gd name="connsiteX13" fmla="*/ 1450183 w 3898540"/>
                <a:gd name="connsiteY13" fmla="*/ 1515 h 2059564"/>
                <a:gd name="connsiteX14" fmla="*/ 1450183 w 3898540"/>
                <a:gd name="connsiteY14" fmla="*/ 153915 h 2059564"/>
                <a:gd name="connsiteX15" fmla="*/ 1373983 w 3898540"/>
                <a:gd name="connsiteY15" fmla="*/ 230115 h 2059564"/>
                <a:gd name="connsiteX16" fmla="*/ 1373983 w 3898540"/>
                <a:gd name="connsiteY16" fmla="*/ 534915 h 2059564"/>
                <a:gd name="connsiteX17" fmla="*/ 1678783 w 3898540"/>
                <a:gd name="connsiteY17" fmla="*/ 534915 h 2059564"/>
                <a:gd name="connsiteX18" fmla="*/ 1678783 w 3898540"/>
                <a:gd name="connsiteY18" fmla="*/ 230115 h 2059564"/>
                <a:gd name="connsiteX19" fmla="*/ 1602583 w 3898540"/>
                <a:gd name="connsiteY19" fmla="*/ 153915 h 2059564"/>
                <a:gd name="connsiteX20" fmla="*/ 1602583 w 3898540"/>
                <a:gd name="connsiteY20" fmla="*/ 1515 h 2059564"/>
                <a:gd name="connsiteX21" fmla="*/ 2288383 w 3898540"/>
                <a:gd name="connsiteY21" fmla="*/ 1515 h 2059564"/>
                <a:gd name="connsiteX22" fmla="*/ 2288383 w 3898540"/>
                <a:gd name="connsiteY22" fmla="*/ 153915 h 2059564"/>
                <a:gd name="connsiteX23" fmla="*/ 2212183 w 3898540"/>
                <a:gd name="connsiteY23" fmla="*/ 230115 h 2059564"/>
                <a:gd name="connsiteX24" fmla="*/ 2212183 w 3898540"/>
                <a:gd name="connsiteY24" fmla="*/ 534915 h 2059564"/>
                <a:gd name="connsiteX25" fmla="*/ 2516983 w 3898540"/>
                <a:gd name="connsiteY25" fmla="*/ 534915 h 2059564"/>
                <a:gd name="connsiteX26" fmla="*/ 2516983 w 3898540"/>
                <a:gd name="connsiteY26" fmla="*/ 230115 h 2059564"/>
                <a:gd name="connsiteX27" fmla="*/ 2440783 w 3898540"/>
                <a:gd name="connsiteY27" fmla="*/ 153915 h 2059564"/>
                <a:gd name="connsiteX28" fmla="*/ 2440783 w 3898540"/>
                <a:gd name="connsiteY28" fmla="*/ 1515 h 20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98540" h="2059564">
                  <a:moveTo>
                    <a:pt x="2440783" y="1515"/>
                  </a:moveTo>
                  <a:lnTo>
                    <a:pt x="3736182" y="1515"/>
                  </a:lnTo>
                  <a:cubicBezTo>
                    <a:pt x="3777169" y="0"/>
                    <a:pt x="3839586" y="3248"/>
                    <a:pt x="3859142" y="32688"/>
                  </a:cubicBezTo>
                  <a:cubicBezTo>
                    <a:pt x="3888583" y="51955"/>
                    <a:pt x="3885334" y="175129"/>
                    <a:pt x="3888581" y="230115"/>
                  </a:cubicBezTo>
                  <a:cubicBezTo>
                    <a:pt x="3888581" y="788915"/>
                    <a:pt x="3888582" y="1347714"/>
                    <a:pt x="3888582" y="1906514"/>
                  </a:cubicBezTo>
                  <a:cubicBezTo>
                    <a:pt x="3883387" y="1961932"/>
                    <a:pt x="3898540" y="1976654"/>
                    <a:pt x="3862389" y="2022547"/>
                  </a:cubicBezTo>
                  <a:cubicBezTo>
                    <a:pt x="3834608" y="2056102"/>
                    <a:pt x="3783013" y="2058698"/>
                    <a:pt x="3736182" y="2058915"/>
                  </a:cubicBezTo>
                  <a:lnTo>
                    <a:pt x="154782" y="2058915"/>
                  </a:lnTo>
                  <a:cubicBezTo>
                    <a:pt x="77861" y="2059564"/>
                    <a:pt x="69057" y="2054947"/>
                    <a:pt x="38100" y="2035104"/>
                  </a:cubicBezTo>
                  <a:cubicBezTo>
                    <a:pt x="0" y="2012879"/>
                    <a:pt x="2383" y="1957315"/>
                    <a:pt x="2383" y="1906515"/>
                  </a:cubicBezTo>
                  <a:cubicBezTo>
                    <a:pt x="4115" y="1314233"/>
                    <a:pt x="651" y="746197"/>
                    <a:pt x="2383" y="153915"/>
                  </a:cubicBezTo>
                  <a:cubicBezTo>
                    <a:pt x="2383" y="112640"/>
                    <a:pt x="3" y="66603"/>
                    <a:pt x="35721" y="32471"/>
                  </a:cubicBezTo>
                  <a:cubicBezTo>
                    <a:pt x="59534" y="3103"/>
                    <a:pt x="109538" y="1912"/>
                    <a:pt x="154782" y="1515"/>
                  </a:cubicBezTo>
                  <a:lnTo>
                    <a:pt x="1450183" y="1515"/>
                  </a:lnTo>
                  <a:lnTo>
                    <a:pt x="1450183" y="153915"/>
                  </a:lnTo>
                  <a:lnTo>
                    <a:pt x="1373983" y="230115"/>
                  </a:lnTo>
                  <a:lnTo>
                    <a:pt x="1373983" y="534915"/>
                  </a:lnTo>
                  <a:lnTo>
                    <a:pt x="1678783" y="534915"/>
                  </a:lnTo>
                  <a:cubicBezTo>
                    <a:pt x="1677051" y="436201"/>
                    <a:pt x="1680515" y="328829"/>
                    <a:pt x="1678783" y="230115"/>
                  </a:cubicBezTo>
                  <a:lnTo>
                    <a:pt x="1602583" y="153915"/>
                  </a:lnTo>
                  <a:lnTo>
                    <a:pt x="1602583" y="1515"/>
                  </a:lnTo>
                  <a:lnTo>
                    <a:pt x="2288383" y="1515"/>
                  </a:lnTo>
                  <a:lnTo>
                    <a:pt x="2288383" y="153915"/>
                  </a:lnTo>
                  <a:lnTo>
                    <a:pt x="2212183" y="230115"/>
                  </a:lnTo>
                  <a:lnTo>
                    <a:pt x="2212183" y="534915"/>
                  </a:lnTo>
                  <a:lnTo>
                    <a:pt x="2516983" y="534915"/>
                  </a:lnTo>
                  <a:cubicBezTo>
                    <a:pt x="2515251" y="431006"/>
                    <a:pt x="2518715" y="334024"/>
                    <a:pt x="2516983" y="230115"/>
                  </a:cubicBezTo>
                  <a:lnTo>
                    <a:pt x="2440783" y="153915"/>
                  </a:lnTo>
                  <a:lnTo>
                    <a:pt x="2440783" y="151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152400" sx="102000" sy="102000" algn="ctr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C55424-D197-4ED6-8BA8-D6B89EC10C1B}"/>
                </a:ext>
              </a:extLst>
            </p:cNvPr>
            <p:cNvSpPr/>
            <p:nvPr/>
          </p:nvSpPr>
          <p:spPr>
            <a:xfrm>
              <a:off x="4007582" y="3751129"/>
              <a:ext cx="3886200" cy="9144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pPr algn="ctr">
                <a:spcBef>
                  <a:spcPts val="300"/>
                </a:spcBef>
              </a:pPr>
              <a:r>
                <a:rPr lang="en-US" b="1" dirty="0">
                  <a:solidFill>
                    <a:schemeClr val="tx1"/>
                  </a:solidFill>
                </a:rPr>
                <a:t>Samuel Jero</a:t>
              </a:r>
            </a:p>
            <a:p>
              <a:pPr algn="ctr">
                <a:spcBef>
                  <a:spcPts val="300"/>
                </a:spcBef>
              </a:pPr>
              <a:r>
                <a:rPr lang="en-US" sz="2400" b="1" dirty="0">
                  <a:solidFill>
                    <a:schemeClr val="tx1"/>
                  </a:solidFill>
                </a:rPr>
                <a:t>sjero@sjero.net</a:t>
              </a: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33B809-BEC0-4B3E-BF57-BB4A5948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E3CE4C-89F6-4463-9661-CA5B550A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3D46E11-F493-419C-93E5-5052580A5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312" y="7951318"/>
            <a:ext cx="11304407" cy="823918"/>
          </a:xfrm>
          <a:prstGeom prst="rect">
            <a:avLst/>
          </a:prstGeom>
          <a:solidFill>
            <a:srgbClr val="D2DCF2"/>
          </a:solidFill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lvl="0" defTabSz="914400" hangingPunct="1">
              <a:defRPr/>
            </a:pPr>
            <a:r>
              <a:rPr lang="en-US" sz="2800" b="1" kern="1200" dirty="0">
                <a:solidFill>
                  <a:sysClr val="windowText" lastClr="000000"/>
                </a:solidFill>
              </a:rPr>
              <a:t>Check out the code! http://quic.ccs.neu.edu</a:t>
            </a:r>
          </a:p>
        </p:txBody>
      </p:sp>
    </p:spTree>
    <p:extLst>
      <p:ext uri="{BB962C8B-B14F-4D97-AF65-F5344CB8AC3E}">
        <p14:creationId xmlns:p14="http://schemas.microsoft.com/office/powerpoint/2010/main" val="96620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"/>
          <p:cNvGrpSpPr/>
          <p:nvPr/>
        </p:nvGrpSpPr>
        <p:grpSpPr>
          <a:xfrm>
            <a:off x="7110410" y="6677504"/>
            <a:ext cx="5771231" cy="2375277"/>
            <a:chOff x="0" y="0"/>
            <a:chExt cx="5771230" cy="2375275"/>
          </a:xfrm>
        </p:grpSpPr>
        <p:sp>
          <p:nvSpPr>
            <p:cNvPr id="477" name="Double Arrow"/>
            <p:cNvSpPr/>
            <p:nvPr/>
          </p:nvSpPr>
          <p:spPr>
            <a:xfrm>
              <a:off x="1397268" y="780019"/>
              <a:ext cx="3016882" cy="889001"/>
            </a:xfrm>
            <a:prstGeom prst="leftRightArrow">
              <a:avLst>
                <a:gd name="adj1" fmla="val 37362"/>
                <a:gd name="adj2" fmla="val 37135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78" name="Group" descr="Group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3764"/>
              <a:ext cx="1129034" cy="2301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9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12" y="244141"/>
              <a:ext cx="860883" cy="86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0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9636" y="1811020"/>
              <a:ext cx="859130" cy="4255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1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41350" y="509549"/>
              <a:ext cx="1429881" cy="1429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2" name="1.2.3.4"/>
            <p:cNvSpPr txBox="1"/>
            <p:nvPr/>
          </p:nvSpPr>
          <p:spPr>
            <a:xfrm>
              <a:off x="788282" y="0"/>
              <a:ext cx="78194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t>1.2.3.4</a:t>
              </a:r>
            </a:p>
          </p:txBody>
        </p:sp>
        <p:sp>
          <p:nvSpPr>
            <p:cNvPr id="483" name="5.6.7.8"/>
            <p:cNvSpPr txBox="1"/>
            <p:nvPr/>
          </p:nvSpPr>
          <p:spPr>
            <a:xfrm>
              <a:off x="788282" y="1518164"/>
              <a:ext cx="78194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t>5.6.7.8</a:t>
              </a:r>
            </a:p>
          </p:txBody>
        </p:sp>
        <p:pic>
          <p:nvPicPr>
            <p:cNvPr id="484" name="Image" descr="Imag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20243" y="265669"/>
              <a:ext cx="2370823" cy="191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6" name="Group"/>
          <p:cNvGrpSpPr/>
          <p:nvPr/>
        </p:nvGrpSpPr>
        <p:grpSpPr>
          <a:xfrm>
            <a:off x="7114254" y="5739737"/>
            <a:ext cx="5763541" cy="3717410"/>
            <a:chOff x="0" y="0"/>
            <a:chExt cx="5763540" cy="3717409"/>
          </a:xfrm>
        </p:grpSpPr>
        <p:pic>
          <p:nvPicPr>
            <p:cNvPr id="486" name="Image" descr="Image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14" y="0"/>
              <a:ext cx="3858972" cy="3554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7" name="Double Arrow"/>
            <p:cNvSpPr/>
            <p:nvPr/>
          </p:nvSpPr>
          <p:spPr>
            <a:xfrm>
              <a:off x="0" y="1883311"/>
              <a:ext cx="4572000" cy="889001"/>
            </a:xfrm>
            <a:prstGeom prst="leftRightArrow">
              <a:avLst>
                <a:gd name="adj1" fmla="val 37362"/>
                <a:gd name="adj2" fmla="val 37135"/>
              </a:avLst>
            </a:prstGeom>
            <a:solidFill>
              <a:srgbClr val="FFFFFF"/>
            </a:solidFill>
            <a:ln w="381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90" name="Group"/>
            <p:cNvGrpSpPr/>
            <p:nvPr/>
          </p:nvGrpSpPr>
          <p:grpSpPr>
            <a:xfrm>
              <a:off x="797027" y="1386389"/>
              <a:ext cx="2331021" cy="2331021"/>
              <a:chOff x="0" y="0"/>
              <a:chExt cx="2331019" cy="2331019"/>
            </a:xfrm>
          </p:grpSpPr>
          <p:pic>
            <p:nvPicPr>
              <p:cNvPr id="488" name="Image" descr="Image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855944">
                <a:off x="128078" y="128078"/>
                <a:ext cx="2074863" cy="2074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89" name="Circle"/>
              <p:cNvSpPr/>
              <p:nvPr/>
            </p:nvSpPr>
            <p:spPr>
              <a:xfrm>
                <a:off x="953227" y="313775"/>
                <a:ext cx="1145239" cy="11452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491" name="0111…"/>
            <p:cNvSpPr txBox="1"/>
            <p:nvPr/>
          </p:nvSpPr>
          <p:spPr>
            <a:xfrm>
              <a:off x="1902758" y="1739383"/>
              <a:ext cx="82104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latin typeface="Impact"/>
                  <a:ea typeface="Impact"/>
                  <a:cs typeface="Impact"/>
                  <a:sym typeface="Impact"/>
                </a:defRPr>
              </a:pPr>
              <a:r>
                <a:t>0111</a:t>
              </a:r>
            </a:p>
            <a:p>
              <a:pPr>
                <a:defRPr sz="3000">
                  <a:latin typeface="Impact"/>
                  <a:ea typeface="Impact"/>
                  <a:cs typeface="Impact"/>
                  <a:sym typeface="Impact"/>
                </a:defRPr>
              </a:pPr>
              <a:r>
                <a:t>0101</a:t>
              </a:r>
            </a:p>
          </p:txBody>
        </p:sp>
        <p:sp>
          <p:nvSpPr>
            <p:cNvPr id="492" name="QUIC"/>
            <p:cNvSpPr txBox="1"/>
            <p:nvPr/>
          </p:nvSpPr>
          <p:spPr>
            <a:xfrm>
              <a:off x="4604962" y="704334"/>
              <a:ext cx="1158579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chemeClr val="accent5"/>
                  </a:solidFill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t>QUIC</a:t>
              </a:r>
            </a:p>
          </p:txBody>
        </p:sp>
        <p:sp>
          <p:nvSpPr>
            <p:cNvPr id="493" name="TCP"/>
            <p:cNvSpPr txBox="1"/>
            <p:nvPr/>
          </p:nvSpPr>
          <p:spPr>
            <a:xfrm>
              <a:off x="4722784" y="1959511"/>
              <a:ext cx="922934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t>TCP</a:t>
              </a:r>
            </a:p>
          </p:txBody>
        </p:sp>
        <p:sp>
          <p:nvSpPr>
            <p:cNvPr id="494" name="Double Arrow"/>
            <p:cNvSpPr/>
            <p:nvPr/>
          </p:nvSpPr>
          <p:spPr>
            <a:xfrm>
              <a:off x="0" y="628134"/>
              <a:ext cx="4572000" cy="889001"/>
            </a:xfrm>
            <a:prstGeom prst="leftRightArrow">
              <a:avLst>
                <a:gd name="adj1" fmla="val 37362"/>
                <a:gd name="adj2" fmla="val 37135"/>
              </a:avLst>
            </a:prstGeom>
            <a:solidFill>
              <a:srgbClr val="FFFFFF"/>
            </a:solidFill>
            <a:ln w="38100" cap="flat">
              <a:solidFill>
                <a:schemeClr val="accent5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95" name="Image" descr="Image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728" y="250238"/>
              <a:ext cx="1323110" cy="13231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9" name="Group"/>
          <p:cNvGrpSpPr/>
          <p:nvPr/>
        </p:nvGrpSpPr>
        <p:grpSpPr>
          <a:xfrm>
            <a:off x="8023769" y="3575481"/>
            <a:ext cx="3947669" cy="4164666"/>
            <a:chOff x="2970" y="0"/>
            <a:chExt cx="3947668" cy="4164664"/>
          </a:xfrm>
        </p:grpSpPr>
        <p:pic>
          <p:nvPicPr>
            <p:cNvPr id="497" name="Image" descr="Image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" y="0"/>
              <a:ext cx="3947670" cy="3398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8" name="No ACK ambiguity…"/>
            <p:cNvSpPr txBox="1"/>
            <p:nvPr/>
          </p:nvSpPr>
          <p:spPr>
            <a:xfrm>
              <a:off x="220902" y="3453464"/>
              <a:ext cx="3511805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08000" indent="-508000" algn="l">
                <a:buSzPct val="100000"/>
                <a:buChar char="✤"/>
                <a:defRPr sz="2000"/>
              </a:pPr>
              <a:r>
                <a:t>No ACK ambiguity</a:t>
              </a:r>
            </a:p>
            <a:p>
              <a:pPr marL="508000" indent="-508000" algn="l">
                <a:buSzPct val="100000"/>
                <a:buChar char="✤"/>
                <a:defRPr sz="2000"/>
              </a:pPr>
              <a:r>
                <a:t>Better RTT/BW estimation</a:t>
              </a:r>
            </a:p>
          </p:txBody>
        </p:sp>
      </p:grpSp>
      <p:sp>
        <p:nvSpPr>
          <p:cNvPr id="500" name="QUIC…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QUIC  </a:t>
            </a:r>
            <a:r>
              <a:rPr lang="en-US" sz="5300" dirty="0"/>
              <a:t>(Quick UDP Internet Connections)</a:t>
            </a:r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05" name="Image" descr="Image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3446" y="4948852"/>
            <a:ext cx="7377967" cy="3638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" descr="Image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787" y="5566415"/>
            <a:ext cx="9293123" cy="277051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510" name="Group"/>
          <p:cNvGrpSpPr/>
          <p:nvPr/>
        </p:nvGrpSpPr>
        <p:grpSpPr>
          <a:xfrm>
            <a:off x="7839511" y="4565913"/>
            <a:ext cx="4313029" cy="3168258"/>
            <a:chOff x="0" y="0"/>
            <a:chExt cx="4313028" cy="3168256"/>
          </a:xfrm>
        </p:grpSpPr>
        <p:pic>
          <p:nvPicPr>
            <p:cNvPr id="507" name="Image" descr="Image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313029" cy="3168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8" name="Cubic"/>
            <p:cNvSpPr txBox="1"/>
            <p:nvPr/>
          </p:nvSpPr>
          <p:spPr>
            <a:xfrm>
              <a:off x="288724" y="736741"/>
              <a:ext cx="1195239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Cubic</a:t>
              </a:r>
            </a:p>
          </p:txBody>
        </p:sp>
        <p:sp>
          <p:nvSpPr>
            <p:cNvPr id="509" name="BBR"/>
            <p:cNvSpPr txBox="1"/>
            <p:nvPr/>
          </p:nvSpPr>
          <p:spPr>
            <a:xfrm>
              <a:off x="2326687" y="1253926"/>
              <a:ext cx="86551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BBR</a:t>
              </a:r>
            </a:p>
          </p:txBody>
        </p:sp>
      </p:grpSp>
      <p:grpSp>
        <p:nvGrpSpPr>
          <p:cNvPr id="529" name="Group"/>
          <p:cNvGrpSpPr/>
          <p:nvPr/>
        </p:nvGrpSpPr>
        <p:grpSpPr>
          <a:xfrm>
            <a:off x="7697085" y="4960958"/>
            <a:ext cx="4597880" cy="3981499"/>
            <a:chOff x="0" y="0"/>
            <a:chExt cx="4597879" cy="3981497"/>
          </a:xfrm>
        </p:grpSpPr>
        <p:sp>
          <p:nvSpPr>
            <p:cNvPr id="511" name="Rounded Rectangle"/>
            <p:cNvSpPr/>
            <p:nvPr/>
          </p:nvSpPr>
          <p:spPr>
            <a:xfrm>
              <a:off x="0" y="2364535"/>
              <a:ext cx="4597880" cy="624115"/>
            </a:xfrm>
            <a:prstGeom prst="roundRect">
              <a:avLst>
                <a:gd name="adj" fmla="val 30523"/>
              </a:avLst>
            </a:prstGeom>
            <a:solidFill>
              <a:srgbClr val="FF655E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2" name="Rounded Rectangle"/>
            <p:cNvSpPr/>
            <p:nvPr/>
          </p:nvSpPr>
          <p:spPr>
            <a:xfrm>
              <a:off x="19236" y="1572833"/>
              <a:ext cx="2222501" cy="698501"/>
            </a:xfrm>
            <a:prstGeom prst="roundRect">
              <a:avLst>
                <a:gd name="adj" fmla="val 27273"/>
              </a:avLst>
            </a:prstGeom>
            <a:solidFill>
              <a:srgbClr val="FF655E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3" name="Rounded Rectangle"/>
            <p:cNvSpPr/>
            <p:nvPr/>
          </p:nvSpPr>
          <p:spPr>
            <a:xfrm>
              <a:off x="19236" y="804347"/>
              <a:ext cx="2222501" cy="698501"/>
            </a:xfrm>
            <a:prstGeom prst="roundRect">
              <a:avLst>
                <a:gd name="adj" fmla="val 27273"/>
              </a:avLst>
            </a:prstGeom>
            <a:solidFill>
              <a:srgbClr val="B7FF5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4" name="Rounded Rectangle"/>
            <p:cNvSpPr/>
            <p:nvPr/>
          </p:nvSpPr>
          <p:spPr>
            <a:xfrm>
              <a:off x="19236" y="23160"/>
              <a:ext cx="2222501" cy="698501"/>
            </a:xfrm>
            <a:prstGeom prst="roundRect">
              <a:avLst>
                <a:gd name="adj" fmla="val 27273"/>
              </a:avLst>
            </a:prstGeom>
            <a:solidFill>
              <a:srgbClr val="B7FF5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5" name="HTTP/2"/>
            <p:cNvSpPr txBox="1"/>
            <p:nvPr/>
          </p:nvSpPr>
          <p:spPr>
            <a:xfrm>
              <a:off x="646422" y="137460"/>
              <a:ext cx="968128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HTTP/2</a:t>
              </a:r>
            </a:p>
          </p:txBody>
        </p:sp>
        <p:sp>
          <p:nvSpPr>
            <p:cNvPr id="516" name="TLS"/>
            <p:cNvSpPr txBox="1"/>
            <p:nvPr/>
          </p:nvSpPr>
          <p:spPr>
            <a:xfrm>
              <a:off x="867357" y="918647"/>
              <a:ext cx="526258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TLS</a:t>
              </a:r>
            </a:p>
          </p:txBody>
        </p:sp>
        <p:sp>
          <p:nvSpPr>
            <p:cNvPr id="517" name="TCP"/>
            <p:cNvSpPr txBox="1"/>
            <p:nvPr/>
          </p:nvSpPr>
          <p:spPr>
            <a:xfrm>
              <a:off x="842205" y="1687133"/>
              <a:ext cx="576562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TCP</a:t>
              </a:r>
            </a:p>
          </p:txBody>
        </p:sp>
        <p:sp>
          <p:nvSpPr>
            <p:cNvPr id="518" name="IP"/>
            <p:cNvSpPr txBox="1"/>
            <p:nvPr/>
          </p:nvSpPr>
          <p:spPr>
            <a:xfrm>
              <a:off x="2121387" y="2441642"/>
              <a:ext cx="35510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IP</a:t>
              </a:r>
            </a:p>
          </p:txBody>
        </p:sp>
        <p:sp>
          <p:nvSpPr>
            <p:cNvPr id="519" name="Rounded Rectangle"/>
            <p:cNvSpPr/>
            <p:nvPr/>
          </p:nvSpPr>
          <p:spPr>
            <a:xfrm>
              <a:off x="2375105" y="1909296"/>
              <a:ext cx="2222501" cy="368301"/>
            </a:xfrm>
            <a:prstGeom prst="roundRect">
              <a:avLst>
                <a:gd name="adj" fmla="val 50000"/>
              </a:avLst>
            </a:prstGeom>
            <a:solidFill>
              <a:srgbClr val="FF655E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0" name="Rounded Rectangle"/>
            <p:cNvSpPr/>
            <p:nvPr/>
          </p:nvSpPr>
          <p:spPr>
            <a:xfrm>
              <a:off x="2375105" y="523163"/>
              <a:ext cx="2222501" cy="1327764"/>
            </a:xfrm>
            <a:prstGeom prst="roundRect">
              <a:avLst>
                <a:gd name="adj" fmla="val 14347"/>
              </a:avLst>
            </a:prstGeom>
            <a:solidFill>
              <a:srgbClr val="B7FF5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1" name="Rounded Rectangle"/>
            <p:cNvSpPr/>
            <p:nvPr/>
          </p:nvSpPr>
          <p:spPr>
            <a:xfrm>
              <a:off x="2375105" y="34076"/>
              <a:ext cx="2222501" cy="431801"/>
            </a:xfrm>
            <a:prstGeom prst="roundRect">
              <a:avLst>
                <a:gd name="adj" fmla="val 44118"/>
              </a:avLst>
            </a:prstGeom>
            <a:solidFill>
              <a:srgbClr val="B7FF5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2" name="UDP"/>
            <p:cNvSpPr txBox="1"/>
            <p:nvPr/>
          </p:nvSpPr>
          <p:spPr>
            <a:xfrm>
              <a:off x="3147027" y="1866543"/>
              <a:ext cx="60245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UDP</a:t>
              </a:r>
            </a:p>
          </p:txBody>
        </p:sp>
        <p:sp>
          <p:nvSpPr>
            <p:cNvPr id="523" name="HTTP/2 API"/>
            <p:cNvSpPr txBox="1"/>
            <p:nvPr/>
          </p:nvSpPr>
          <p:spPr>
            <a:xfrm>
              <a:off x="2739535" y="-1"/>
              <a:ext cx="141744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HTTP/2 API</a:t>
              </a:r>
            </a:p>
          </p:txBody>
        </p:sp>
        <p:sp>
          <p:nvSpPr>
            <p:cNvPr id="524" name="QUIC"/>
            <p:cNvSpPr txBox="1"/>
            <p:nvPr/>
          </p:nvSpPr>
          <p:spPr>
            <a:xfrm>
              <a:off x="3096202" y="952094"/>
              <a:ext cx="70410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QUIC</a:t>
              </a:r>
            </a:p>
          </p:txBody>
        </p:sp>
        <p:grpSp>
          <p:nvGrpSpPr>
            <p:cNvPr id="528" name="Group"/>
            <p:cNvGrpSpPr/>
            <p:nvPr/>
          </p:nvGrpSpPr>
          <p:grpSpPr>
            <a:xfrm>
              <a:off x="1080446" y="3143297"/>
              <a:ext cx="2627703" cy="838201"/>
              <a:chOff x="0" y="0"/>
              <a:chExt cx="2627702" cy="838200"/>
            </a:xfrm>
          </p:grpSpPr>
          <p:sp>
            <p:nvSpPr>
              <p:cNvPr id="525" name="Rounded Rectangle"/>
              <p:cNvSpPr/>
              <p:nvPr/>
            </p:nvSpPr>
            <p:spPr>
              <a:xfrm>
                <a:off x="0" y="525492"/>
                <a:ext cx="889000" cy="127001"/>
              </a:xfrm>
              <a:prstGeom prst="roundRect">
                <a:avLst>
                  <a:gd name="adj" fmla="val 50000"/>
                </a:avLst>
              </a:prstGeom>
              <a:solidFill>
                <a:srgbClr val="FF655E"/>
              </a:solidFill>
              <a:ln w="12700" cap="flat">
                <a:noFill/>
                <a:miter lim="400000"/>
              </a:ln>
              <a:effectLst>
                <a:outerShdw blurRad="63500" dist="635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6" name="Rounded Rectangle"/>
              <p:cNvSpPr/>
              <p:nvPr/>
            </p:nvSpPr>
            <p:spPr>
              <a:xfrm>
                <a:off x="0" y="149269"/>
                <a:ext cx="889000" cy="127001"/>
              </a:xfrm>
              <a:prstGeom prst="roundRect">
                <a:avLst>
                  <a:gd name="adj" fmla="val 50000"/>
                </a:avLst>
              </a:prstGeom>
              <a:solidFill>
                <a:srgbClr val="B7FF5D"/>
              </a:solidFill>
              <a:ln w="12700" cap="flat">
                <a:noFill/>
                <a:miter lim="400000"/>
              </a:ln>
              <a:effectLst>
                <a:outerShdw blurRad="63500" dist="635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7" name="users pace…"/>
              <p:cNvSpPr txBox="1"/>
              <p:nvPr/>
            </p:nvSpPr>
            <p:spPr>
              <a:xfrm>
                <a:off x="888496" y="-1"/>
                <a:ext cx="1739207" cy="838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defRPr sz="2400">
                    <a:latin typeface="Impact"/>
                    <a:ea typeface="Impact"/>
                    <a:cs typeface="Impact"/>
                    <a:sym typeface="Impact"/>
                  </a:defRPr>
                </a:pPr>
                <a:r>
                  <a:rPr dirty="0"/>
                  <a:t>user </a:t>
                </a:r>
                <a:r>
                  <a:rPr lang="en-US" dirty="0"/>
                  <a:t>s</a:t>
                </a:r>
                <a:r>
                  <a:rPr dirty="0"/>
                  <a:t>pace</a:t>
                </a:r>
              </a:p>
              <a:p>
                <a:pPr algn="l">
                  <a:defRPr sz="2400">
                    <a:latin typeface="Impact"/>
                    <a:ea typeface="Impact"/>
                    <a:cs typeface="Impact"/>
                    <a:sym typeface="Impact"/>
                  </a:defRPr>
                </a:pPr>
                <a:r>
                  <a:rPr dirty="0"/>
                  <a:t>kernel space</a:t>
                </a:r>
              </a:p>
            </p:txBody>
          </p:sp>
        </p:grp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8A1F8-4C60-4F8D-88D8-0F045025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DCDC-638D-486A-86F2-DB6ED710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502" name="Improve performance for HTTP traffic…"/>
          <p:cNvSpPr txBox="1">
            <a:spLocks noGrp="1"/>
          </p:cNvSpPr>
          <p:nvPr>
            <p:ph idx="1"/>
          </p:nvPr>
        </p:nvSpPr>
        <p:spPr>
          <a:xfrm>
            <a:off x="894079" y="1257412"/>
            <a:ext cx="8669627" cy="7499339"/>
          </a:xfrm>
        </p:spPr>
        <p:txBody>
          <a:bodyPr/>
          <a:lstStyle/>
          <a:p>
            <a:r>
              <a:rPr lang="en-US" dirty="0"/>
              <a:t>Improve performance for HTTP traffic</a:t>
            </a:r>
          </a:p>
          <a:p>
            <a:pPr lvl="1"/>
            <a:r>
              <a:rPr lang="en-US" dirty="0"/>
              <a:t>Reduce handshake time (0-RTT)</a:t>
            </a:r>
          </a:p>
          <a:p>
            <a:pPr lvl="1"/>
            <a:r>
              <a:rPr lang="en-US" dirty="0"/>
              <a:t>Prevent head-of-line blocking</a:t>
            </a:r>
          </a:p>
          <a:p>
            <a:pPr lvl="1"/>
            <a:r>
              <a:rPr lang="en-US" dirty="0"/>
              <a:t>Improve loss recovery</a:t>
            </a:r>
          </a:p>
          <a:p>
            <a:pPr lvl="1"/>
            <a:r>
              <a:rPr lang="en-US" dirty="0"/>
              <a:t>Modular congestion control </a:t>
            </a:r>
          </a:p>
          <a:p>
            <a:pPr lvl="1"/>
            <a:r>
              <a:rPr lang="en-US" dirty="0"/>
              <a:t>Connection migration across IPs</a:t>
            </a:r>
          </a:p>
          <a:p>
            <a:r>
              <a:rPr lang="en-US" dirty="0"/>
              <a:t>Avoid middlebox meddling</a:t>
            </a:r>
          </a:p>
          <a:p>
            <a:r>
              <a:rPr lang="en-US" dirty="0"/>
              <a:t>Protect user data</a:t>
            </a:r>
          </a:p>
          <a:p>
            <a:r>
              <a:rPr lang="en-US" dirty="0"/>
              <a:t>Facilitate rapid deployment</a:t>
            </a:r>
          </a:p>
        </p:txBody>
      </p:sp>
    </p:spTree>
    <p:extLst>
      <p:ext uri="{BB962C8B-B14F-4D97-AF65-F5344CB8AC3E}">
        <p14:creationId xmlns:p14="http://schemas.microsoft.com/office/powerpoint/2010/main" val="3663389883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uiExpand="1" animBg="1" advAuto="0"/>
      <p:bldP spid="485" grpId="1" uiExpand="1" animBg="1" advAuto="0"/>
      <p:bldP spid="496" grpId="0" uiExpand="1" animBg="1" advAuto="0"/>
      <p:bldP spid="496" grpId="1" uiExpand="1" animBg="1" advAuto="0"/>
      <p:bldP spid="499" grpId="0" uiExpand="1" animBg="1" advAuto="0"/>
      <p:bldP spid="499" grpId="1" uiExpand="1" animBg="1" advAuto="0"/>
      <p:bldP spid="505" grpId="0" uiExpand="1" animBg="1" advAuto="0"/>
      <p:bldP spid="505" grpId="1" uiExpand="1" animBg="1" advAuto="0"/>
      <p:bldP spid="506" grpId="0" uiExpand="1" animBg="1" advAuto="0"/>
      <p:bldP spid="506" grpId="1" uiExpand="1" animBg="1" advAuto="0"/>
      <p:bldP spid="510" grpId="0" uiExpand="1" animBg="1" advAuto="0"/>
      <p:bldP spid="510" grpId="1" uiExpand="1" animBg="1" advAuto="0"/>
      <p:bldP spid="529" grpId="0" animBg="1" advAuto="0"/>
      <p:bldP spid="502" grpId="0" uiExpand="1" build="p" bldLvl="5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0B37-646D-4C30-9B49-5586C062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200" dirty="0">
                <a:solidFill>
                  <a:prstClr val="black"/>
                </a:solidFill>
              </a:rPr>
              <a:t>QUIC  </a:t>
            </a:r>
            <a:r>
              <a:rPr lang="en-US" sz="5300" dirty="0">
                <a:solidFill>
                  <a:prstClr val="black"/>
                </a:solidFill>
              </a:rPr>
              <a:t>(Quick UDP Internet Connections)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20A4C-886B-4C5A-A849-CEF724B2E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deployment today</a:t>
            </a:r>
          </a:p>
          <a:p>
            <a:pPr lvl="1"/>
            <a:r>
              <a:rPr lang="en-US" dirty="0"/>
              <a:t>Google, Akamai</a:t>
            </a:r>
          </a:p>
          <a:p>
            <a:pPr lvl="1"/>
            <a:r>
              <a:rPr lang="en-US" dirty="0"/>
              <a:t>&gt;85% of requests from Chrome to Google use QUIC</a:t>
            </a:r>
          </a:p>
          <a:p>
            <a:pPr lvl="1"/>
            <a:r>
              <a:rPr lang="en-US" dirty="0"/>
              <a:t>&gt;7% of Total Internet Traffic</a:t>
            </a:r>
          </a:p>
          <a:p>
            <a:r>
              <a:rPr lang="en-US" dirty="0"/>
              <a:t>IETF standardization ongoing</a:t>
            </a:r>
          </a:p>
          <a:p>
            <a:pPr lvl="1"/>
            <a:r>
              <a:rPr lang="en-US" dirty="0"/>
              <a:t>-07 drafts</a:t>
            </a:r>
          </a:p>
          <a:p>
            <a:pPr lvl="1"/>
            <a:r>
              <a:rPr lang="en-US" dirty="0"/>
              <a:t>20+ implementations in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22CC9-68B2-4F70-94EF-133C3AB6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D18E-7DF9-4DE8-8008-D438DED0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325EF-3B1C-4CA1-90A4-CEA0AB17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84AE7D-86B2-400A-B354-FD247EBC07CB}"/>
              </a:ext>
            </a:extLst>
          </p:cNvPr>
          <p:cNvGrpSpPr/>
          <p:nvPr/>
        </p:nvGrpSpPr>
        <p:grpSpPr>
          <a:xfrm>
            <a:off x="2822191" y="5751798"/>
            <a:ext cx="7647956" cy="3213323"/>
            <a:chOff x="5356844" y="5839326"/>
            <a:chExt cx="7647956" cy="32133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6978B3-BA5F-484D-A61D-14A0FF767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844" y="5839326"/>
              <a:ext cx="7647956" cy="29317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FB6A7A-B0DB-43F4-9AC8-39ACF35FCBDA}"/>
                </a:ext>
              </a:extLst>
            </p:cNvPr>
            <p:cNvSpPr txBox="1"/>
            <p:nvPr/>
          </p:nvSpPr>
          <p:spPr>
            <a:xfrm>
              <a:off x="6502400" y="8806428"/>
              <a:ext cx="45720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Google Data, from: https://www.ietf.org/proceedings/96/slides/slides-96-quic-3.pdf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2DEE44A-A73C-4560-B5EE-EB5E01338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534" y="6080797"/>
            <a:ext cx="1274474" cy="1440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40C874-7937-4FBA-AC4E-E6727A944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38" y="5675242"/>
            <a:ext cx="3312893" cy="97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2CB339-0381-4B00-9ED4-3D776F479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49" y="4673173"/>
            <a:ext cx="3192661" cy="117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CD94E1-41BD-48E0-B1A1-5EC4690AE0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59" y="7388929"/>
            <a:ext cx="3158833" cy="107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0D220-BA4B-4BF4-8C41-A3FC2D7BC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98" y="7254434"/>
            <a:ext cx="2662943" cy="5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QUIC vs. TCP Reports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pPr algn="ctr"/>
            <a:r>
              <a:rPr lang="en-US" sz="5600" dirty="0">
                <a:solidFill>
                  <a:schemeClr val="tx1"/>
                </a:solidFill>
              </a:rPr>
              <a:t>Existing Evaluations of QUIC</a:t>
            </a:r>
          </a:p>
        </p:txBody>
      </p:sp>
      <p:sp>
        <p:nvSpPr>
          <p:cNvPr id="157" name="Google’s reports…"/>
          <p:cNvSpPr txBox="1">
            <a:spLocks noGrp="1"/>
          </p:cNvSpPr>
          <p:nvPr>
            <p:ph sz="half" idx="1"/>
          </p:nvPr>
        </p:nvSpPr>
        <p:spPr>
          <a:xfrm>
            <a:off x="894078" y="1275470"/>
            <a:ext cx="10431647" cy="4034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/>
              <a:t>Google’s evaluation</a:t>
            </a:r>
          </a:p>
          <a:p>
            <a:pPr marL="571500" lvl="1" indent="-571500"/>
            <a:r>
              <a:rPr lang="en-US" dirty="0"/>
              <a:t>3% page load time improvement on Google search</a:t>
            </a:r>
          </a:p>
          <a:p>
            <a:pPr marL="571500" lvl="1" indent="-571500"/>
            <a:r>
              <a:rPr lang="en-US" dirty="0"/>
              <a:t>8% latency reduction on Google search</a:t>
            </a:r>
          </a:p>
          <a:p>
            <a:pPr marL="571500" lvl="1" indent="-571500"/>
            <a:r>
              <a:rPr lang="en-US" dirty="0"/>
              <a:t>18% reduction in buffer time on YouTube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FE399B-6F9B-4E95-98D9-D2AF4476D28E}"/>
              </a:ext>
            </a:extLst>
          </p:cNvPr>
          <p:cNvSpPr txBox="1"/>
          <p:nvPr/>
        </p:nvSpPr>
        <p:spPr>
          <a:xfrm>
            <a:off x="6897634" y="1846091"/>
            <a:ext cx="552704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en-US" dirty="0"/>
              <a:t>All aggregated statistics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en-US" dirty="0"/>
              <a:t>Limited controlled tests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en-US" dirty="0"/>
              <a:t>Not reproducible</a:t>
            </a:r>
          </a:p>
        </p:txBody>
      </p:sp>
      <p:sp>
        <p:nvSpPr>
          <p:cNvPr id="21" name="Google’s reports…">
            <a:extLst>
              <a:ext uri="{FF2B5EF4-FFF2-40B4-BE49-F238E27FC236}">
                <a16:creationId xmlns:a16="http://schemas.microsoft.com/office/drawing/2014/main" id="{FBF9CE32-BF46-49A4-AB9D-CDAD064C6F4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94078" y="3681958"/>
            <a:ext cx="9673259" cy="42107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/>
              <a:t>Other QUIC evaluations </a:t>
            </a:r>
          </a:p>
          <a:p>
            <a:pPr marL="576072" lvl="4" indent="-457200">
              <a:lnSpc>
                <a:spcPct val="100000"/>
              </a:lnSpc>
              <a:buSzPct val="100000"/>
              <a:defRPr sz="3000"/>
            </a:pPr>
            <a:r>
              <a:rPr lang="en-US" sz="3200" dirty="0"/>
              <a:t>Limited environments/networks</a:t>
            </a:r>
          </a:p>
          <a:p>
            <a:pPr marL="576072" lvl="4" indent="-457200">
              <a:lnSpc>
                <a:spcPct val="100000"/>
              </a:lnSpc>
              <a:buSzPct val="100000"/>
              <a:defRPr sz="3000"/>
            </a:pPr>
            <a:r>
              <a:rPr lang="en-US" sz="3200" dirty="0"/>
              <a:t>Limited tests</a:t>
            </a:r>
          </a:p>
          <a:p>
            <a:pPr marL="576072" lvl="4" indent="-457200">
              <a:lnSpc>
                <a:spcPct val="100000"/>
              </a:lnSpc>
              <a:buSzPct val="100000"/>
              <a:defRPr sz="3000"/>
            </a:pPr>
            <a:r>
              <a:rPr lang="en-US" sz="3200" dirty="0"/>
              <a:t>Old versions of QUIC</a:t>
            </a:r>
          </a:p>
          <a:p>
            <a:pPr marL="576072" lvl="4" indent="-457200">
              <a:lnSpc>
                <a:spcPct val="100000"/>
              </a:lnSpc>
              <a:buSzPct val="100000"/>
              <a:defRPr sz="3000"/>
            </a:pPr>
            <a:r>
              <a:rPr lang="en-US" sz="3200" dirty="0"/>
              <a:t>Untuned implementations</a:t>
            </a:r>
          </a:p>
          <a:p>
            <a:pPr marL="576072" lvl="4" indent="-457200">
              <a:lnSpc>
                <a:spcPct val="100000"/>
              </a:lnSpc>
              <a:buSzPct val="100000"/>
              <a:defRPr sz="3000"/>
            </a:pPr>
            <a:r>
              <a:rPr lang="en-US" sz="3200" dirty="0"/>
              <a:t>Results not statically sound</a:t>
            </a:r>
          </a:p>
          <a:p>
            <a:pPr marL="576072" lvl="4" indent="-457200">
              <a:lnSpc>
                <a:spcPct val="100000"/>
              </a:lnSpc>
              <a:buSzPct val="100000"/>
              <a:defRPr sz="3000"/>
            </a:pPr>
            <a:r>
              <a:rPr lang="en-US" sz="3200" dirty="0"/>
              <a:t>No root cause analysis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7322D7C-2418-4DE0-A2B6-752972E2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2A073A3-7275-47F6-9F44-3F666FFC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F5E-4584-47FA-B34C-174CC729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Our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5138D4-71BB-4A5A-AA5D-A0A66CE1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367533"/>
            <a:ext cx="11216640" cy="6597588"/>
          </a:xfrm>
        </p:spPr>
        <p:txBody>
          <a:bodyPr>
            <a:noAutofit/>
          </a:bodyPr>
          <a:lstStyle/>
          <a:p>
            <a:r>
              <a:rPr lang="en-US" sz="3600" dirty="0"/>
              <a:t>Extensive calibration to ensure fair comparisons between QUIC and TCP</a:t>
            </a:r>
          </a:p>
          <a:p>
            <a:r>
              <a:rPr lang="en-US" sz="3600" dirty="0"/>
              <a:t>Methodology for automatic head-to-head comparisons, including root-cause-analysis</a:t>
            </a:r>
          </a:p>
          <a:p>
            <a:pPr lvl="1"/>
            <a:r>
              <a:rPr lang="en-US" sz="2800" dirty="0"/>
              <a:t>Statistical analysis of results</a:t>
            </a:r>
          </a:p>
          <a:p>
            <a:r>
              <a:rPr lang="en-US" sz="3600" dirty="0"/>
              <a:t>Evaluation of QUIC’s performance compared to TCP</a:t>
            </a:r>
          </a:p>
          <a:p>
            <a:pPr marL="1102370" lvl="5" indent="-381000" defTabSz="457200">
              <a:lnSpc>
                <a:spcPct val="100000"/>
              </a:lnSpc>
              <a:buClr>
                <a:srgbClr val="000000"/>
              </a:buClr>
              <a:buSzPct val="100000"/>
              <a:defRPr sz="3000"/>
            </a:pPr>
            <a:r>
              <a:rPr lang="en-US" sz="2800" dirty="0"/>
              <a:t>Variety of emulated network conditions (loss, delay, jitter, …) </a:t>
            </a:r>
          </a:p>
          <a:p>
            <a:pPr marL="1102370" lvl="5" indent="-381000" defTabSz="457200">
              <a:lnSpc>
                <a:spcPct val="100000"/>
              </a:lnSpc>
              <a:buClr>
                <a:srgbClr val="000000"/>
              </a:buClr>
              <a:buSzPct val="100000"/>
              <a:defRPr sz="3000"/>
            </a:pPr>
            <a:r>
              <a:rPr lang="en-US" sz="2800" dirty="0"/>
              <a:t>Variety of network types (fixed-line, wireless, cellular, …)</a:t>
            </a:r>
          </a:p>
          <a:p>
            <a:pPr marL="1102370" lvl="5" indent="-381000" defTabSz="457200">
              <a:lnSpc>
                <a:spcPct val="100000"/>
              </a:lnSpc>
              <a:buClr>
                <a:srgbClr val="000000"/>
              </a:buClr>
              <a:buSzPct val="100000"/>
              <a:defRPr sz="3000"/>
            </a:pPr>
            <a:r>
              <a:rPr lang="en-US" sz="2800" dirty="0"/>
              <a:t>Variety of environments (desktop, mobile, …)</a:t>
            </a:r>
          </a:p>
          <a:p>
            <a:pPr marL="452140" lvl="4" indent="-381000" defTabSz="457200">
              <a:lnSpc>
                <a:spcPct val="100000"/>
              </a:lnSpc>
              <a:buClr>
                <a:srgbClr val="000000"/>
              </a:buClr>
              <a:buSzPct val="100000"/>
              <a:defRPr sz="3000"/>
            </a:pPr>
            <a:r>
              <a:rPr lang="en-US" sz="3600" dirty="0"/>
              <a:t>Root cause analysis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0B323-86D6-4CD6-B44A-5673B683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53367-AC0A-43C2-83BC-39467263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2CB18-424E-461B-A0F5-D407E590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5</a:t>
            </a:fld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8C47C3F-B8D5-4F4D-94E5-F89FA134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80" y="1366424"/>
            <a:ext cx="11041245" cy="917012"/>
          </a:xfrm>
          <a:prstGeom prst="rect">
            <a:avLst/>
          </a:prstGeom>
          <a:solidFill>
            <a:srgbClr val="D2DCF2"/>
          </a:solidFill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defTabSz="914400" hangingPunct="1">
              <a:defRPr/>
            </a:pPr>
            <a:r>
              <a:rPr lang="en-US" sz="2800" b="1" kern="1200" dirty="0">
                <a:solidFill>
                  <a:sysClr val="windowText" lastClr="000000"/>
                </a:solidFill>
              </a:rPr>
              <a:t>Goal: Provide a rigorous evaluation of QUIC’s performance</a:t>
            </a:r>
          </a:p>
          <a:p>
            <a:pPr defTabSz="914400" hangingPunct="1">
              <a:defRPr/>
            </a:pPr>
            <a:r>
              <a:rPr lang="en-US" sz="2800" b="1" kern="1200" dirty="0">
                <a:solidFill>
                  <a:sysClr val="windowText" lastClr="000000"/>
                </a:solidFill>
              </a:rPr>
              <a:t>compared to TCP</a:t>
            </a:r>
          </a:p>
        </p:txBody>
      </p:sp>
    </p:spTree>
    <p:extLst>
      <p:ext uri="{BB962C8B-B14F-4D97-AF65-F5344CB8AC3E}">
        <p14:creationId xmlns:p14="http://schemas.microsoft.com/office/powerpoint/2010/main" val="2294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5ABD-0761-48FC-93B9-F8F568F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EFF11-5AA7-48FB-8906-F20501FC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BE1B-A71A-4749-94E2-C2FC90D7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E03E-1CA6-4DA9-B76F-9F3D523B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1226-869A-4D94-BFC2-2F8DE5E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1257412"/>
            <a:ext cx="7802880" cy="770770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sz="4000" dirty="0"/>
              <a:t>Methodology</a:t>
            </a:r>
          </a:p>
          <a:p>
            <a:r>
              <a:rPr lang="en-US" sz="4000" dirty="0"/>
              <a:t>Calibration</a:t>
            </a:r>
          </a:p>
          <a:p>
            <a:r>
              <a:rPr lang="en-US" sz="4000" dirty="0"/>
              <a:t>QUIC’s performance for HTTP compared with TCP</a:t>
            </a:r>
          </a:p>
          <a:p>
            <a:r>
              <a:rPr lang="en-US" sz="4000" dirty="0"/>
              <a:t>Fairness of QUIC with TCP</a:t>
            </a:r>
          </a:p>
          <a:p>
            <a:r>
              <a:rPr lang="en-US" sz="4000" dirty="0"/>
              <a:t>Summary</a:t>
            </a:r>
            <a:endParaRPr lang="en-US" sz="3200" dirty="0"/>
          </a:p>
        </p:txBody>
      </p:sp>
      <p:pic>
        <p:nvPicPr>
          <p:cNvPr id="13" name="Content Placeholder 1">
            <a:extLst>
              <a:ext uri="{FF2B5EF4-FFF2-40B4-BE49-F238E27FC236}">
                <a16:creationId xmlns:a16="http://schemas.microsoft.com/office/drawing/2014/main" id="{13806838-C118-4ED8-A7E1-D7DD408BD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22" y="3551231"/>
            <a:ext cx="2384298" cy="23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quic_server_log_HC-EC2-clearTrue-Q034-50ms-15k-50mbit-50mbit_10MBx1_index_10MBx1.png" descr="quic_server_log_HC-EC2-clearTrue-Q034-50ms-15k-50mbit-50mbit_10MBx1_index_10MBx1.png">
            <a:extLst>
              <a:ext uri="{FF2B5EF4-FFF2-40B4-BE49-F238E27FC236}">
                <a16:creationId xmlns:a16="http://schemas.microsoft.com/office/drawing/2014/main" id="{4007CE9B-3534-483A-A6A8-C4F78C678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" y="5490623"/>
            <a:ext cx="4042037" cy="29831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79FBB-B0DC-4A28-81EE-9641EC14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5A869-F736-46D6-94A1-014499E3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533" y="1257412"/>
            <a:ext cx="9778917" cy="6489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Compare QUIC with  TCP+TLS+HTTP/2 for HTTP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085C-98FD-416B-8BF1-1A350108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658E0-F10E-46FC-A39A-C7628F62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09F2-364B-417A-9D2C-E3520B5F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4CD-8967-4372-BC6C-A44D0421AC81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7E5ADC26-0FB3-4417-BE46-14FBE46EB4B5}"/>
              </a:ext>
            </a:extLst>
          </p:cNvPr>
          <p:cNvGrpSpPr/>
          <p:nvPr/>
        </p:nvGrpSpPr>
        <p:grpSpPr>
          <a:xfrm>
            <a:off x="10924790" y="1589616"/>
            <a:ext cx="2540001" cy="2540001"/>
            <a:chOff x="0" y="0"/>
            <a:chExt cx="2540000" cy="2540000"/>
          </a:xfrm>
        </p:grpSpPr>
        <p:pic>
          <p:nvPicPr>
            <p:cNvPr id="11" name="IMG_7199.PNG" descr="IMG_7199.PNG">
              <a:extLst>
                <a:ext uri="{FF2B5EF4-FFF2-40B4-BE49-F238E27FC236}">
                  <a16:creationId xmlns:a16="http://schemas.microsoft.com/office/drawing/2014/main" id="{D7D849BA-DE39-4ED7-8DE4-BE88E38FB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89515" y="415378"/>
              <a:ext cx="960970" cy="337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CC5D103E-01B0-47AA-A697-7BEC301F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html.png" descr="html.png">
            <a:extLst>
              <a:ext uri="{FF2B5EF4-FFF2-40B4-BE49-F238E27FC236}">
                <a16:creationId xmlns:a16="http://schemas.microsoft.com/office/drawing/2014/main" id="{14883BEF-FAE6-41C8-AA2A-C682E05F4C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" y="1832791"/>
            <a:ext cx="1630778" cy="1630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jpeg-1.png" descr="jpeg-1.png">
            <a:extLst>
              <a:ext uri="{FF2B5EF4-FFF2-40B4-BE49-F238E27FC236}">
                <a16:creationId xmlns:a16="http://schemas.microsoft.com/office/drawing/2014/main" id="{4FFF713D-BFF8-47E9-9673-CD87C7941E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587" y="2492122"/>
            <a:ext cx="1270001" cy="895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3D7CE378-E08B-4BAE-BAEE-A394661FE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92" y="2470202"/>
            <a:ext cx="2743201" cy="1826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FDDF64D6-6C0E-4DBD-99F5-7BCDD7429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5" y="2381743"/>
            <a:ext cx="1346201" cy="1709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690A08F4-7E2B-481A-A0AA-837A5931A8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26" y="2650256"/>
            <a:ext cx="2370823" cy="19175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Group">
            <a:extLst>
              <a:ext uri="{FF2B5EF4-FFF2-40B4-BE49-F238E27FC236}">
                <a16:creationId xmlns:a16="http://schemas.microsoft.com/office/drawing/2014/main" id="{B39A07AC-09B1-4121-832A-34AE3C7834B7}"/>
              </a:ext>
            </a:extLst>
          </p:cNvPr>
          <p:cNvGrpSpPr/>
          <p:nvPr/>
        </p:nvGrpSpPr>
        <p:grpSpPr>
          <a:xfrm>
            <a:off x="2315206" y="3348019"/>
            <a:ext cx="7905754" cy="566157"/>
            <a:chOff x="-469900" y="0"/>
            <a:chExt cx="7905753" cy="566155"/>
          </a:xfrm>
        </p:grpSpPr>
        <p:sp>
          <p:nvSpPr>
            <p:cNvPr id="20" name="Double Arrow">
              <a:extLst>
                <a:ext uri="{FF2B5EF4-FFF2-40B4-BE49-F238E27FC236}">
                  <a16:creationId xmlns:a16="http://schemas.microsoft.com/office/drawing/2014/main" id="{F9359CBA-2330-40B7-AB1A-D8D39C94B81C}"/>
                </a:ext>
              </a:extLst>
            </p:cNvPr>
            <p:cNvSpPr/>
            <p:nvPr/>
          </p:nvSpPr>
          <p:spPr>
            <a:xfrm>
              <a:off x="3019640" y="0"/>
              <a:ext cx="1397001" cy="566156"/>
            </a:xfrm>
            <a:prstGeom prst="leftRightArrow">
              <a:avLst>
                <a:gd name="adj1" fmla="val 27271"/>
                <a:gd name="adj2" fmla="val 73446"/>
              </a:avLst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Double Arrow">
              <a:extLst>
                <a:ext uri="{FF2B5EF4-FFF2-40B4-BE49-F238E27FC236}">
                  <a16:creationId xmlns:a16="http://schemas.microsoft.com/office/drawing/2014/main" id="{EA5995C4-3279-45B1-A613-84910371B1F2}"/>
                </a:ext>
              </a:extLst>
            </p:cNvPr>
            <p:cNvSpPr/>
            <p:nvPr/>
          </p:nvSpPr>
          <p:spPr>
            <a:xfrm>
              <a:off x="-469900" y="0"/>
              <a:ext cx="1397000" cy="566156"/>
            </a:xfrm>
            <a:prstGeom prst="leftRightArrow">
              <a:avLst>
                <a:gd name="adj1" fmla="val 27271"/>
                <a:gd name="adj2" fmla="val 73446"/>
              </a:avLst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Double Arrow">
              <a:extLst>
                <a:ext uri="{FF2B5EF4-FFF2-40B4-BE49-F238E27FC236}">
                  <a16:creationId xmlns:a16="http://schemas.microsoft.com/office/drawing/2014/main" id="{E52D8423-175F-4286-AB48-47D8887E28E4}"/>
                </a:ext>
              </a:extLst>
            </p:cNvPr>
            <p:cNvSpPr/>
            <p:nvPr/>
          </p:nvSpPr>
          <p:spPr>
            <a:xfrm>
              <a:off x="6038853" y="0"/>
              <a:ext cx="1397001" cy="566156"/>
            </a:xfrm>
            <a:prstGeom prst="leftRightArrow">
              <a:avLst>
                <a:gd name="adj1" fmla="val 27271"/>
                <a:gd name="adj2" fmla="val 73446"/>
              </a:avLst>
            </a:prstGeom>
            <a:noFill/>
            <a:ln w="38100" cap="flat">
              <a:solidFill>
                <a:srgbClr val="53585F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" name="Network">
            <a:extLst>
              <a:ext uri="{FF2B5EF4-FFF2-40B4-BE49-F238E27FC236}">
                <a16:creationId xmlns:a16="http://schemas.microsoft.com/office/drawing/2014/main" id="{CC14728A-E8E9-4A70-9678-30816A57BAC8}"/>
              </a:ext>
            </a:extLst>
          </p:cNvPr>
          <p:cNvSpPr txBox="1"/>
          <p:nvPr/>
        </p:nvSpPr>
        <p:spPr>
          <a:xfrm>
            <a:off x="4017051" y="3329706"/>
            <a:ext cx="14184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헤드라인A"/>
                <a:ea typeface="헤드라인A"/>
                <a:cs typeface="헤드라인A"/>
                <a:sym typeface="헤드라인A"/>
              </a:defRPr>
            </a:lvl1pPr>
          </a:lstStyle>
          <a:p>
            <a:r>
              <a:t>Network</a:t>
            </a:r>
          </a:p>
        </p:txBody>
      </p:sp>
      <p:sp>
        <p:nvSpPr>
          <p:cNvPr id="24" name="Router…">
            <a:extLst>
              <a:ext uri="{FF2B5EF4-FFF2-40B4-BE49-F238E27FC236}">
                <a16:creationId xmlns:a16="http://schemas.microsoft.com/office/drawing/2014/main" id="{4B867C57-5C26-49A0-ADB7-6C3B2BCF0465}"/>
              </a:ext>
            </a:extLst>
          </p:cNvPr>
          <p:cNvSpPr txBox="1"/>
          <p:nvPr/>
        </p:nvSpPr>
        <p:spPr>
          <a:xfrm>
            <a:off x="6557325" y="4216664"/>
            <a:ext cx="286390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t>Router</a:t>
            </a:r>
          </a:p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t>(OpenWRT+TC/NETEM)</a:t>
            </a:r>
          </a:p>
        </p:txBody>
      </p:sp>
      <p:sp>
        <p:nvSpPr>
          <p:cNvPr id="25" name="Server…">
            <a:extLst>
              <a:ext uri="{FF2B5EF4-FFF2-40B4-BE49-F238E27FC236}">
                <a16:creationId xmlns:a16="http://schemas.microsoft.com/office/drawing/2014/main" id="{9B591836-15B9-4F5F-A04A-E23DF07D3E38}"/>
              </a:ext>
            </a:extLst>
          </p:cNvPr>
          <p:cNvSpPr txBox="1"/>
          <p:nvPr/>
        </p:nvSpPr>
        <p:spPr>
          <a:xfrm>
            <a:off x="-60621" y="4215137"/>
            <a:ext cx="33598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Server</a:t>
            </a:r>
          </a:p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(S</a:t>
            </a:r>
            <a:r>
              <a:rPr lang="en-US" dirty="0"/>
              <a:t>u</a:t>
            </a:r>
            <a:r>
              <a:rPr dirty="0"/>
              <a:t>pport</a:t>
            </a:r>
            <a:r>
              <a:rPr lang="en-US" dirty="0"/>
              <a:t>s </a:t>
            </a:r>
            <a:r>
              <a:rPr dirty="0"/>
              <a:t> QUIC and TCP)</a:t>
            </a:r>
            <a:r>
              <a:rPr lang="en-US" dirty="0"/>
              <a:t>   </a:t>
            </a:r>
            <a:endParaRPr dirty="0"/>
          </a:p>
        </p:txBody>
      </p:sp>
      <p:sp>
        <p:nvSpPr>
          <p:cNvPr id="26" name="Client">
            <a:extLst>
              <a:ext uri="{FF2B5EF4-FFF2-40B4-BE49-F238E27FC236}">
                <a16:creationId xmlns:a16="http://schemas.microsoft.com/office/drawing/2014/main" id="{EDBD2003-CEB3-411E-AF59-CA180E1A369E}"/>
              </a:ext>
            </a:extLst>
          </p:cNvPr>
          <p:cNvSpPr txBox="1"/>
          <p:nvPr/>
        </p:nvSpPr>
        <p:spPr>
          <a:xfrm>
            <a:off x="10978327" y="4388114"/>
            <a:ext cx="92013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Client</a:t>
            </a:r>
          </a:p>
        </p:txBody>
      </p:sp>
      <p:grpSp>
        <p:nvGrpSpPr>
          <p:cNvPr id="27" name="Group">
            <a:extLst>
              <a:ext uri="{FF2B5EF4-FFF2-40B4-BE49-F238E27FC236}">
                <a16:creationId xmlns:a16="http://schemas.microsoft.com/office/drawing/2014/main" id="{4468DF6A-9CFB-418A-AD89-552124BE7ED4}"/>
              </a:ext>
            </a:extLst>
          </p:cNvPr>
          <p:cNvGrpSpPr/>
          <p:nvPr/>
        </p:nvGrpSpPr>
        <p:grpSpPr>
          <a:xfrm>
            <a:off x="2295312" y="2835244"/>
            <a:ext cx="7922682" cy="1578473"/>
            <a:chOff x="-522814" y="19473"/>
            <a:chExt cx="7922681" cy="1578472"/>
          </a:xfrm>
        </p:grpSpPr>
        <p:grpSp>
          <p:nvGrpSpPr>
            <p:cNvPr id="28" name="Group">
              <a:extLst>
                <a:ext uri="{FF2B5EF4-FFF2-40B4-BE49-F238E27FC236}">
                  <a16:creationId xmlns:a16="http://schemas.microsoft.com/office/drawing/2014/main" id="{5BE9BA52-5B1D-4BB9-BA29-DFF7CC7C5966}"/>
                </a:ext>
              </a:extLst>
            </p:cNvPr>
            <p:cNvGrpSpPr/>
            <p:nvPr/>
          </p:nvGrpSpPr>
          <p:grpSpPr>
            <a:xfrm>
              <a:off x="-522814" y="450170"/>
              <a:ext cx="1397001" cy="676250"/>
              <a:chOff x="0" y="0"/>
              <a:chExt cx="1397000" cy="676248"/>
            </a:xfrm>
          </p:grpSpPr>
          <p:sp>
            <p:nvSpPr>
              <p:cNvPr id="37" name="Double Arrow">
                <a:extLst>
                  <a:ext uri="{FF2B5EF4-FFF2-40B4-BE49-F238E27FC236}">
                    <a16:creationId xmlns:a16="http://schemas.microsoft.com/office/drawing/2014/main" id="{0A5BE420-22FD-48C1-B1C6-A8C389E5425A}"/>
                  </a:ext>
                </a:extLst>
              </p:cNvPr>
              <p:cNvSpPr/>
              <p:nvPr/>
            </p:nvSpPr>
            <p:spPr>
              <a:xfrm>
                <a:off x="0" y="0"/>
                <a:ext cx="1397000" cy="305409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Double Arrow">
                <a:extLst>
                  <a:ext uri="{FF2B5EF4-FFF2-40B4-BE49-F238E27FC236}">
                    <a16:creationId xmlns:a16="http://schemas.microsoft.com/office/drawing/2014/main" id="{497086DB-3F02-4593-A4F7-5B2D78A79F1D}"/>
                  </a:ext>
                </a:extLst>
              </p:cNvPr>
              <p:cNvSpPr/>
              <p:nvPr/>
            </p:nvSpPr>
            <p:spPr>
              <a:xfrm>
                <a:off x="0" y="370839"/>
                <a:ext cx="1397000" cy="305410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9" name="Group">
              <a:extLst>
                <a:ext uri="{FF2B5EF4-FFF2-40B4-BE49-F238E27FC236}">
                  <a16:creationId xmlns:a16="http://schemas.microsoft.com/office/drawing/2014/main" id="{A4720E89-3631-4BFA-BE5A-0572DFC39A3F}"/>
                </a:ext>
              </a:extLst>
            </p:cNvPr>
            <p:cNvGrpSpPr/>
            <p:nvPr/>
          </p:nvGrpSpPr>
          <p:grpSpPr>
            <a:xfrm>
              <a:off x="6002866" y="418844"/>
              <a:ext cx="1397001" cy="676249"/>
              <a:chOff x="0" y="0"/>
              <a:chExt cx="1397000" cy="676248"/>
            </a:xfrm>
          </p:grpSpPr>
          <p:sp>
            <p:nvSpPr>
              <p:cNvPr id="35" name="Double Arrow">
                <a:extLst>
                  <a:ext uri="{FF2B5EF4-FFF2-40B4-BE49-F238E27FC236}">
                    <a16:creationId xmlns:a16="http://schemas.microsoft.com/office/drawing/2014/main" id="{3B14B13A-2FA9-49A0-A885-1BE437C913DC}"/>
                  </a:ext>
                </a:extLst>
              </p:cNvPr>
              <p:cNvSpPr/>
              <p:nvPr/>
            </p:nvSpPr>
            <p:spPr>
              <a:xfrm>
                <a:off x="0" y="0"/>
                <a:ext cx="1397000" cy="305409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Double Arrow">
                <a:extLst>
                  <a:ext uri="{FF2B5EF4-FFF2-40B4-BE49-F238E27FC236}">
                    <a16:creationId xmlns:a16="http://schemas.microsoft.com/office/drawing/2014/main" id="{135DEFE3-A1F0-4C78-BD7C-4A3519233E6A}"/>
                  </a:ext>
                </a:extLst>
              </p:cNvPr>
              <p:cNvSpPr/>
              <p:nvPr/>
            </p:nvSpPr>
            <p:spPr>
              <a:xfrm>
                <a:off x="0" y="370839"/>
                <a:ext cx="1397000" cy="305410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0" name="Group">
              <a:extLst>
                <a:ext uri="{FF2B5EF4-FFF2-40B4-BE49-F238E27FC236}">
                  <a16:creationId xmlns:a16="http://schemas.microsoft.com/office/drawing/2014/main" id="{EC2A900A-39CD-4BB1-9064-F51B7DC4E0AF}"/>
                </a:ext>
              </a:extLst>
            </p:cNvPr>
            <p:cNvGrpSpPr/>
            <p:nvPr/>
          </p:nvGrpSpPr>
          <p:grpSpPr>
            <a:xfrm>
              <a:off x="2977307" y="450170"/>
              <a:ext cx="1397001" cy="676250"/>
              <a:chOff x="0" y="0"/>
              <a:chExt cx="1397000" cy="676248"/>
            </a:xfrm>
          </p:grpSpPr>
          <p:sp>
            <p:nvSpPr>
              <p:cNvPr id="33" name="Double Arrow">
                <a:extLst>
                  <a:ext uri="{FF2B5EF4-FFF2-40B4-BE49-F238E27FC236}">
                    <a16:creationId xmlns:a16="http://schemas.microsoft.com/office/drawing/2014/main" id="{6692163C-3AB6-47F8-8DE8-9696D41FE225}"/>
                  </a:ext>
                </a:extLst>
              </p:cNvPr>
              <p:cNvSpPr/>
              <p:nvPr/>
            </p:nvSpPr>
            <p:spPr>
              <a:xfrm>
                <a:off x="0" y="0"/>
                <a:ext cx="1397000" cy="305409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Double Arrow">
                <a:extLst>
                  <a:ext uri="{FF2B5EF4-FFF2-40B4-BE49-F238E27FC236}">
                    <a16:creationId xmlns:a16="http://schemas.microsoft.com/office/drawing/2014/main" id="{D057B489-618A-4B2B-AAEB-994FA250A712}"/>
                  </a:ext>
                </a:extLst>
              </p:cNvPr>
              <p:cNvSpPr/>
              <p:nvPr/>
            </p:nvSpPr>
            <p:spPr>
              <a:xfrm>
                <a:off x="0" y="370839"/>
                <a:ext cx="1397000" cy="305410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1" name="QUIC">
              <a:extLst>
                <a:ext uri="{FF2B5EF4-FFF2-40B4-BE49-F238E27FC236}">
                  <a16:creationId xmlns:a16="http://schemas.microsoft.com/office/drawing/2014/main" id="{2D29EEEF-3474-4ED6-B751-5A811FEB625B}"/>
                </a:ext>
              </a:extLst>
            </p:cNvPr>
            <p:cNvSpPr txBox="1"/>
            <p:nvPr/>
          </p:nvSpPr>
          <p:spPr>
            <a:xfrm>
              <a:off x="6330933" y="19473"/>
              <a:ext cx="740868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5"/>
                  </a:solidFill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t>QUIC</a:t>
              </a:r>
            </a:p>
          </p:txBody>
        </p:sp>
        <p:sp>
          <p:nvSpPr>
            <p:cNvPr id="32" name="TCP">
              <a:extLst>
                <a:ext uri="{FF2B5EF4-FFF2-40B4-BE49-F238E27FC236}">
                  <a16:creationId xmlns:a16="http://schemas.microsoft.com/office/drawing/2014/main" id="{B93ADD8B-2FAB-4E7D-8DB0-C93306D2EDC9}"/>
                </a:ext>
              </a:extLst>
            </p:cNvPr>
            <p:cNvSpPr txBox="1"/>
            <p:nvPr/>
          </p:nvSpPr>
          <p:spPr>
            <a:xfrm>
              <a:off x="6354319" y="1033688"/>
              <a:ext cx="6941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rPr dirty="0"/>
                <a:t>TCP</a:t>
              </a:r>
            </a:p>
          </p:txBody>
        </p:sp>
      </p:grpSp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EFC83BA7-FAC8-4635-819E-620AAD67EB8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6" y="2894166"/>
            <a:ext cx="1429881" cy="1429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" name="Group">
            <a:extLst>
              <a:ext uri="{FF2B5EF4-FFF2-40B4-BE49-F238E27FC236}">
                <a16:creationId xmlns:a16="http://schemas.microsoft.com/office/drawing/2014/main" id="{5840B897-3869-48EA-9E95-F16A8BF5D49A}"/>
              </a:ext>
            </a:extLst>
          </p:cNvPr>
          <p:cNvGrpSpPr/>
          <p:nvPr/>
        </p:nvGrpSpPr>
        <p:grpSpPr>
          <a:xfrm>
            <a:off x="10438920" y="4974906"/>
            <a:ext cx="1998945" cy="2744372"/>
            <a:chOff x="69690" y="-1"/>
            <a:chExt cx="1998944" cy="2744371"/>
          </a:xfrm>
        </p:grpSpPr>
        <p:sp>
          <p:nvSpPr>
            <p:cNvPr id="41" name="Arrow">
              <a:extLst>
                <a:ext uri="{FF2B5EF4-FFF2-40B4-BE49-F238E27FC236}">
                  <a16:creationId xmlns:a16="http://schemas.microsoft.com/office/drawing/2014/main" id="{C856631C-422F-460C-87BD-A4A35F19F22A}"/>
                </a:ext>
              </a:extLst>
            </p:cNvPr>
            <p:cNvSpPr/>
            <p:nvPr/>
          </p:nvSpPr>
          <p:spPr>
            <a:xfrm rot="5400000">
              <a:off x="434162" y="-1"/>
              <a:ext cx="1270001" cy="1270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27000" dist="889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Compare…">
              <a:extLst>
                <a:ext uri="{FF2B5EF4-FFF2-40B4-BE49-F238E27FC236}">
                  <a16:creationId xmlns:a16="http://schemas.microsoft.com/office/drawing/2014/main" id="{97341D8D-CB59-4D76-B4CD-A7DADF28F795}"/>
                </a:ext>
              </a:extLst>
            </p:cNvPr>
            <p:cNvSpPr txBox="1"/>
            <p:nvPr/>
          </p:nvSpPr>
          <p:spPr>
            <a:xfrm>
              <a:off x="69690" y="1349117"/>
              <a:ext cx="1998944" cy="1395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sz="3200" dirty="0"/>
                <a:t>Compare</a:t>
              </a:r>
            </a:p>
            <a:p>
              <a:r>
                <a:rPr sz="3200" dirty="0"/>
                <a:t>PLTs</a:t>
              </a:r>
              <a:endParaRPr lang="en-US" sz="3200" dirty="0"/>
            </a:p>
            <a:p>
              <a:r>
                <a:rPr lang="en-US" sz="2000" dirty="0"/>
                <a:t>(Page Load Times)</a:t>
              </a:r>
              <a:endParaRPr sz="20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0C7DA-78BC-4A7F-B61A-F3EF511122C0}"/>
              </a:ext>
            </a:extLst>
          </p:cNvPr>
          <p:cNvGrpSpPr/>
          <p:nvPr/>
        </p:nvGrpSpPr>
        <p:grpSpPr>
          <a:xfrm>
            <a:off x="5967740" y="1789301"/>
            <a:ext cx="2406107" cy="3023155"/>
            <a:chOff x="3971953" y="5315427"/>
            <a:chExt cx="2406107" cy="3023155"/>
          </a:xfrm>
        </p:grpSpPr>
        <p:sp>
          <p:nvSpPr>
            <p:cNvPr id="44" name="Arrow">
              <a:extLst>
                <a:ext uri="{FF2B5EF4-FFF2-40B4-BE49-F238E27FC236}">
                  <a16:creationId xmlns:a16="http://schemas.microsoft.com/office/drawing/2014/main" id="{F0808488-7C98-4A9F-94A7-D93C569C5F86}"/>
                </a:ext>
              </a:extLst>
            </p:cNvPr>
            <p:cNvSpPr/>
            <p:nvPr/>
          </p:nvSpPr>
          <p:spPr>
            <a:xfrm rot="16200000">
              <a:off x="4525432" y="5315427"/>
              <a:ext cx="1270001" cy="1270002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27000" dist="889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Compare…">
              <a:extLst>
                <a:ext uri="{FF2B5EF4-FFF2-40B4-BE49-F238E27FC236}">
                  <a16:creationId xmlns:a16="http://schemas.microsoft.com/office/drawing/2014/main" id="{921F415C-D464-4746-9A24-007021029B5D}"/>
                </a:ext>
              </a:extLst>
            </p:cNvPr>
            <p:cNvSpPr txBox="1"/>
            <p:nvPr/>
          </p:nvSpPr>
          <p:spPr>
            <a:xfrm>
              <a:off x="3971953" y="6512441"/>
              <a:ext cx="2406107" cy="1826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sz="2800" dirty="0"/>
                <a:t>Ensures fair</a:t>
              </a:r>
            </a:p>
            <a:p>
              <a:r>
                <a:rPr lang="en-US" sz="2800" dirty="0"/>
                <a:t>comparison,</a:t>
              </a:r>
            </a:p>
            <a:p>
              <a:r>
                <a:rPr lang="en-US" sz="2800" dirty="0"/>
                <a:t>Provides similar</a:t>
              </a:r>
            </a:p>
            <a:p>
              <a:r>
                <a:rPr lang="en-US" sz="2800" dirty="0"/>
                <a:t>features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C6DC84-149A-4092-A8C4-125571810884}"/>
              </a:ext>
            </a:extLst>
          </p:cNvPr>
          <p:cNvGrpSpPr/>
          <p:nvPr/>
        </p:nvGrpSpPr>
        <p:grpSpPr>
          <a:xfrm>
            <a:off x="8984251" y="1828244"/>
            <a:ext cx="2636940" cy="2464842"/>
            <a:chOff x="3856541" y="5315427"/>
            <a:chExt cx="2636940" cy="2464842"/>
          </a:xfrm>
        </p:grpSpPr>
        <p:sp>
          <p:nvSpPr>
            <p:cNvPr id="49" name="Arrow">
              <a:extLst>
                <a:ext uri="{FF2B5EF4-FFF2-40B4-BE49-F238E27FC236}">
                  <a16:creationId xmlns:a16="http://schemas.microsoft.com/office/drawing/2014/main" id="{84E5BE20-BDB7-4948-8979-3BB9DCFF3E12}"/>
                </a:ext>
              </a:extLst>
            </p:cNvPr>
            <p:cNvSpPr/>
            <p:nvPr/>
          </p:nvSpPr>
          <p:spPr>
            <a:xfrm rot="16200000">
              <a:off x="4525432" y="5315427"/>
              <a:ext cx="1270001" cy="1270002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27000" dist="889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" name="Compare…">
              <a:extLst>
                <a:ext uri="{FF2B5EF4-FFF2-40B4-BE49-F238E27FC236}">
                  <a16:creationId xmlns:a16="http://schemas.microsoft.com/office/drawing/2014/main" id="{AAE279F8-A689-4AF8-8233-989B22EFF5C7}"/>
                </a:ext>
              </a:extLst>
            </p:cNvPr>
            <p:cNvSpPr txBox="1"/>
            <p:nvPr/>
          </p:nvSpPr>
          <p:spPr>
            <a:xfrm>
              <a:off x="3856541" y="6815902"/>
              <a:ext cx="2636940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sz="2800" dirty="0"/>
                <a:t>Primary use case </a:t>
              </a:r>
            </a:p>
            <a:p>
              <a:r>
                <a:rPr lang="en-US" sz="2800" dirty="0"/>
                <a:t>for QUIC today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BCA57E-F9A3-4273-9041-4350B02BCAA5}"/>
              </a:ext>
            </a:extLst>
          </p:cNvPr>
          <p:cNvGrpSpPr/>
          <p:nvPr/>
        </p:nvGrpSpPr>
        <p:grpSpPr>
          <a:xfrm>
            <a:off x="28626" y="5342429"/>
            <a:ext cx="2954335" cy="2807712"/>
            <a:chOff x="3697842" y="5315427"/>
            <a:chExt cx="2954335" cy="2807712"/>
          </a:xfrm>
        </p:grpSpPr>
        <p:sp>
          <p:nvSpPr>
            <p:cNvPr id="52" name="Arrow">
              <a:extLst>
                <a:ext uri="{FF2B5EF4-FFF2-40B4-BE49-F238E27FC236}">
                  <a16:creationId xmlns:a16="http://schemas.microsoft.com/office/drawing/2014/main" id="{0D6B8745-C5AF-4D48-9477-96BE0B422619}"/>
                </a:ext>
              </a:extLst>
            </p:cNvPr>
            <p:cNvSpPr/>
            <p:nvPr/>
          </p:nvSpPr>
          <p:spPr>
            <a:xfrm rot="16200000">
              <a:off x="4525432" y="5315427"/>
              <a:ext cx="1270001" cy="1270002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27000" dist="889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Compare…">
              <a:extLst>
                <a:ext uri="{FF2B5EF4-FFF2-40B4-BE49-F238E27FC236}">
                  <a16:creationId xmlns:a16="http://schemas.microsoft.com/office/drawing/2014/main" id="{0DDB3182-3517-48BC-9F91-99CE5312911B}"/>
                </a:ext>
              </a:extLst>
            </p:cNvPr>
            <p:cNvSpPr txBox="1"/>
            <p:nvPr/>
          </p:nvSpPr>
          <p:spPr>
            <a:xfrm>
              <a:off x="3697842" y="6727885"/>
              <a:ext cx="2954335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sz="2800" dirty="0"/>
                <a:t>Simple HTML pages</a:t>
              </a:r>
            </a:p>
            <a:p>
              <a:r>
                <a:rPr lang="en-US" sz="2800" dirty="0"/>
                <a:t>isolate workload</a:t>
              </a:r>
            </a:p>
            <a:p>
              <a:r>
                <a:rPr lang="en-US" sz="2800" dirty="0"/>
                <a:t>from performance</a:t>
              </a:r>
            </a:p>
          </p:txBody>
        </p:sp>
      </p:grpSp>
      <p:sp>
        <p:nvSpPr>
          <p:cNvPr id="54" name="Compare…">
            <a:extLst>
              <a:ext uri="{FF2B5EF4-FFF2-40B4-BE49-F238E27FC236}">
                <a16:creationId xmlns:a16="http://schemas.microsoft.com/office/drawing/2014/main" id="{1C088909-439A-4A76-99EF-5D7294BF8B4F}"/>
              </a:ext>
            </a:extLst>
          </p:cNvPr>
          <p:cNvSpPr txBox="1"/>
          <p:nvPr/>
        </p:nvSpPr>
        <p:spPr>
          <a:xfrm>
            <a:off x="9337591" y="7751127"/>
            <a:ext cx="347240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r>
              <a:rPr lang="en-US" sz="2400" dirty="0"/>
              <a:t>Determine whether results are statistically significant using Welch’s t-test</a:t>
            </a:r>
            <a:endParaRPr sz="2400" dirty="0"/>
          </a:p>
        </p:txBody>
      </p:sp>
      <p:sp>
        <p:nvSpPr>
          <p:cNvPr id="55" name="Server…">
            <a:extLst>
              <a:ext uri="{FF2B5EF4-FFF2-40B4-BE49-F238E27FC236}">
                <a16:creationId xmlns:a16="http://schemas.microsoft.com/office/drawing/2014/main" id="{0F8D0AC6-4FB9-4AEC-B63E-D89A0AEC5775}"/>
              </a:ext>
            </a:extLst>
          </p:cNvPr>
          <p:cNvSpPr txBox="1"/>
          <p:nvPr/>
        </p:nvSpPr>
        <p:spPr>
          <a:xfrm>
            <a:off x="5244930" y="5343338"/>
            <a:ext cx="271548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rPr lang="en-US" dirty="0"/>
              <a:t>Root-Cause Analysis</a:t>
            </a:r>
            <a:endParaRPr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F0A159-3ABC-4D3D-9D0E-C88576FE11E2}"/>
              </a:ext>
            </a:extLst>
          </p:cNvPr>
          <p:cNvSpPr txBox="1"/>
          <p:nvPr/>
        </p:nvSpPr>
        <p:spPr>
          <a:xfrm>
            <a:off x="3206670" y="5868979"/>
            <a:ext cx="645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QUIC (and TCP) have many components, features, and optimizations that make identifying the causes of differences very challenging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549E15-CC19-43FE-93EB-656C1298C15A}"/>
              </a:ext>
            </a:extLst>
          </p:cNvPr>
          <p:cNvSpPr txBox="1"/>
          <p:nvPr/>
        </p:nvSpPr>
        <p:spPr>
          <a:xfrm>
            <a:off x="3233552" y="5868978"/>
            <a:ext cx="645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Instrument QUIC server to capture congestion control state machine traces to look for differences in internal behavior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51BD64-9421-4461-A349-34E32307B1D0}"/>
              </a:ext>
            </a:extLst>
          </p:cNvPr>
          <p:cNvGrpSpPr/>
          <p:nvPr/>
        </p:nvGrpSpPr>
        <p:grpSpPr>
          <a:xfrm>
            <a:off x="5563976" y="1172518"/>
            <a:ext cx="3257017" cy="1040233"/>
            <a:chOff x="5598695" y="1251690"/>
            <a:chExt cx="3257017" cy="10402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5F1105-BEB0-4F29-8048-1EF4083F79D2}"/>
                </a:ext>
              </a:extLst>
            </p:cNvPr>
            <p:cNvSpPr txBox="1"/>
            <p:nvPr/>
          </p:nvSpPr>
          <p:spPr>
            <a:xfrm>
              <a:off x="6709163" y="1645592"/>
              <a:ext cx="894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TCP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867313-B90D-45AB-B9F0-CDD26739CC5B}"/>
                </a:ext>
              </a:extLst>
            </p:cNvPr>
            <p:cNvCxnSpPr/>
            <p:nvPr/>
          </p:nvCxnSpPr>
          <p:spPr>
            <a:xfrm flipV="1">
              <a:off x="5598695" y="1257412"/>
              <a:ext cx="3222298" cy="64890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1656867-616E-4240-858E-2D5D4E15984D}"/>
                </a:ext>
              </a:extLst>
            </p:cNvPr>
            <p:cNvCxnSpPr>
              <a:cxnSpLocks/>
            </p:cNvCxnSpPr>
            <p:nvPr/>
          </p:nvCxnSpPr>
          <p:spPr>
            <a:xfrm>
              <a:off x="5634739" y="1251690"/>
              <a:ext cx="3220973" cy="6731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0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19" grpId="1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39" grpId="0" animBg="1" advAuto="0"/>
      <p:bldP spid="40" grpId="0" animBg="1" advAuto="0"/>
      <p:bldP spid="54" grpId="0"/>
      <p:bldP spid="54" grpId="1"/>
      <p:bldP spid="55" grpId="0" animBg="1" advAuto="0"/>
      <p:bldP spid="56" grpId="0"/>
      <p:bldP spid="56" grpId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ec2VSgae_1.pdf" descr="ec2VSgae_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676" y="5757639"/>
            <a:ext cx="7874001" cy="3318169"/>
          </a:xfrm>
          <a:prstGeom prst="rect">
            <a:avLst/>
          </a:prstGeom>
          <a:ln w="12700">
            <a:miter lim="400000"/>
          </a:ln>
          <a:effectLst>
            <a:outerShdw blurRad="127000" dist="889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30" name="ec2VSgae_2.pdf" descr="ec2VSgae_2.pdf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"/>
          <a:stretch/>
        </p:blipFill>
        <p:spPr>
          <a:xfrm>
            <a:off x="5669280" y="5896333"/>
            <a:ext cx="7589520" cy="2996596"/>
          </a:xfrm>
          <a:prstGeom prst="rect">
            <a:avLst/>
          </a:prstGeom>
          <a:ln w="12700">
            <a:miter lim="400000"/>
          </a:ln>
          <a:effectLst>
            <a:outerShdw blurRad="127000" dist="889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31" name="ec2VSgae_3.pdf" descr="ec2VSgae_3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/>
          <a:stretch/>
        </p:blipFill>
        <p:spPr>
          <a:xfrm>
            <a:off x="5740378" y="5874559"/>
            <a:ext cx="7880299" cy="3291840"/>
          </a:xfrm>
          <a:prstGeom prst="rect">
            <a:avLst/>
          </a:prstGeom>
          <a:ln w="12700">
            <a:miter lim="400000"/>
          </a:ln>
          <a:effectLst>
            <a:outerShdw blurRad="127000" dist="889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195" name="Group"/>
          <p:cNvGrpSpPr/>
          <p:nvPr/>
        </p:nvGrpSpPr>
        <p:grpSpPr>
          <a:xfrm>
            <a:off x="10924790" y="1589616"/>
            <a:ext cx="2540001" cy="2540001"/>
            <a:chOff x="0" y="0"/>
            <a:chExt cx="2540000" cy="2540000"/>
          </a:xfrm>
        </p:grpSpPr>
        <p:pic>
          <p:nvPicPr>
            <p:cNvPr id="193" name="IMG_7199.PNG" descr="IMG_7199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89515" y="415378"/>
              <a:ext cx="960970" cy="337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Image" descr="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Arrow"/>
          <p:cNvSpPr/>
          <p:nvPr/>
        </p:nvSpPr>
        <p:spPr>
          <a:xfrm rot="5400000">
            <a:off x="991446" y="4108726"/>
            <a:ext cx="1270001" cy="1270001"/>
          </a:xfrm>
          <a:prstGeom prst="rightArrow">
            <a:avLst>
              <a:gd name="adj1" fmla="val 29416"/>
              <a:gd name="adj2" fmla="val 8657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7" name="html.png" descr="htm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" y="1832791"/>
            <a:ext cx="1630778" cy="1630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jpeg-1.png" descr="jpeg-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587" y="2492122"/>
            <a:ext cx="1270001" cy="8957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D4E7B-9B79-4495-B070-5715BAE2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Calibration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92" y="2470202"/>
            <a:ext cx="2743201" cy="1826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5" y="2381743"/>
            <a:ext cx="1346201" cy="1709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26" y="2650256"/>
            <a:ext cx="2370823" cy="191757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Network"/>
          <p:cNvSpPr txBox="1"/>
          <p:nvPr/>
        </p:nvSpPr>
        <p:spPr>
          <a:xfrm>
            <a:off x="4017051" y="3329706"/>
            <a:ext cx="14184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헤드라인A"/>
                <a:ea typeface="헤드라인A"/>
                <a:cs typeface="헤드라인A"/>
                <a:sym typeface="헤드라인A"/>
              </a:defRPr>
            </a:lvl1pPr>
          </a:lstStyle>
          <a:p>
            <a:r>
              <a:t>Network</a:t>
            </a:r>
          </a:p>
        </p:txBody>
      </p:sp>
      <p:sp>
        <p:nvSpPr>
          <p:cNvPr id="210" name="Router…"/>
          <p:cNvSpPr txBox="1"/>
          <p:nvPr/>
        </p:nvSpPr>
        <p:spPr>
          <a:xfrm>
            <a:off x="6557325" y="4216664"/>
            <a:ext cx="286390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t>Router</a:t>
            </a:r>
          </a:p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t>(OpenWRT+TC/NETEM)</a:t>
            </a:r>
          </a:p>
        </p:txBody>
      </p:sp>
      <p:sp>
        <p:nvSpPr>
          <p:cNvPr id="211" name="Server…"/>
          <p:cNvSpPr txBox="1"/>
          <p:nvPr/>
        </p:nvSpPr>
        <p:spPr>
          <a:xfrm>
            <a:off x="-60621" y="4215137"/>
            <a:ext cx="33598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Server</a:t>
            </a:r>
          </a:p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(Support</a:t>
            </a:r>
            <a:r>
              <a:rPr lang="en-US" dirty="0"/>
              <a:t>s </a:t>
            </a:r>
            <a:r>
              <a:rPr dirty="0"/>
              <a:t> QUIC and TCP)</a:t>
            </a:r>
            <a:r>
              <a:rPr lang="en-US" dirty="0"/>
              <a:t>   </a:t>
            </a:r>
            <a:endParaRPr dirty="0"/>
          </a:p>
        </p:txBody>
      </p:sp>
      <p:sp>
        <p:nvSpPr>
          <p:cNvPr id="212" name="Client"/>
          <p:cNvSpPr txBox="1"/>
          <p:nvPr/>
        </p:nvSpPr>
        <p:spPr>
          <a:xfrm>
            <a:off x="10978327" y="4388114"/>
            <a:ext cx="92013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Client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2324066" y="2835245"/>
            <a:ext cx="7922682" cy="1578473"/>
            <a:chOff x="-522814" y="19473"/>
            <a:chExt cx="7922681" cy="1578472"/>
          </a:xfrm>
        </p:grpSpPr>
        <p:grpSp>
          <p:nvGrpSpPr>
            <p:cNvPr id="215" name="Group"/>
            <p:cNvGrpSpPr/>
            <p:nvPr/>
          </p:nvGrpSpPr>
          <p:grpSpPr>
            <a:xfrm>
              <a:off x="-522814" y="450170"/>
              <a:ext cx="1397001" cy="676250"/>
              <a:chOff x="0" y="0"/>
              <a:chExt cx="1397000" cy="676248"/>
            </a:xfrm>
          </p:grpSpPr>
          <p:sp>
            <p:nvSpPr>
              <p:cNvPr id="213" name="Double Arrow"/>
              <p:cNvSpPr/>
              <p:nvPr/>
            </p:nvSpPr>
            <p:spPr>
              <a:xfrm>
                <a:off x="0" y="0"/>
                <a:ext cx="1397000" cy="305409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" name="Double Arrow"/>
              <p:cNvSpPr/>
              <p:nvPr/>
            </p:nvSpPr>
            <p:spPr>
              <a:xfrm>
                <a:off x="0" y="370839"/>
                <a:ext cx="1397000" cy="305410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8" name="Group"/>
            <p:cNvGrpSpPr/>
            <p:nvPr/>
          </p:nvGrpSpPr>
          <p:grpSpPr>
            <a:xfrm>
              <a:off x="6002866" y="418844"/>
              <a:ext cx="1397001" cy="676249"/>
              <a:chOff x="0" y="0"/>
              <a:chExt cx="1397000" cy="676248"/>
            </a:xfrm>
          </p:grpSpPr>
          <p:sp>
            <p:nvSpPr>
              <p:cNvPr id="216" name="Double Arrow"/>
              <p:cNvSpPr/>
              <p:nvPr/>
            </p:nvSpPr>
            <p:spPr>
              <a:xfrm>
                <a:off x="0" y="0"/>
                <a:ext cx="1397000" cy="305409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" name="Double Arrow"/>
              <p:cNvSpPr/>
              <p:nvPr/>
            </p:nvSpPr>
            <p:spPr>
              <a:xfrm>
                <a:off x="0" y="370839"/>
                <a:ext cx="1397000" cy="305410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1" name="Group"/>
            <p:cNvGrpSpPr/>
            <p:nvPr/>
          </p:nvGrpSpPr>
          <p:grpSpPr>
            <a:xfrm>
              <a:off x="2977307" y="450170"/>
              <a:ext cx="1397001" cy="676250"/>
              <a:chOff x="0" y="0"/>
              <a:chExt cx="1397000" cy="676248"/>
            </a:xfrm>
          </p:grpSpPr>
          <p:sp>
            <p:nvSpPr>
              <p:cNvPr id="219" name="Double Arrow"/>
              <p:cNvSpPr/>
              <p:nvPr/>
            </p:nvSpPr>
            <p:spPr>
              <a:xfrm>
                <a:off x="0" y="0"/>
                <a:ext cx="1397000" cy="305409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" name="Double Arrow"/>
              <p:cNvSpPr/>
              <p:nvPr/>
            </p:nvSpPr>
            <p:spPr>
              <a:xfrm>
                <a:off x="0" y="370839"/>
                <a:ext cx="1397000" cy="305410"/>
              </a:xfrm>
              <a:prstGeom prst="leftRightArrow">
                <a:avLst>
                  <a:gd name="adj1" fmla="val 27271"/>
                  <a:gd name="adj2" fmla="val 136152"/>
                </a:avLst>
              </a:prstGeom>
              <a:noFill/>
              <a:ln w="3810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22" name="QUIC"/>
            <p:cNvSpPr txBox="1"/>
            <p:nvPr/>
          </p:nvSpPr>
          <p:spPr>
            <a:xfrm>
              <a:off x="6330933" y="19473"/>
              <a:ext cx="740868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5"/>
                  </a:solidFill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t>QUIC</a:t>
              </a:r>
            </a:p>
          </p:txBody>
        </p:sp>
        <p:sp>
          <p:nvSpPr>
            <p:cNvPr id="223" name="TCP"/>
            <p:cNvSpPr txBox="1"/>
            <p:nvPr/>
          </p:nvSpPr>
          <p:spPr>
            <a:xfrm>
              <a:off x="6354319" y="1033688"/>
              <a:ext cx="6941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rPr dirty="0"/>
                <a:t>TCP</a:t>
              </a:r>
            </a:p>
          </p:txBody>
        </p:sp>
      </p:grpSp>
      <p:pic>
        <p:nvPicPr>
          <p:cNvPr id="225" name="Image" descr="Image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6" y="2894166"/>
            <a:ext cx="1429881" cy="142988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Downloading a 10MB obj at 100Mbps"/>
          <p:cNvSpPr txBox="1"/>
          <p:nvPr/>
        </p:nvSpPr>
        <p:spPr>
          <a:xfrm>
            <a:off x="8339234" y="8693539"/>
            <a:ext cx="354716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Downloading a 10MB obj at 100Mbps</a:t>
            </a:r>
          </a:p>
        </p:txBody>
      </p:sp>
      <p:sp>
        <p:nvSpPr>
          <p:cNvPr id="234" name="Server…"/>
          <p:cNvSpPr txBox="1"/>
          <p:nvPr/>
        </p:nvSpPr>
        <p:spPr>
          <a:xfrm>
            <a:off x="1129360" y="4216664"/>
            <a:ext cx="9941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Server</a:t>
            </a:r>
          </a:p>
          <a:p>
            <a:pPr>
              <a:defRPr sz="24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QUIC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BEFC1-327C-432F-981A-637BA69D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D7C4F-595F-4708-B73F-51CD86F7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0CF0D-C659-4C6B-9B7D-A19B5665BF4B}"/>
              </a:ext>
            </a:extLst>
          </p:cNvPr>
          <p:cNvSpPr txBox="1"/>
          <p:nvPr/>
        </p:nvSpPr>
        <p:spPr>
          <a:xfrm>
            <a:off x="299803" y="5403034"/>
            <a:ext cx="5611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indent="-336550" algn="l">
              <a:buFont typeface="Arial" panose="020B0604020202020204" pitchFamily="34" charset="0"/>
              <a:buChar char="•"/>
            </a:pPr>
            <a:r>
              <a:rPr lang="en-US" sz="2400" dirty="0"/>
              <a:t>Google Servers</a:t>
            </a:r>
          </a:p>
          <a:p>
            <a:pPr marL="738188" lvl="1" indent="-3365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control</a:t>
            </a:r>
          </a:p>
          <a:p>
            <a:pPr marL="336550" indent="-336550" algn="l">
              <a:buFont typeface="Arial" panose="020B0604020202020204" pitchFamily="34" charset="0"/>
              <a:buChar char="•"/>
            </a:pPr>
            <a:r>
              <a:rPr lang="en-US" sz="2400" dirty="0"/>
              <a:t>Toy QUIC server in Chromium</a:t>
            </a:r>
          </a:p>
          <a:p>
            <a:pPr marL="690563" lvl="1" indent="-3365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Not performant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B60F4-3BA7-47AD-BC60-E47118683F08}"/>
              </a:ext>
            </a:extLst>
          </p:cNvPr>
          <p:cNvSpPr txBox="1"/>
          <p:nvPr/>
        </p:nvSpPr>
        <p:spPr>
          <a:xfrm>
            <a:off x="299802" y="7466780"/>
            <a:ext cx="544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latin typeface="Helvetica"/>
                <a:cs typeface="Helvetica"/>
                <a:sym typeface="Helvetica"/>
              </a:rPr>
              <a:t>Tuned toy server by: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latin typeface="Helvetica"/>
                <a:cs typeface="Helvetica"/>
                <a:sym typeface="Helvetica"/>
              </a:rPr>
              <a:t>Matching parameters with Google’s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latin typeface="Helvetica"/>
                <a:cs typeface="Helvetica"/>
                <a:sym typeface="Helvetica"/>
              </a:rPr>
              <a:t>Fixing a bug regarding slow start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21" animBg="1" advAuto="0"/>
      <p:bldP spid="229" grpId="24" animBg="1" advAuto="0"/>
      <p:bldP spid="230" grpId="25" animBg="1" advAuto="0"/>
      <p:bldP spid="230" grpId="26" animBg="1" advAuto="0"/>
      <p:bldP spid="231" grpId="27" animBg="1" advAuto="0"/>
      <p:bldP spid="196" grpId="0" animBg="1"/>
      <p:bldP spid="211" grpId="19" animBg="1" advAuto="0"/>
      <p:bldP spid="232" grpId="22" animBg="1" advAuto="0"/>
      <p:bldP spid="234" grpId="20" animBg="1" advAuto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desktop_v34_size.png" descr="desktop_v34_siz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16609" r="72498" b="23684"/>
          <a:stretch>
            <a:fillRect/>
          </a:stretch>
        </p:blipFill>
        <p:spPr>
          <a:xfrm>
            <a:off x="2489882" y="2473109"/>
            <a:ext cx="642821" cy="1516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desktop_v34_size.png" descr="desktop_v34_siz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3"/>
          <a:stretch>
            <a:fillRect/>
          </a:stretch>
        </p:blipFill>
        <p:spPr>
          <a:xfrm>
            <a:off x="6022817" y="2051223"/>
            <a:ext cx="792818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desktop_v34_size.png" descr="desktop_v34_siz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67"/>
          <a:stretch>
            <a:fillRect/>
          </a:stretch>
        </p:blipFill>
        <p:spPr>
          <a:xfrm>
            <a:off x="1735634" y="2051223"/>
            <a:ext cx="768733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desktop_v34_size.png" descr="desktop_v34_siz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2"/>
          <a:stretch>
            <a:fillRect/>
          </a:stretch>
        </p:blipFill>
        <p:spPr>
          <a:xfrm>
            <a:off x="1735634" y="4008604"/>
            <a:ext cx="5080001" cy="582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desktop_v34_size.png" descr="desktop_v34_siz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34" y="2051223"/>
            <a:ext cx="508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3BBD8-75FC-4910-999B-E3B04B32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HTTP Performance: QUIC vs TCP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9184640" y="9140178"/>
            <a:ext cx="2926080" cy="5192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" y="2841506"/>
            <a:ext cx="1377953" cy="885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Group"/>
          <p:cNvGrpSpPr/>
          <p:nvPr/>
        </p:nvGrpSpPr>
        <p:grpSpPr>
          <a:xfrm>
            <a:off x="7099646" y="2014137"/>
            <a:ext cx="5080001" cy="2540001"/>
            <a:chOff x="0" y="0"/>
            <a:chExt cx="5080000" cy="2540000"/>
          </a:xfrm>
        </p:grpSpPr>
        <p:pic>
          <p:nvPicPr>
            <p:cNvPr id="248" name="desktop_v34_loss_1_size.png" descr="desktop_v34_loss_1_siz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8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RTT = 36ms, loss = 1%"/>
            <p:cNvSpPr txBox="1"/>
            <p:nvPr/>
          </p:nvSpPr>
          <p:spPr>
            <a:xfrm>
              <a:off x="1457799" y="54087"/>
              <a:ext cx="2382062" cy="488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500"/>
                </a:lnSpc>
                <a:spcBef>
                  <a:spcPts val="1200"/>
                </a:spcBef>
                <a:defRPr sz="17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RTT = 36ms, loss = 1%</a:t>
              </a:r>
            </a:p>
          </p:txBody>
        </p:sp>
      </p:grpSp>
      <p:grpSp>
        <p:nvGrpSpPr>
          <p:cNvPr id="253" name="Group"/>
          <p:cNvGrpSpPr/>
          <p:nvPr/>
        </p:nvGrpSpPr>
        <p:grpSpPr>
          <a:xfrm>
            <a:off x="7099646" y="3960456"/>
            <a:ext cx="5080001" cy="2540001"/>
            <a:chOff x="0" y="0"/>
            <a:chExt cx="5080000" cy="2540000"/>
          </a:xfrm>
        </p:grpSpPr>
        <p:pic>
          <p:nvPicPr>
            <p:cNvPr id="251" name="desktop_v34_delay_1_size.png" descr="desktop_v34_delay_1_siz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8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RTT = 112ms, loss = 0%"/>
            <p:cNvSpPr txBox="1"/>
            <p:nvPr/>
          </p:nvSpPr>
          <p:spPr>
            <a:xfrm>
              <a:off x="1407777" y="85081"/>
              <a:ext cx="2503891" cy="488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500"/>
                </a:lnSpc>
                <a:spcBef>
                  <a:spcPts val="1200"/>
                </a:spcBef>
                <a:defRPr sz="17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RTT = 112ms, loss = 0%</a:t>
              </a:r>
            </a:p>
          </p:txBody>
        </p:sp>
      </p:grpSp>
      <p:grpSp>
        <p:nvGrpSpPr>
          <p:cNvPr id="256" name="Group"/>
          <p:cNvGrpSpPr/>
          <p:nvPr/>
        </p:nvGrpSpPr>
        <p:grpSpPr>
          <a:xfrm>
            <a:off x="7099646" y="5907790"/>
            <a:ext cx="5080001" cy="2540000"/>
            <a:chOff x="0" y="0"/>
            <a:chExt cx="5080000" cy="2540000"/>
          </a:xfrm>
        </p:grpSpPr>
        <p:pic>
          <p:nvPicPr>
            <p:cNvPr id="254" name="desktop_v34_jitter_50ms_5ms_size.png" descr="desktop_v34_jitter_50ms_5ms_siz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8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RTT = 112ms with re-ordering, loss = 0%"/>
            <p:cNvSpPr txBox="1"/>
            <p:nvPr/>
          </p:nvSpPr>
          <p:spPr>
            <a:xfrm>
              <a:off x="626461" y="53158"/>
              <a:ext cx="4081244" cy="488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500"/>
                </a:lnSpc>
                <a:spcBef>
                  <a:spcPts val="1200"/>
                </a:spcBef>
                <a:defRPr sz="17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RTT = 112ms with re-ordering, loss = 0%</a:t>
              </a:r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1147580" y="5907790"/>
            <a:ext cx="5080000" cy="2540000"/>
            <a:chOff x="0" y="0"/>
            <a:chExt cx="5080000" cy="2540000"/>
          </a:xfrm>
        </p:grpSpPr>
        <p:pic>
          <p:nvPicPr>
            <p:cNvPr id="257" name="desktop_nack_threshold.png" descr="desktop_nack_threshol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8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RTT = 112ms with re-ordering, loss = 0%"/>
            <p:cNvSpPr txBox="1"/>
            <p:nvPr/>
          </p:nvSpPr>
          <p:spPr>
            <a:xfrm>
              <a:off x="701411" y="61624"/>
              <a:ext cx="4081245" cy="488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500"/>
                </a:lnSpc>
                <a:spcBef>
                  <a:spcPts val="1200"/>
                </a:spcBef>
                <a:defRPr sz="1700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RTT = 112ms with re-ordering, loss = 0%</a:t>
              </a:r>
            </a:p>
          </p:txBody>
        </p:sp>
      </p:grpSp>
      <p:sp>
        <p:nvSpPr>
          <p:cNvPr id="260" name="Oval"/>
          <p:cNvSpPr/>
          <p:nvPr/>
        </p:nvSpPr>
        <p:spPr>
          <a:xfrm>
            <a:off x="10841660" y="6287824"/>
            <a:ext cx="572062" cy="1671802"/>
          </a:xfrm>
          <a:prstGeom prst="ellipse">
            <a:avLst/>
          </a:prstGeom>
          <a:ln w="508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Arrow"/>
          <p:cNvSpPr/>
          <p:nvPr/>
        </p:nvSpPr>
        <p:spPr>
          <a:xfrm flipH="1">
            <a:off x="6310911" y="6725431"/>
            <a:ext cx="4515657" cy="796589"/>
          </a:xfrm>
          <a:prstGeom prst="rightArrow">
            <a:avLst>
              <a:gd name="adj1" fmla="val 32000"/>
              <a:gd name="adj2" fmla="val 80005"/>
            </a:avLst>
          </a:prstGeom>
          <a:ln w="508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Rectangle"/>
          <p:cNvSpPr/>
          <p:nvPr/>
        </p:nvSpPr>
        <p:spPr>
          <a:xfrm>
            <a:off x="2544580" y="6394623"/>
            <a:ext cx="571500" cy="1432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>
            <a:off x="3111846" y="6394623"/>
            <a:ext cx="571501" cy="1432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>
            <a:off x="3679113" y="6394623"/>
            <a:ext cx="571501" cy="1432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4242146" y="6381923"/>
            <a:ext cx="1171676" cy="1432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2" name="Group"/>
          <p:cNvGrpSpPr/>
          <p:nvPr/>
        </p:nvGrpSpPr>
        <p:grpSpPr>
          <a:xfrm>
            <a:off x="175473" y="2487940"/>
            <a:ext cx="12676816" cy="3222075"/>
            <a:chOff x="-1" y="243174"/>
            <a:chExt cx="12676815" cy="3222074"/>
          </a:xfrm>
        </p:grpSpPr>
        <p:sp>
          <p:nvSpPr>
            <p:cNvPr id="266" name="Our server on EC2…"/>
            <p:cNvSpPr txBox="1"/>
            <p:nvPr/>
          </p:nvSpPr>
          <p:spPr>
            <a:xfrm>
              <a:off x="-1" y="2627047"/>
              <a:ext cx="2986535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/>
                <a:t>Our server on EC2</a:t>
              </a:r>
            </a:p>
            <a:p>
              <a:pPr>
                <a:defRPr sz="2400"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/>
                <a:t>(Support QUIC and TCP)</a:t>
              </a:r>
            </a:p>
          </p:txBody>
        </p:sp>
        <p:grpSp>
          <p:nvGrpSpPr>
            <p:cNvPr id="272" name="Group"/>
            <p:cNvGrpSpPr/>
            <p:nvPr/>
          </p:nvGrpSpPr>
          <p:grpSpPr>
            <a:xfrm>
              <a:off x="314019" y="243174"/>
              <a:ext cx="1630777" cy="1630778"/>
              <a:chOff x="0" y="0"/>
              <a:chExt cx="1630776" cy="1630776"/>
            </a:xfrm>
          </p:grpSpPr>
          <p:pic>
            <p:nvPicPr>
              <p:cNvPr id="270" name="html.png" descr="html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630777" cy="16307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1" name="jpeg-1.png" descr="jpeg-1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0388" y="659330"/>
                <a:ext cx="1270001" cy="8957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933613" y="880585"/>
              <a:ext cx="2743201" cy="18265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Image" descr="Imag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82995" y="792126"/>
              <a:ext cx="1346201" cy="1709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Image" descr="Image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07647" y="1060639"/>
              <a:ext cx="2370823" cy="191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6" name="Network"/>
            <p:cNvSpPr txBox="1"/>
            <p:nvPr/>
          </p:nvSpPr>
          <p:spPr>
            <a:xfrm>
              <a:off x="3883872" y="1740089"/>
              <a:ext cx="1418482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헤드라인A"/>
                  <a:ea typeface="헤드라인A"/>
                  <a:cs typeface="헤드라인A"/>
                  <a:sym typeface="헤드라인A"/>
                </a:defRPr>
              </a:lvl1pPr>
            </a:lstStyle>
            <a:p>
              <a:r>
                <a:rPr dirty="0"/>
                <a:t>Network</a:t>
              </a:r>
            </a:p>
          </p:txBody>
        </p:sp>
        <p:sp>
          <p:nvSpPr>
            <p:cNvPr id="277" name="Router…"/>
            <p:cNvSpPr txBox="1"/>
            <p:nvPr/>
          </p:nvSpPr>
          <p:spPr>
            <a:xfrm>
              <a:off x="6424145" y="2627047"/>
              <a:ext cx="2863901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latin typeface="Impact"/>
                  <a:ea typeface="Impact"/>
                  <a:cs typeface="Impact"/>
                  <a:sym typeface="Impact"/>
                </a:defRPr>
              </a:pPr>
              <a:r>
                <a:t>Router</a:t>
              </a:r>
            </a:p>
            <a:p>
              <a:pPr>
                <a:defRPr sz="2400">
                  <a:latin typeface="Impact"/>
                  <a:ea typeface="Impact"/>
                  <a:cs typeface="Impact"/>
                  <a:sym typeface="Impact"/>
                </a:defRPr>
              </a:pPr>
              <a:r>
                <a:t>(OpenWRT+TC/NETEM)</a:t>
              </a:r>
            </a:p>
          </p:txBody>
        </p:sp>
        <p:sp>
          <p:nvSpPr>
            <p:cNvPr id="278" name="Client"/>
            <p:cNvSpPr txBox="1"/>
            <p:nvPr/>
          </p:nvSpPr>
          <p:spPr>
            <a:xfrm>
              <a:off x="10845148" y="2798497"/>
              <a:ext cx="92013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Client</a:t>
              </a:r>
            </a:p>
          </p:txBody>
        </p:sp>
        <p:grpSp>
          <p:nvGrpSpPr>
            <p:cNvPr id="290" name="Group"/>
            <p:cNvGrpSpPr/>
            <p:nvPr/>
          </p:nvGrpSpPr>
          <p:grpSpPr>
            <a:xfrm>
              <a:off x="2162133" y="1245627"/>
              <a:ext cx="7922681" cy="1537644"/>
              <a:chOff x="-522813" y="19473"/>
              <a:chExt cx="7922679" cy="1537643"/>
            </a:xfrm>
          </p:grpSpPr>
          <p:grpSp>
            <p:nvGrpSpPr>
              <p:cNvPr id="281" name="Group"/>
              <p:cNvGrpSpPr/>
              <p:nvPr/>
            </p:nvGrpSpPr>
            <p:grpSpPr>
              <a:xfrm>
                <a:off x="-522814" y="450170"/>
                <a:ext cx="1397001" cy="676250"/>
                <a:chOff x="0" y="0"/>
                <a:chExt cx="1397000" cy="676248"/>
              </a:xfrm>
            </p:grpSpPr>
            <p:sp>
              <p:nvSpPr>
                <p:cNvPr id="279" name="Double Arrow"/>
                <p:cNvSpPr/>
                <p:nvPr/>
              </p:nvSpPr>
              <p:spPr>
                <a:xfrm>
                  <a:off x="0" y="0"/>
                  <a:ext cx="1397000" cy="305409"/>
                </a:xfrm>
                <a:prstGeom prst="leftRightArrow">
                  <a:avLst>
                    <a:gd name="adj1" fmla="val 27271"/>
                    <a:gd name="adj2" fmla="val 136152"/>
                  </a:avLst>
                </a:prstGeom>
                <a:noFill/>
                <a:ln w="38100" cap="flat">
                  <a:solidFill>
                    <a:schemeClr val="accent5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0" name="Double Arrow"/>
                <p:cNvSpPr/>
                <p:nvPr/>
              </p:nvSpPr>
              <p:spPr>
                <a:xfrm>
                  <a:off x="0" y="370839"/>
                  <a:ext cx="1397000" cy="305410"/>
                </a:xfrm>
                <a:prstGeom prst="leftRightArrow">
                  <a:avLst>
                    <a:gd name="adj1" fmla="val 27271"/>
                    <a:gd name="adj2" fmla="val 136152"/>
                  </a:avLst>
                </a:prstGeom>
                <a:noFill/>
                <a:ln w="38100" cap="flat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4" name="Group"/>
              <p:cNvGrpSpPr/>
              <p:nvPr/>
            </p:nvGrpSpPr>
            <p:grpSpPr>
              <a:xfrm>
                <a:off x="6002866" y="418844"/>
                <a:ext cx="1397001" cy="676249"/>
                <a:chOff x="0" y="0"/>
                <a:chExt cx="1397000" cy="676248"/>
              </a:xfrm>
            </p:grpSpPr>
            <p:sp>
              <p:nvSpPr>
                <p:cNvPr id="282" name="Double Arrow"/>
                <p:cNvSpPr/>
                <p:nvPr/>
              </p:nvSpPr>
              <p:spPr>
                <a:xfrm>
                  <a:off x="0" y="0"/>
                  <a:ext cx="1397000" cy="305409"/>
                </a:xfrm>
                <a:prstGeom prst="leftRightArrow">
                  <a:avLst>
                    <a:gd name="adj1" fmla="val 27271"/>
                    <a:gd name="adj2" fmla="val 136152"/>
                  </a:avLst>
                </a:prstGeom>
                <a:noFill/>
                <a:ln w="38100" cap="flat">
                  <a:solidFill>
                    <a:schemeClr val="accent5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3" name="Double Arrow"/>
                <p:cNvSpPr/>
                <p:nvPr/>
              </p:nvSpPr>
              <p:spPr>
                <a:xfrm>
                  <a:off x="0" y="370839"/>
                  <a:ext cx="1397000" cy="305410"/>
                </a:xfrm>
                <a:prstGeom prst="leftRightArrow">
                  <a:avLst>
                    <a:gd name="adj1" fmla="val 27271"/>
                    <a:gd name="adj2" fmla="val 136152"/>
                  </a:avLst>
                </a:prstGeom>
                <a:noFill/>
                <a:ln w="38100" cap="flat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7" name="Group"/>
              <p:cNvGrpSpPr/>
              <p:nvPr/>
            </p:nvGrpSpPr>
            <p:grpSpPr>
              <a:xfrm>
                <a:off x="2977307" y="450170"/>
                <a:ext cx="1397001" cy="676250"/>
                <a:chOff x="0" y="0"/>
                <a:chExt cx="1397000" cy="676248"/>
              </a:xfrm>
            </p:grpSpPr>
            <p:sp>
              <p:nvSpPr>
                <p:cNvPr id="285" name="Double Arrow"/>
                <p:cNvSpPr/>
                <p:nvPr/>
              </p:nvSpPr>
              <p:spPr>
                <a:xfrm>
                  <a:off x="0" y="0"/>
                  <a:ext cx="1397000" cy="305409"/>
                </a:xfrm>
                <a:prstGeom prst="leftRightArrow">
                  <a:avLst>
                    <a:gd name="adj1" fmla="val 27271"/>
                    <a:gd name="adj2" fmla="val 136152"/>
                  </a:avLst>
                </a:prstGeom>
                <a:noFill/>
                <a:ln w="38100" cap="flat">
                  <a:solidFill>
                    <a:schemeClr val="accent5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" name="Double Arrow"/>
                <p:cNvSpPr/>
                <p:nvPr/>
              </p:nvSpPr>
              <p:spPr>
                <a:xfrm>
                  <a:off x="0" y="370839"/>
                  <a:ext cx="1397000" cy="305410"/>
                </a:xfrm>
                <a:prstGeom prst="leftRightArrow">
                  <a:avLst>
                    <a:gd name="adj1" fmla="val 27271"/>
                    <a:gd name="adj2" fmla="val 136152"/>
                  </a:avLst>
                </a:prstGeom>
                <a:noFill/>
                <a:ln w="38100" cap="flat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88" name="QUIC"/>
              <p:cNvSpPr txBox="1"/>
              <p:nvPr/>
            </p:nvSpPr>
            <p:spPr>
              <a:xfrm>
                <a:off x="6330933" y="19473"/>
                <a:ext cx="740868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>
                    <a:solidFill>
                      <a:schemeClr val="accent5"/>
                    </a:solidFill>
                    <a:latin typeface="헤드라인A"/>
                    <a:ea typeface="헤드라인A"/>
                    <a:cs typeface="헤드라인A"/>
                    <a:sym typeface="헤드라인A"/>
                  </a:defRPr>
                </a:lvl1pPr>
              </a:lstStyle>
              <a:p>
                <a:r>
                  <a:t>QUIC</a:t>
                </a:r>
              </a:p>
            </p:txBody>
          </p:sp>
          <p:sp>
            <p:nvSpPr>
              <p:cNvPr id="289" name="TCP"/>
              <p:cNvSpPr txBox="1"/>
              <p:nvPr/>
            </p:nvSpPr>
            <p:spPr>
              <a:xfrm>
                <a:off x="6401627" y="1074516"/>
                <a:ext cx="599480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헤드라인A"/>
                    <a:ea typeface="헤드라인A"/>
                    <a:cs typeface="헤드라인A"/>
                    <a:sym typeface="헤드라인A"/>
                  </a:defRPr>
                </a:lvl1pPr>
              </a:lstStyle>
              <a:p>
                <a:r>
                  <a:t>TCP</a:t>
                </a:r>
              </a:p>
            </p:txBody>
          </p:sp>
        </p:grpSp>
        <p:pic>
          <p:nvPicPr>
            <p:cNvPr id="291" name="Image" descr="Image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27" y="1304550"/>
              <a:ext cx="1429880" cy="1429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3" name="RTT = 36ms, loss = 0%"/>
          <p:cNvSpPr txBox="1"/>
          <p:nvPr/>
        </p:nvSpPr>
        <p:spPr>
          <a:xfrm>
            <a:off x="3193434" y="2125894"/>
            <a:ext cx="2382062" cy="488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500"/>
              </a:lnSpc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RTT = 36ms, loss = 0%</a:t>
            </a:r>
          </a:p>
        </p:txBody>
      </p:sp>
      <p:graphicFrame>
        <p:nvGraphicFramePr>
          <p:cNvPr id="295" name="Table"/>
          <p:cNvGraphicFramePr/>
          <p:nvPr>
            <p:extLst>
              <p:ext uri="{D42A27DB-BD31-4B8C-83A1-F6EECF244321}">
                <p14:modId xmlns:p14="http://schemas.microsoft.com/office/powerpoint/2010/main" val="1357388630"/>
              </p:ext>
            </p:extLst>
          </p:nvPr>
        </p:nvGraphicFramePr>
        <p:xfrm>
          <a:off x="2563157" y="2539189"/>
          <a:ext cx="571500" cy="14097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44%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defTabSz="914400"/>
                      <a:r>
                        <a:rPr sz="1600" dirty="0"/>
                        <a:t>45%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defTabSz="914400"/>
                      <a:r>
                        <a:rPr sz="1600" dirty="0"/>
                        <a:t>44%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4F00A-4716-4FB1-A536-46BBC8C9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Samuel Jero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F107-355C-4A14-AB9D-584C6280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IMC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2DD26-AFAB-4E77-A4F7-CE96A6FFEFC5}"/>
              </a:ext>
            </a:extLst>
          </p:cNvPr>
          <p:cNvSpPr txBox="1"/>
          <p:nvPr/>
        </p:nvSpPr>
        <p:spPr>
          <a:xfrm>
            <a:off x="5863277" y="2062774"/>
            <a:ext cx="15552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E55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is faster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3413D0-5A6A-4C3A-B12A-24D83890F82D}"/>
              </a:ext>
            </a:extLst>
          </p:cNvPr>
          <p:cNvSpPr txBox="1"/>
          <p:nvPr/>
        </p:nvSpPr>
        <p:spPr>
          <a:xfrm>
            <a:off x="5917777" y="3996728"/>
            <a:ext cx="14462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3F8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is faster</a:t>
            </a:r>
          </a:p>
        </p:txBody>
      </p:sp>
      <p:sp>
        <p:nvSpPr>
          <p:cNvPr id="61" name="Text Box 10">
            <a:extLst>
              <a:ext uri="{FF2B5EF4-FFF2-40B4-BE49-F238E27FC236}">
                <a16:creationId xmlns:a16="http://schemas.microsoft.com/office/drawing/2014/main" id="{745AB791-CEB9-4409-B6A8-8ECBC6D88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073" y="8336720"/>
            <a:ext cx="9415637" cy="777808"/>
          </a:xfrm>
          <a:prstGeom prst="rect">
            <a:avLst/>
          </a:prstGeom>
          <a:solidFill>
            <a:srgbClr val="D2DCF2"/>
          </a:solidFill>
          <a:ln w="12700" cmpd="sng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lvl="0" defTabSz="914400" hangingPunct="1">
              <a:defRPr/>
            </a:pPr>
            <a:r>
              <a:rPr lang="en-US" sz="2800" b="1" kern="1200" dirty="0">
                <a:solidFill>
                  <a:sysClr val="windowText" lastClr="000000"/>
                </a:solidFill>
              </a:rPr>
              <a:t>QUIC performs better than TCP, except under reordering, but improvements diminish with transfer size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DABB10-0833-43B8-AC52-831667EDA0F7}"/>
              </a:ext>
            </a:extLst>
          </p:cNvPr>
          <p:cNvSpPr txBox="1"/>
          <p:nvPr/>
        </p:nvSpPr>
        <p:spPr>
          <a:xfrm>
            <a:off x="3691681" y="4462037"/>
            <a:ext cx="13019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Size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E88ACA-8FDE-49FE-BFC0-66760A1079F5}"/>
              </a:ext>
            </a:extLst>
          </p:cNvPr>
          <p:cNvSpPr txBox="1"/>
          <p:nvPr/>
        </p:nvSpPr>
        <p:spPr>
          <a:xfrm rot="16200000">
            <a:off x="1045316" y="3057538"/>
            <a:ext cx="120577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34999" y="3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219E-6 2.60417E-6 L -0.01904 -0.2524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2" y="-12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8" animBg="1" advAuto="0"/>
      <p:bldP spid="240" grpId="9" animBg="1" advAuto="0"/>
      <p:bldP spid="241" grpId="5" animBg="1" advAuto="0"/>
      <p:bldP spid="242" grpId="4" animBg="1" advAuto="0"/>
      <p:bldP spid="243" grpId="10" animBg="1" advAuto="0"/>
      <p:bldP spid="247" grpId="3" animBg="1" advAuto="0"/>
      <p:bldP spid="250" grpId="12" animBg="1" advAuto="0"/>
      <p:bldP spid="253" grpId="13" animBg="1" advAuto="0"/>
      <p:bldP spid="256" grpId="14" animBg="1" advAuto="0"/>
      <p:bldP spid="259" grpId="17" animBg="1" advAuto="0"/>
      <p:bldP spid="260" grpId="15" animBg="1" advAuto="0"/>
      <p:bldP spid="261" grpId="16" animBg="1" advAuto="0"/>
      <p:bldP spid="262" grpId="18" animBg="1" advAuto="0"/>
      <p:bldP spid="263" grpId="19" animBg="1" advAuto="0"/>
      <p:bldP spid="264" grpId="20" animBg="1" advAuto="0"/>
      <p:bldP spid="265" grpId="21" animBg="1" advAuto="0"/>
      <p:bldP spid="292" grpId="1" animBg="1" advAuto="0"/>
      <p:bldP spid="293" grpId="6" animBg="1" advAuto="0"/>
      <p:bldP spid="295" grpId="7" animBg="1" advAuto="0"/>
      <p:bldP spid="295" grpId="11" animBg="1" advAuto="0"/>
      <p:bldP spid="3" grpId="0"/>
      <p:bldP spid="60" grpId="0"/>
      <p:bldP spid="61" grpId="0" animBg="1"/>
      <p:bldP spid="59" grpId="0"/>
      <p:bldP spid="6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2165</Words>
  <Application>Microsoft Office PowerPoint</Application>
  <PresentationFormat>Custom</PresentationFormat>
  <Paragraphs>402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Avenir Roman</vt:lpstr>
      <vt:lpstr>Calibri</vt:lpstr>
      <vt:lpstr>Calibri Light</vt:lpstr>
      <vt:lpstr>Helvetica</vt:lpstr>
      <vt:lpstr>Helvetica Light</vt:lpstr>
      <vt:lpstr>Helvetica Neue</vt:lpstr>
      <vt:lpstr>Impact</vt:lpstr>
      <vt:lpstr>Times</vt:lpstr>
      <vt:lpstr>헤드라인A</vt:lpstr>
      <vt:lpstr>Office Theme</vt:lpstr>
      <vt:lpstr>Taking a Long Look at QUIC: An Approach for Rigorous Evaluation of Rapidly Evolving Transport Protocols</vt:lpstr>
      <vt:lpstr>QUIC  (Quick UDP Internet Connections)</vt:lpstr>
      <vt:lpstr>QUIC  (Quick UDP Internet Connections)</vt:lpstr>
      <vt:lpstr>Existing Evaluations of QUIC</vt:lpstr>
      <vt:lpstr>Our Work</vt:lpstr>
      <vt:lpstr>Outline</vt:lpstr>
      <vt:lpstr>Methodology</vt:lpstr>
      <vt:lpstr>Calibration</vt:lpstr>
      <vt:lpstr>HTTP Performance: QUIC vs TCP</vt:lpstr>
      <vt:lpstr>HTTP Performance: QUIC vs TCP</vt:lpstr>
      <vt:lpstr>HTTP Performance: QUIC vs TCP</vt:lpstr>
      <vt:lpstr>Fairness: QUIC vs TCP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  (Quick UDP Internet Connection)</dc:title>
  <dc:creator>Samuel</dc:creator>
  <cp:lastModifiedBy>Samuel C Jero</cp:lastModifiedBy>
  <cp:revision>102</cp:revision>
  <dcterms:modified xsi:type="dcterms:W3CDTF">2017-10-24T12:37:12Z</dcterms:modified>
</cp:coreProperties>
</file>